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Roboto Mono" panose="020B0604020202020204" charset="0"/>
      <p:regular r:id="rId16"/>
      <p:bold r:id="rId17"/>
      <p:italic r:id="rId18"/>
      <p:boldItalic r:id="rId19"/>
    </p:embeddedFont>
    <p:embeddedFont>
      <p:font typeface="Roboto Mono Thin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60">
          <p15:clr>
            <a:srgbClr val="A4A3A4"/>
          </p15:clr>
        </p15:guide>
        <p15:guide id="2" orient="horz" pos="192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961">
          <p15:clr>
            <a:srgbClr val="A4A3A4"/>
          </p15:clr>
        </p15:guide>
        <p15:guide id="5" orient="horz" pos="4107">
          <p15:clr>
            <a:srgbClr val="A4A3A4"/>
          </p15:clr>
        </p15:guide>
        <p15:guide id="6" orient="horz" pos="631">
          <p15:clr>
            <a:srgbClr val="A4A3A4"/>
          </p15:clr>
        </p15:guide>
        <p15:guide id="7" orient="horz" pos="2162">
          <p15:clr>
            <a:srgbClr val="A4A3A4"/>
          </p15:clr>
        </p15:guide>
        <p15:guide id="8" orient="horz" pos="581">
          <p15:clr>
            <a:srgbClr val="A4A3A4"/>
          </p15:clr>
        </p15:guide>
        <p15:guide id="9" pos="244">
          <p15:clr>
            <a:srgbClr val="A4A3A4"/>
          </p15:clr>
        </p15:guide>
        <p15:guide id="10" pos="5524">
          <p15:clr>
            <a:srgbClr val="A4A3A4"/>
          </p15:clr>
        </p15:guide>
        <p15:guide id="11" pos="795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86" y="18"/>
      </p:cViewPr>
      <p:guideLst>
        <p:guide orient="horz" pos="3860"/>
        <p:guide orient="horz" pos="1920"/>
        <p:guide orient="horz"/>
        <p:guide orient="horz" pos="3961"/>
        <p:guide orient="horz" pos="4107"/>
        <p:guide orient="horz" pos="631"/>
        <p:guide orient="horz" pos="2162"/>
        <p:guide orient="horz" pos="581"/>
        <p:guide pos="244"/>
        <p:guide pos="5524"/>
        <p:guide pos="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2ea8a8a8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52ea8a8a82_0_5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52ea8a8a82_0_58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2ea8a8a8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52ea8a8a82_0_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g52ea8a8a82_0_8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2ea8a8a8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52ea8a8a82_1_2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52ea8a8a82_1_29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ea8a8a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ea8a8a82_0_1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52ea8a8a82_0_15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ea8a8a8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ea8a8a82_0_2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52ea8a8a82_0_22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4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" descr="H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681" y="-250825"/>
            <a:ext cx="914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H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681" y="-250825"/>
            <a:ext cx="914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 descr="Image result for unc charlotte logo image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6425" cy="50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242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70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2363" y="6108269"/>
            <a:ext cx="1282754" cy="551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"/>
          <p:cNvCxnSpPr/>
          <p:nvPr/>
        </p:nvCxnSpPr>
        <p:spPr>
          <a:xfrm>
            <a:off x="414670" y="797433"/>
            <a:ext cx="8102009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88" y="0"/>
            <a:ext cx="870302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FPGA Secure Design Flow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900" y="1159713"/>
            <a:ext cx="5364075" cy="37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900" y="5258666"/>
            <a:ext cx="7510926" cy="8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7243201" y="87924"/>
            <a:ext cx="1006164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AUDIO</a:t>
            </a:r>
            <a:endParaRPr sz="2000" b="1" dirty="0"/>
          </a:p>
        </p:txBody>
      </p:sp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id="{4C9CF9DB-A6E7-404F-B76B-3B1031FC1A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1026" y="782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Insertion Script &amp; SARLock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89338" y="6408901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1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427950" y="833950"/>
            <a:ext cx="2271600" cy="5574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41B47"/>
                </a:solidFill>
                <a:latin typeface="Roboto Mono"/>
                <a:ea typeface="Roboto Mono"/>
                <a:cs typeface="Roboto Mono"/>
                <a:sym typeface="Roboto Mono"/>
              </a:rPr>
              <a:t>#Key: 11001</a:t>
            </a:r>
            <a:endParaRPr sz="1200">
              <a:solidFill>
                <a:srgbClr val="741B4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INPUT(G1)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INPUT(G2)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INPUT(G3)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INPUT(G4)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INPUT(G5)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83F04"/>
                </a:solidFill>
                <a:latin typeface="Roboto Mono"/>
                <a:ea typeface="Roboto Mono"/>
                <a:cs typeface="Roboto Mono"/>
                <a:sym typeface="Roboto Mono"/>
              </a:rPr>
              <a:t>INPUT(K0)</a:t>
            </a:r>
            <a:endParaRPr sz="1200">
              <a:solidFill>
                <a:srgbClr val="783F0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83F04"/>
                </a:solidFill>
                <a:latin typeface="Roboto Mono"/>
                <a:ea typeface="Roboto Mono"/>
                <a:cs typeface="Roboto Mono"/>
                <a:sym typeface="Roboto Mono"/>
              </a:rPr>
              <a:t>INPUT(K1)</a:t>
            </a:r>
            <a:endParaRPr sz="1200">
              <a:solidFill>
                <a:srgbClr val="783F0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83F04"/>
                </a:solidFill>
                <a:latin typeface="Roboto Mono"/>
                <a:ea typeface="Roboto Mono"/>
                <a:cs typeface="Roboto Mono"/>
                <a:sym typeface="Roboto Mono"/>
              </a:rPr>
              <a:t>INPUT(K2)</a:t>
            </a:r>
            <a:endParaRPr sz="1200">
              <a:solidFill>
                <a:srgbClr val="783F0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83F04"/>
                </a:solidFill>
                <a:latin typeface="Roboto Mono"/>
                <a:ea typeface="Roboto Mono"/>
                <a:cs typeface="Roboto Mono"/>
                <a:sym typeface="Roboto Mono"/>
              </a:rPr>
              <a:t>INPUT(K3)</a:t>
            </a:r>
            <a:endParaRPr sz="1200">
              <a:solidFill>
                <a:srgbClr val="783F0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83F04"/>
                </a:solidFill>
                <a:latin typeface="Roboto Mono"/>
                <a:ea typeface="Roboto Mono"/>
                <a:cs typeface="Roboto Mono"/>
                <a:sym typeface="Roboto Mono"/>
              </a:rPr>
              <a:t>INPUT(K4)</a:t>
            </a:r>
            <a:endParaRPr sz="1200">
              <a:solidFill>
                <a:srgbClr val="783F0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OUTPUT(O0)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OUTPUT(O1)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G8=NAND(G1,G3)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G9=NAND(G3,G4)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G12=NAND(G2,G9)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G15=NAND(G9,G5)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G16=NAND(G8,G12)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G17=NAND(G12,G15)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WG669=XOR(G1,K0)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WG198=NOT(WG669)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WG696=XOR(G2,K1)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WG248=NOT(WG696)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WG649=XOR(G3,K2)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WG952=NOT(WG649)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WG680=XOR(G4,K3)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WG724=NOT(WG680)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WG408=XOR(G5,K4)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WG361=NOT(WG408)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2699550" y="3368050"/>
            <a:ext cx="2402100" cy="3040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 Mono Thin"/>
                <a:ea typeface="Roboto Mono Thin"/>
                <a:cs typeface="Roboto Mono Thin"/>
                <a:sym typeface="Roboto Mono Thin"/>
              </a:rPr>
              <a:t>(continued)</a:t>
            </a:r>
            <a:br>
              <a:rPr lang="en-US" sz="1200">
                <a:latin typeface="Roboto Mono"/>
                <a:ea typeface="Roboto Mono"/>
                <a:cs typeface="Roboto Mono"/>
                <a:sym typeface="Roboto Mono"/>
              </a:rPr>
            </a:b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WG894=AND(WG198,WG248)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WG375=AND(WG894,WG952)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WG47=AND(WG375,WG724)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C4587"/>
                </a:solidFill>
                <a:latin typeface="Roboto Mono"/>
                <a:ea typeface="Roboto Mono"/>
                <a:cs typeface="Roboto Mono"/>
                <a:sym typeface="Roboto Mono"/>
              </a:rPr>
              <a:t>WG942=AND(WG47,WG361)</a:t>
            </a:r>
            <a:endParaRPr sz="1200">
              <a:solidFill>
                <a:srgbClr val="1C458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WG107=NOT(K1)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WG856=NOT(K2)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WG962=AND(K0,WG107)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WG622=AND(WG962,WG856)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WG910=AND(WG622,K3)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WG551=AND(WG910,K4)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4C1130"/>
                </a:solidFill>
                <a:latin typeface="Roboto Mono"/>
                <a:ea typeface="Roboto Mono"/>
                <a:cs typeface="Roboto Mono"/>
                <a:sym typeface="Roboto Mono"/>
              </a:rPr>
              <a:t>WG203=NOT(WG551)</a:t>
            </a:r>
            <a:endParaRPr sz="1200">
              <a:solidFill>
                <a:srgbClr val="4C113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74E13"/>
                </a:solidFill>
                <a:latin typeface="Roboto Mono"/>
                <a:ea typeface="Roboto Mono"/>
                <a:cs typeface="Roboto Mono"/>
                <a:sym typeface="Roboto Mono"/>
              </a:rPr>
              <a:t>WG53=AND(WG203,WG942)</a:t>
            </a:r>
            <a:endParaRPr sz="1200">
              <a:solidFill>
                <a:srgbClr val="274E1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O0=XOR(WG53,G16)</a:t>
            </a:r>
            <a:endParaRPr sz="1200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O1=XOR(WG53,G17)</a:t>
            </a:r>
            <a:endParaRPr sz="1200">
              <a:solidFill>
                <a:srgbClr val="0C343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387350" y="6369925"/>
            <a:ext cx="3090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Color = Automatically inserted logic</a:t>
            </a:r>
            <a:endParaRPr sz="1100"/>
          </a:p>
        </p:txBody>
      </p:sp>
      <p:pic>
        <p:nvPicPr>
          <p:cNvPr id="65" name="Google Shape;6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475" y="1001724"/>
            <a:ext cx="3737550" cy="353176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7"/>
          <p:cNvSpPr txBox="1"/>
          <p:nvPr/>
        </p:nvSpPr>
        <p:spPr>
          <a:xfrm>
            <a:off x="7369275" y="4533475"/>
            <a:ext cx="157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Verification Table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Red = Fault</a:t>
            </a:r>
            <a:endParaRPr sz="1100"/>
          </a:p>
        </p:txBody>
      </p:sp>
      <p:sp>
        <p:nvSpPr>
          <p:cNvPr id="67" name="Google Shape;67;p7"/>
          <p:cNvSpPr txBox="1"/>
          <p:nvPr/>
        </p:nvSpPr>
        <p:spPr>
          <a:xfrm>
            <a:off x="2699550" y="833950"/>
            <a:ext cx="1240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BENCH</a:t>
            </a:r>
            <a:endParaRPr/>
          </a:p>
        </p:txBody>
      </p:sp>
      <p:sp>
        <p:nvSpPr>
          <p:cNvPr id="12" name="Google Shape;52;p6">
            <a:extLst>
              <a:ext uri="{FF2B5EF4-FFF2-40B4-BE49-F238E27FC236}">
                <a16:creationId xmlns:a16="http://schemas.microsoft.com/office/drawing/2014/main" id="{A5357B38-7EC5-4231-A2D0-5E80F3564A9A}"/>
              </a:ext>
            </a:extLst>
          </p:cNvPr>
          <p:cNvSpPr txBox="1"/>
          <p:nvPr/>
        </p:nvSpPr>
        <p:spPr>
          <a:xfrm>
            <a:off x="7243201" y="87924"/>
            <a:ext cx="1006164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AUDIO</a:t>
            </a:r>
            <a:endParaRPr sz="2000" b="1" dirty="0"/>
          </a:p>
        </p:txBody>
      </p:sp>
      <p:pic>
        <p:nvPicPr>
          <p:cNvPr id="2" name="guillermo">
            <a:hlinkClick r:id="" action="ppaction://media"/>
            <a:extLst>
              <a:ext uri="{FF2B5EF4-FFF2-40B4-BE49-F238E27FC236}">
                <a16:creationId xmlns:a16="http://schemas.microsoft.com/office/drawing/2014/main" id="{54DC8F73-2EB6-4BE8-98E0-E14196074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9365" y="740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Fault Analysis-Based Logic Encryption</a:t>
            </a: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76" name="Google Shape;7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75" y="3971399"/>
            <a:ext cx="5606599" cy="233646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3128550" y="4516675"/>
            <a:ext cx="522900" cy="522900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8555" y="3810975"/>
            <a:ext cx="2816095" cy="18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663" y="1248299"/>
            <a:ext cx="7878775" cy="27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/>
          <p:nvPr/>
        </p:nvSpPr>
        <p:spPr>
          <a:xfrm>
            <a:off x="4092600" y="4772200"/>
            <a:ext cx="522900" cy="522900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4310550" y="5428800"/>
            <a:ext cx="522900" cy="522900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2;p6">
            <a:extLst>
              <a:ext uri="{FF2B5EF4-FFF2-40B4-BE49-F238E27FC236}">
                <a16:creationId xmlns:a16="http://schemas.microsoft.com/office/drawing/2014/main" id="{D0BD7C02-22C2-46B5-AEBD-C73D000337EE}"/>
              </a:ext>
            </a:extLst>
          </p:cNvPr>
          <p:cNvSpPr txBox="1"/>
          <p:nvPr/>
        </p:nvSpPr>
        <p:spPr>
          <a:xfrm>
            <a:off x="7243201" y="87924"/>
            <a:ext cx="1006164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AUDIO</a:t>
            </a:r>
            <a:endParaRPr sz="2000" b="1" dirty="0"/>
          </a:p>
        </p:txBody>
      </p:sp>
      <p:pic>
        <p:nvPicPr>
          <p:cNvPr id="3" name="fault_MS-58">
            <a:hlinkClick r:id="" action="ppaction://media"/>
            <a:extLst>
              <a:ext uri="{FF2B5EF4-FFF2-40B4-BE49-F238E27FC236}">
                <a16:creationId xmlns:a16="http://schemas.microsoft.com/office/drawing/2014/main" id="{22E0DD50-CC51-43CA-991F-144A813DD1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9365" y="740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414668" y="253374"/>
            <a:ext cx="8229600" cy="5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Secure FPGA Design Framework </a:t>
            </a: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89338" y="6408901"/>
            <a:ext cx="457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89" name="Google Shape;8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563" y="1163012"/>
            <a:ext cx="7290200" cy="2865925"/>
          </a:xfrm>
          <a:prstGeom prst="rect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138" y="4961846"/>
            <a:ext cx="8604251" cy="60135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/>
          <p:nvPr/>
        </p:nvSpPr>
        <p:spPr>
          <a:xfrm rot="5397603">
            <a:off x="4272460" y="4333388"/>
            <a:ext cx="430200" cy="324000"/>
          </a:xfrm>
          <a:prstGeom prst="rightArrow">
            <a:avLst>
              <a:gd name="adj1" fmla="val 50000"/>
              <a:gd name="adj2" fmla="val 54938"/>
            </a:avLst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;p6">
            <a:extLst>
              <a:ext uri="{FF2B5EF4-FFF2-40B4-BE49-F238E27FC236}">
                <a16:creationId xmlns:a16="http://schemas.microsoft.com/office/drawing/2014/main" id="{0F9680E2-32AB-4394-8520-E1E088E3DF00}"/>
              </a:ext>
            </a:extLst>
          </p:cNvPr>
          <p:cNvSpPr txBox="1"/>
          <p:nvPr/>
        </p:nvSpPr>
        <p:spPr>
          <a:xfrm>
            <a:off x="7243201" y="87924"/>
            <a:ext cx="1006164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AUDIO</a:t>
            </a:r>
            <a:endParaRPr sz="2000" b="1" dirty="0"/>
          </a:p>
        </p:txBody>
      </p:sp>
      <p:pic>
        <p:nvPicPr>
          <p:cNvPr id="2" name="wallace">
            <a:hlinkClick r:id="" action="ppaction://media"/>
            <a:extLst>
              <a:ext uri="{FF2B5EF4-FFF2-40B4-BE49-F238E27FC236}">
                <a16:creationId xmlns:a16="http://schemas.microsoft.com/office/drawing/2014/main" id="{86BA1D4E-DAF9-4933-878B-574045E00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3789" y="776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cess Analysis and Procedures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323</Words>
  <Application>Microsoft Office PowerPoint</Application>
  <PresentationFormat>On-screen Show (4:3)</PresentationFormat>
  <Paragraphs>68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 Mono</vt:lpstr>
      <vt:lpstr>Arial</vt:lpstr>
      <vt:lpstr>Roboto Mono Thin</vt:lpstr>
      <vt:lpstr>Calibri</vt:lpstr>
      <vt:lpstr>Century Gothic</vt:lpstr>
      <vt:lpstr>Process Analysis and Procedures v1</vt:lpstr>
      <vt:lpstr>PowerPoint Presentation</vt:lpstr>
      <vt:lpstr>FPGA Secure Design Flow</vt:lpstr>
      <vt:lpstr>Insertion Script &amp; SARLock</vt:lpstr>
      <vt:lpstr>Fault Analysis-Based Logic Encryption</vt:lpstr>
      <vt:lpstr>Secure FPGA Design Framework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HALABURDA</dc:creator>
  <cp:lastModifiedBy>Halaburda, William</cp:lastModifiedBy>
  <cp:revision>3</cp:revision>
  <dcterms:modified xsi:type="dcterms:W3CDTF">2020-04-27T03:44:45Z</dcterms:modified>
</cp:coreProperties>
</file>