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" roundtripDataSignature="AMtx7mhDj87BFLq3VJNUUbmyG9+pLDqA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9" d="100"/>
          <a:sy n="19" d="100"/>
        </p:scale>
        <p:origin x="1178" y="8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4df579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4df579f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74df579f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4df579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4df579f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74df579f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8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4df579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4df579f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g74df579f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15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4df579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4df579f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74df579f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4df579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4df579f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74df579f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10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4df579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4df579f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g74df579f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35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990852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df579fee_0_0"/>
          <p:cNvSpPr/>
          <p:nvPr/>
        </p:nvSpPr>
        <p:spPr>
          <a:xfrm>
            <a:off x="30273263" y="5405625"/>
            <a:ext cx="10289100" cy="1596341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74df579fee_0_0"/>
          <p:cNvSpPr/>
          <p:nvPr/>
        </p:nvSpPr>
        <p:spPr>
          <a:xfrm>
            <a:off x="32674150" y="5426025"/>
            <a:ext cx="10394700" cy="26749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74df579fee_0_0"/>
          <p:cNvSpPr txBox="1"/>
          <p:nvPr/>
        </p:nvSpPr>
        <p:spPr>
          <a:xfrm>
            <a:off x="22083805" y="13144180"/>
            <a:ext cx="476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000000"/>
              </a:buClr>
              <a:buSzPts val="417"/>
              <a:buFont typeface="Arial"/>
              <a:buNone/>
            </a:pPr>
            <a:endParaRPr sz="417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4df579fee_0_0"/>
          <p:cNvSpPr txBox="1"/>
          <p:nvPr/>
        </p:nvSpPr>
        <p:spPr>
          <a:xfrm>
            <a:off x="20634028" y="13387938"/>
            <a:ext cx="28449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Arial"/>
              <a:buNone/>
            </a:pPr>
            <a:r>
              <a:rPr lang="en-US" sz="1375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Senior Design I- Spring 2020</a:t>
            </a:r>
            <a:endParaRPr sz="1375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74df579fee_0_0"/>
          <p:cNvSpPr txBox="1"/>
          <p:nvPr/>
        </p:nvSpPr>
        <p:spPr>
          <a:xfrm>
            <a:off x="17440275" y="13117653"/>
            <a:ext cx="91440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74df579fee_0_0"/>
          <p:cNvSpPr/>
          <p:nvPr/>
        </p:nvSpPr>
        <p:spPr>
          <a:xfrm>
            <a:off x="11387449" y="5405626"/>
            <a:ext cx="20922900" cy="26749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74df579fee_0_0"/>
          <p:cNvSpPr/>
          <p:nvPr/>
        </p:nvSpPr>
        <p:spPr>
          <a:xfrm>
            <a:off x="589816" y="5405625"/>
            <a:ext cx="10255500" cy="26790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/>
            </a:br>
            <a:r>
              <a:rPr lang="en-US"/>
              <a:t>Mixing </a:t>
            </a:r>
          </a:p>
          <a:p>
            <a:br>
              <a:rPr lang="en-US"/>
            </a:br>
            <a:r>
              <a:rPr lang="en-US"/>
              <a:t>Cleaning</a:t>
            </a:r>
          </a:p>
          <a:p>
            <a:br>
              <a:rPr lang="en-US"/>
            </a:br>
            <a:r>
              <a:rPr lang="en-US"/>
              <a:t>Deconstruction</a:t>
            </a:r>
          </a:p>
          <a:p>
            <a:br>
              <a:rPr lang="en-US"/>
            </a:b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74df579fee_0_0"/>
          <p:cNvSpPr txBox="1"/>
          <p:nvPr/>
        </p:nvSpPr>
        <p:spPr>
          <a:xfrm>
            <a:off x="734118" y="6119090"/>
            <a:ext cx="99342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74df579fee_0_0"/>
          <p:cNvSpPr/>
          <p:nvPr/>
        </p:nvSpPr>
        <p:spPr>
          <a:xfrm>
            <a:off x="630936" y="14171731"/>
            <a:ext cx="10015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7837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ECEB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g74df579fee_0_0"/>
          <p:cNvGrpSpPr/>
          <p:nvPr/>
        </p:nvGrpSpPr>
        <p:grpSpPr>
          <a:xfrm>
            <a:off x="32674150" y="21369045"/>
            <a:ext cx="10418466" cy="1225296"/>
            <a:chOff x="33146406" y="14493050"/>
            <a:chExt cx="10006097" cy="1431200"/>
          </a:xfrm>
        </p:grpSpPr>
        <p:sp>
          <p:nvSpPr>
            <p:cNvPr id="163" name="Google Shape;163;g74df579fee_0_0"/>
            <p:cNvSpPr txBox="1"/>
            <p:nvPr/>
          </p:nvSpPr>
          <p:spPr>
            <a:xfrm>
              <a:off x="33149003" y="14493050"/>
              <a:ext cx="10003500" cy="13548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7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Future Work</a:t>
              </a:r>
              <a:endPara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74df579fee_0_0"/>
            <p:cNvSpPr/>
            <p:nvPr/>
          </p:nvSpPr>
          <p:spPr>
            <a:xfrm>
              <a:off x="33146406" y="1580545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g74df579fee_0_0"/>
          <p:cNvGrpSpPr/>
          <p:nvPr/>
        </p:nvGrpSpPr>
        <p:grpSpPr>
          <a:xfrm>
            <a:off x="614737" y="5574449"/>
            <a:ext cx="10230579" cy="1229226"/>
            <a:chOff x="33149003" y="14981578"/>
            <a:chExt cx="10003500" cy="964402"/>
          </a:xfrm>
        </p:grpSpPr>
        <p:sp>
          <p:nvSpPr>
            <p:cNvPr id="166" name="Google Shape;166;g74df579fee_0_0"/>
            <p:cNvSpPr txBox="1"/>
            <p:nvPr/>
          </p:nvSpPr>
          <p:spPr>
            <a:xfrm>
              <a:off x="33149003" y="14981578"/>
              <a:ext cx="10003500" cy="8664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7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Objective</a:t>
              </a:r>
              <a:endParaRPr sz="7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g74df579fee_0_0"/>
          <p:cNvSpPr/>
          <p:nvPr/>
        </p:nvSpPr>
        <p:spPr>
          <a:xfrm>
            <a:off x="21945600" y="15761244"/>
            <a:ext cx="91500" cy="91500"/>
          </a:xfrm>
          <a:prstGeom prst="ellipse">
            <a:avLst/>
          </a:prstGeom>
          <a:solidFill>
            <a:srgbClr val="006600"/>
          </a:solidFill>
          <a:ln w="1270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4df579fee_0_0"/>
          <p:cNvSpPr txBox="1"/>
          <p:nvPr/>
        </p:nvSpPr>
        <p:spPr>
          <a:xfrm>
            <a:off x="22608977" y="547097"/>
            <a:ext cx="2286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4df579fee_0_0"/>
          <p:cNvSpPr txBox="1"/>
          <p:nvPr/>
        </p:nvSpPr>
        <p:spPr>
          <a:xfrm>
            <a:off x="15494375" y="1131262"/>
            <a:ext cx="13655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8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enior Design I- Spring 2020</a:t>
            </a:r>
            <a:endParaRPr sz="9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4df579fee_0_0"/>
          <p:cNvSpPr txBox="1"/>
          <p:nvPr/>
        </p:nvSpPr>
        <p:spPr>
          <a:xfrm>
            <a:off x="7163475" y="4195125"/>
            <a:ext cx="17731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Industry Supporter: Arthur Niemoller, Sven Bader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4df579fee_0_0"/>
          <p:cNvSpPr txBox="1"/>
          <p:nvPr/>
        </p:nvSpPr>
        <p:spPr>
          <a:xfrm>
            <a:off x="24894963" y="4220975"/>
            <a:ext cx="116283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Mentor: Dr. Thomas Koch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4df579fee_0_0"/>
          <p:cNvSpPr txBox="1"/>
          <p:nvPr/>
        </p:nvSpPr>
        <p:spPr>
          <a:xfrm>
            <a:off x="110840" y="-162356"/>
            <a:ext cx="43891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9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74df579fee_0_0" descr="logo-clea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06266" y="1545889"/>
            <a:ext cx="10703285" cy="27842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lt1"/>
            </a:outerShdw>
          </a:effectLst>
        </p:spPr>
      </p:pic>
      <p:sp>
        <p:nvSpPr>
          <p:cNvPr id="181" name="Google Shape;181;g74df579fee_0_0"/>
          <p:cNvSpPr txBox="1"/>
          <p:nvPr/>
        </p:nvSpPr>
        <p:spPr>
          <a:xfrm>
            <a:off x="9652790" y="2333160"/>
            <a:ext cx="24807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Members: Rachel Glendenning, Esther Lee, Quentin McCullough, Matt Parise, Andrew Straight</a:t>
            </a:r>
            <a:endParaRPr sz="6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74df579fee_0_0"/>
          <p:cNvSpPr txBox="1"/>
          <p:nvPr/>
        </p:nvSpPr>
        <p:spPr>
          <a:xfrm>
            <a:off x="948174" y="6909859"/>
            <a:ext cx="99972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develop a system and</a:t>
            </a: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process 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cleaning piping that </a:t>
            </a: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removes and captures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corrosion and contaminants </a:t>
            </a: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 oxalic acid</a:t>
            </a: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mixture.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 system must also demonstrate complete oxalic destruction</a:t>
            </a: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g74df579fee_0_0"/>
          <p:cNvGrpSpPr/>
          <p:nvPr/>
        </p:nvGrpSpPr>
        <p:grpSpPr>
          <a:xfrm>
            <a:off x="11387275" y="5614289"/>
            <a:ext cx="31681575" cy="1225296"/>
            <a:chOff x="33149003" y="14900777"/>
            <a:chExt cx="10003500" cy="1045203"/>
          </a:xfrm>
        </p:grpSpPr>
        <p:sp>
          <p:nvSpPr>
            <p:cNvPr id="184" name="Google Shape;184;g74df579fee_0_0"/>
            <p:cNvSpPr txBox="1"/>
            <p:nvPr/>
          </p:nvSpPr>
          <p:spPr>
            <a:xfrm>
              <a:off x="33149003" y="14900777"/>
              <a:ext cx="10003500" cy="9471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7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System Overview</a:t>
              </a:r>
              <a:endPara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g74df579fee_0_0"/>
          <p:cNvSpPr txBox="1"/>
          <p:nvPr/>
        </p:nvSpPr>
        <p:spPr>
          <a:xfrm>
            <a:off x="759965" y="21608586"/>
            <a:ext cx="9984900" cy="7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Char char="•"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 system will </a:t>
            </a:r>
            <a:r>
              <a:rPr lang="en-US" sz="45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mixing, cleaning, and re</a:t>
            </a:r>
            <a:r>
              <a:rPr lang="en-US" sz="45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covery tank placed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a 3’x 4’ area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Char char="•"/>
            </a:pP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Testing samples:  Uniform size, corroded metal pipe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Char char="•"/>
            </a:pP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Oxalic acid destruction methods: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AutoNum type="arabicPeriod"/>
            </a:pP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Ultraviolet light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AutoNum type="arabicPeriod"/>
            </a:pP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500" b="0" i="0" u="none" strike="noStrike" cap="none" baseline="-2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500" b="0" i="0" u="none" strike="noStrike" cap="none" baseline="-2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(Hydrogen Peroxide)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1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AutoNum type="arabicPeriod"/>
            </a:pP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500" b="0" i="0" u="none" strike="noStrike" cap="none" baseline="-2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(Ozone)</a:t>
            </a: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4df579fee_0_0"/>
          <p:cNvSpPr txBox="1"/>
          <p:nvPr/>
        </p:nvSpPr>
        <p:spPr>
          <a:xfrm>
            <a:off x="32700325" y="18446924"/>
            <a:ext cx="102756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electrical components are connected on a 16-relay module, with Arduino used to control.  A control panel will be used  to protect against current surges.</a:t>
            </a:r>
            <a:endParaRPr sz="4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74df579fee_0_0"/>
          <p:cNvSpPr txBox="1"/>
          <p:nvPr/>
        </p:nvSpPr>
        <p:spPr>
          <a:xfrm>
            <a:off x="22810705" y="18895070"/>
            <a:ext cx="92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 valve to ensure mixing is complete before entering piping</a:t>
            </a:r>
            <a:endParaRPr/>
          </a:p>
        </p:txBody>
      </p:sp>
      <p:sp>
        <p:nvSpPr>
          <p:cNvPr id="189" name="Google Shape;189;g74df579fee_0_0"/>
          <p:cNvSpPr txBox="1"/>
          <p:nvPr/>
        </p:nvSpPr>
        <p:spPr>
          <a:xfrm>
            <a:off x="22153000" y="18484936"/>
            <a:ext cx="99957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Make Up Tank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0" name="Google Shape;190;g74df579fee_0_0"/>
          <p:cNvSpPr txBox="1"/>
          <p:nvPr/>
        </p:nvSpPr>
        <p:spPr>
          <a:xfrm>
            <a:off x="10085454" y="7358141"/>
            <a:ext cx="1227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Cleaning Tank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1" name="Google Shape;191;g74df579fee_0_0"/>
          <p:cNvSpPr txBox="1"/>
          <p:nvPr/>
        </p:nvSpPr>
        <p:spPr>
          <a:xfrm>
            <a:off x="11389819" y="8219301"/>
            <a:ext cx="10734900" cy="9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63550" marR="0" lvl="1" indent="-463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remove metallic scales in pipes </a:t>
            </a:r>
            <a:endParaRPr dirty="0"/>
          </a:p>
          <a:p>
            <a:pPr marL="914400" marR="0" lvl="2" indent="-450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gitation, continuous flow, and heating</a:t>
            </a:r>
            <a:endParaRPr dirty="0"/>
          </a:p>
          <a:p>
            <a:pPr marL="463550" marR="0" lvl="0" indent="-463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Features: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Immersion heater 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ultrasonic transducers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Pipe mount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 and 200 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T-filters to collect metallic scales</a:t>
            </a:r>
            <a:endParaRPr dirty="0"/>
          </a:p>
        </p:txBody>
      </p:sp>
      <p:sp>
        <p:nvSpPr>
          <p:cNvPr id="192" name="Google Shape;192;g74df579fee_0_0"/>
          <p:cNvSpPr txBox="1"/>
          <p:nvPr/>
        </p:nvSpPr>
        <p:spPr>
          <a:xfrm>
            <a:off x="34046831" y="8087145"/>
            <a:ext cx="8921700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6355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Oxalic acid destruction</a:t>
            </a:r>
            <a:endParaRPr dirty="0"/>
          </a:p>
          <a:p>
            <a:pPr marL="91440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UV Light, ozone, </a:t>
            </a: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peroxide</a:t>
            </a:r>
            <a:endParaRPr dirty="0"/>
          </a:p>
          <a:p>
            <a:pPr marL="914400" marR="0" lvl="2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Fail-safety switch for no UV light exposure</a:t>
            </a:r>
            <a:endParaRPr dirty="0"/>
          </a:p>
        </p:txBody>
      </p:sp>
      <p:grpSp>
        <p:nvGrpSpPr>
          <p:cNvPr id="193" name="Google Shape;193;g74df579fee_0_0"/>
          <p:cNvGrpSpPr/>
          <p:nvPr/>
        </p:nvGrpSpPr>
        <p:grpSpPr>
          <a:xfrm>
            <a:off x="584373" y="27400590"/>
            <a:ext cx="10302605" cy="1225296"/>
            <a:chOff x="33149003" y="14436064"/>
            <a:chExt cx="10003500" cy="1521130"/>
          </a:xfrm>
        </p:grpSpPr>
        <p:sp>
          <p:nvSpPr>
            <p:cNvPr id="194" name="Google Shape;194;g74df579fee_0_0"/>
            <p:cNvSpPr txBox="1"/>
            <p:nvPr/>
          </p:nvSpPr>
          <p:spPr>
            <a:xfrm>
              <a:off x="33149003" y="14436064"/>
              <a:ext cx="10003500" cy="14118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7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Contact Information</a:t>
              </a:r>
              <a:endPara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74df579fee_0_0"/>
            <p:cNvSpPr/>
            <p:nvPr/>
          </p:nvSpPr>
          <p:spPr>
            <a:xfrm>
              <a:off x="33149003" y="15838394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g74df579fee_0_0"/>
          <p:cNvSpPr txBox="1"/>
          <p:nvPr/>
        </p:nvSpPr>
        <p:spPr>
          <a:xfrm>
            <a:off x="653805" y="28784713"/>
            <a:ext cx="10292100" cy="3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Rachel Glendenning (ME): rglenden@uncc.edu</a:t>
            </a:r>
            <a:endParaRPr sz="4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Esther Lee (MET): elee60@uncc.edu</a:t>
            </a:r>
            <a:endParaRPr sz="4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Quentin McCullough (ME): qmccullo@uncc.edu</a:t>
            </a:r>
            <a:endParaRPr sz="4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Matthew Parise (MET): mparise1@uncc.edu</a:t>
            </a:r>
            <a:endParaRPr sz="4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Andrew Straight (SE): astraigh@uncc.edu</a:t>
            </a:r>
            <a:endParaRPr sz="4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74df579fee_0_0"/>
          <p:cNvSpPr txBox="1"/>
          <p:nvPr/>
        </p:nvSpPr>
        <p:spPr>
          <a:xfrm>
            <a:off x="33122537" y="23033293"/>
            <a:ext cx="98533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2020: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355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electrical control panel design </a:t>
            </a:r>
          </a:p>
          <a:p>
            <a:pPr marL="46355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fabrication 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74df579fee_0_0"/>
          <p:cNvSpPr txBox="1"/>
          <p:nvPr/>
        </p:nvSpPr>
        <p:spPr>
          <a:xfrm>
            <a:off x="14611080" y="26537309"/>
            <a:ext cx="1361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Pump and Piping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9" name="Google Shape;199;g74df579fee_0_0"/>
          <p:cNvSpPr txBox="1"/>
          <p:nvPr/>
        </p:nvSpPr>
        <p:spPr>
          <a:xfrm>
            <a:off x="33098771" y="25350655"/>
            <a:ext cx="9398700" cy="5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2020:</a:t>
            </a:r>
            <a:endParaRPr dirty="0"/>
          </a:p>
          <a:p>
            <a:pPr marL="463550" marR="0" lvl="0" indent="-463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fabrication and assembly</a:t>
            </a:r>
            <a:endParaRPr dirty="0"/>
          </a:p>
          <a:p>
            <a:pPr marL="463550" marR="0" lvl="0" indent="-463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 testing to determine optimal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Oxalic acid concentration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Agitation time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Flow rate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Deconstruction method</a:t>
            </a:r>
            <a:endParaRPr dirty="0"/>
          </a:p>
        </p:txBody>
      </p:sp>
      <p:sp>
        <p:nvSpPr>
          <p:cNvPr id="200" name="Google Shape;200;g74df579fee_0_0"/>
          <p:cNvSpPr txBox="1"/>
          <p:nvPr/>
        </p:nvSpPr>
        <p:spPr>
          <a:xfrm>
            <a:off x="11522421" y="27542738"/>
            <a:ext cx="10561384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Pump</a:t>
            </a:r>
            <a:endParaRPr sz="4400" b="1" i="0" u="sng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Phase, self priming, centrifugal pump</a:t>
            </a: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⅛ HP </a:t>
            </a: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Max flow rate 10 GPM</a:t>
            </a: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Max particle diameter 3/32 inch </a:t>
            </a: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sng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74df579fee_0_0"/>
          <p:cNvSpPr txBox="1"/>
          <p:nvPr/>
        </p:nvSpPr>
        <p:spPr>
          <a:xfrm>
            <a:off x="22551724" y="19758684"/>
            <a:ext cx="9781500" cy="6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create an oxalic acid and water solution</a:t>
            </a:r>
            <a:endParaRPr dirty="0"/>
          </a:p>
          <a:p>
            <a:pPr marL="463550" marR="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Features: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Gallon Stainless Steel Tank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1/32 inch wall thickness  </a:t>
            </a:r>
            <a:endParaRPr dirty="0"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Mechanical valve to ensure mixing is complete before entering piping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74df579fee_0_0"/>
          <p:cNvSpPr txBox="1"/>
          <p:nvPr/>
        </p:nvSpPr>
        <p:spPr>
          <a:xfrm>
            <a:off x="22218958" y="27542738"/>
            <a:ext cx="9929741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Piping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304 Stainless Steel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¼” NPT diameter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7’ of total p</a:t>
            </a: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iping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ittings and connections coated with pipe sealant </a:t>
            </a:r>
            <a:endParaRPr dirty="0"/>
          </a:p>
        </p:txBody>
      </p:sp>
      <p:sp>
        <p:nvSpPr>
          <p:cNvPr id="205" name="Google Shape;205;g74df579fee_0_0"/>
          <p:cNvSpPr txBox="1"/>
          <p:nvPr/>
        </p:nvSpPr>
        <p:spPr>
          <a:xfrm>
            <a:off x="34051038" y="7133414"/>
            <a:ext cx="82479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Recovery</a:t>
            </a:r>
            <a:r>
              <a:rPr lang="en-US" sz="60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Tank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g74df579fee_0_0"/>
          <p:cNvGrpSpPr/>
          <p:nvPr/>
        </p:nvGrpSpPr>
        <p:grpSpPr>
          <a:xfrm>
            <a:off x="575320" y="20183362"/>
            <a:ext cx="10309412" cy="1225291"/>
            <a:chOff x="33149003" y="14609961"/>
            <a:chExt cx="10056001" cy="1336019"/>
          </a:xfrm>
        </p:grpSpPr>
        <p:sp>
          <p:nvSpPr>
            <p:cNvPr id="207" name="Google Shape;207;g74df579fee_0_0"/>
            <p:cNvSpPr txBox="1"/>
            <p:nvPr/>
          </p:nvSpPr>
          <p:spPr>
            <a:xfrm>
              <a:off x="33149004" y="14609961"/>
              <a:ext cx="10056000" cy="129702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7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Performance Specifications</a:t>
              </a:r>
              <a:endParaRPr sz="7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g74df579fee_0_0"/>
          <p:cNvSpPr txBox="1"/>
          <p:nvPr/>
        </p:nvSpPr>
        <p:spPr>
          <a:xfrm>
            <a:off x="33723438" y="17318878"/>
            <a:ext cx="82479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Electrical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2" name="Google Shape;109;p14">
            <a:extLst>
              <a:ext uri="{FF2B5EF4-FFF2-40B4-BE49-F238E27FC236}">
                <a16:creationId xmlns:a16="http://schemas.microsoft.com/office/drawing/2014/main" id="{0755A325-FF4E-4C32-B907-2ABAE9223F11}"/>
              </a:ext>
            </a:extLst>
          </p:cNvPr>
          <p:cNvGrpSpPr/>
          <p:nvPr/>
        </p:nvGrpSpPr>
        <p:grpSpPr>
          <a:xfrm>
            <a:off x="1511135" y="10499985"/>
            <a:ext cx="7564244" cy="9078127"/>
            <a:chOff x="3919734" y="0"/>
            <a:chExt cx="2676131" cy="4351337"/>
          </a:xfrm>
        </p:grpSpPr>
        <p:sp>
          <p:nvSpPr>
            <p:cNvPr id="63" name="Google Shape;110;p14">
              <a:extLst>
                <a:ext uri="{FF2B5EF4-FFF2-40B4-BE49-F238E27FC236}">
                  <a16:creationId xmlns:a16="http://schemas.microsoft.com/office/drawing/2014/main" id="{D3C6651A-4576-455B-BB47-8C376BDE0154}"/>
                </a:ext>
              </a:extLst>
            </p:cNvPr>
            <p:cNvSpPr/>
            <p:nvPr/>
          </p:nvSpPr>
          <p:spPr>
            <a:xfrm>
              <a:off x="4501450" y="0"/>
              <a:ext cx="2094415" cy="20947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FFE6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4">
              <a:extLst>
                <a:ext uri="{FF2B5EF4-FFF2-40B4-BE49-F238E27FC236}">
                  <a16:creationId xmlns:a16="http://schemas.microsoft.com/office/drawing/2014/main" id="{338FAA6D-05B6-44B6-9629-BB177629F3B8}"/>
                </a:ext>
              </a:extLst>
            </p:cNvPr>
            <p:cNvSpPr/>
            <p:nvPr/>
          </p:nvSpPr>
          <p:spPr>
            <a:xfrm>
              <a:off x="4964385" y="756262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4">
              <a:extLst>
                <a:ext uri="{FF2B5EF4-FFF2-40B4-BE49-F238E27FC236}">
                  <a16:creationId xmlns:a16="http://schemas.microsoft.com/office/drawing/2014/main" id="{24037E3A-9344-4C8F-B036-17E7C96ECF46}"/>
                </a:ext>
              </a:extLst>
            </p:cNvPr>
            <p:cNvSpPr txBox="1"/>
            <p:nvPr/>
          </p:nvSpPr>
          <p:spPr>
            <a:xfrm>
              <a:off x="4964385" y="756262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50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Mixing </a:t>
              </a:r>
              <a:endParaRPr sz="5000" dirty="0">
                <a:solidFill>
                  <a:schemeClr val="bg1"/>
                </a:solidFill>
              </a:endParaRPr>
            </a:p>
          </p:txBody>
        </p:sp>
        <p:sp>
          <p:nvSpPr>
            <p:cNvPr id="66" name="Google Shape;113;p14">
              <a:extLst>
                <a:ext uri="{FF2B5EF4-FFF2-40B4-BE49-F238E27FC236}">
                  <a16:creationId xmlns:a16="http://schemas.microsoft.com/office/drawing/2014/main" id="{B6C5F828-4736-4B41-970D-6499E473C660}"/>
                </a:ext>
              </a:extLst>
            </p:cNvPr>
            <p:cNvSpPr/>
            <p:nvPr/>
          </p:nvSpPr>
          <p:spPr>
            <a:xfrm>
              <a:off x="3919734" y="1203580"/>
              <a:ext cx="2094415" cy="20947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4">
              <a:extLst>
                <a:ext uri="{FF2B5EF4-FFF2-40B4-BE49-F238E27FC236}">
                  <a16:creationId xmlns:a16="http://schemas.microsoft.com/office/drawing/2014/main" id="{63716760-E77D-402A-B0F7-772A8DB933B2}"/>
                </a:ext>
              </a:extLst>
            </p:cNvPr>
            <p:cNvSpPr/>
            <p:nvPr/>
          </p:nvSpPr>
          <p:spPr>
            <a:xfrm>
              <a:off x="4385028" y="1966804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4">
              <a:extLst>
                <a:ext uri="{FF2B5EF4-FFF2-40B4-BE49-F238E27FC236}">
                  <a16:creationId xmlns:a16="http://schemas.microsoft.com/office/drawing/2014/main" id="{C9B2567B-1507-4D9B-AF07-6E86D70B88CB}"/>
                </a:ext>
              </a:extLst>
            </p:cNvPr>
            <p:cNvSpPr txBox="1"/>
            <p:nvPr/>
          </p:nvSpPr>
          <p:spPr>
            <a:xfrm>
              <a:off x="4385028" y="1966804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50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Cleaning</a:t>
              </a:r>
              <a:endParaRPr sz="5000" dirty="0">
                <a:solidFill>
                  <a:schemeClr val="bg1"/>
                </a:solidFill>
              </a:endParaRPr>
            </a:p>
          </p:txBody>
        </p:sp>
        <p:sp>
          <p:nvSpPr>
            <p:cNvPr id="69" name="Google Shape;116;p14">
              <a:extLst>
                <a:ext uri="{FF2B5EF4-FFF2-40B4-BE49-F238E27FC236}">
                  <a16:creationId xmlns:a16="http://schemas.microsoft.com/office/drawing/2014/main" id="{AA10F12A-6419-4C34-9D71-B92140B3CA41}"/>
                </a:ext>
              </a:extLst>
            </p:cNvPr>
            <p:cNvSpPr/>
            <p:nvPr/>
          </p:nvSpPr>
          <p:spPr>
            <a:xfrm>
              <a:off x="4650517" y="2551189"/>
              <a:ext cx="1799427" cy="180014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66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4">
              <a:extLst>
                <a:ext uri="{FF2B5EF4-FFF2-40B4-BE49-F238E27FC236}">
                  <a16:creationId xmlns:a16="http://schemas.microsoft.com/office/drawing/2014/main" id="{3549EA1C-557D-4867-8A6B-E3C822C3F3C6}"/>
                </a:ext>
              </a:extLst>
            </p:cNvPr>
            <p:cNvSpPr/>
            <p:nvPr/>
          </p:nvSpPr>
          <p:spPr>
            <a:xfrm>
              <a:off x="4967138" y="3179087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4">
              <a:extLst>
                <a:ext uri="{FF2B5EF4-FFF2-40B4-BE49-F238E27FC236}">
                  <a16:creationId xmlns:a16="http://schemas.microsoft.com/office/drawing/2014/main" id="{BB9C7973-9C56-49AC-97E2-68E26373377C}"/>
                </a:ext>
              </a:extLst>
            </p:cNvPr>
            <p:cNvSpPr txBox="1"/>
            <p:nvPr/>
          </p:nvSpPr>
          <p:spPr>
            <a:xfrm>
              <a:off x="4839891" y="3179087"/>
              <a:ext cx="1429315" cy="494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50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Deconstruction</a:t>
              </a:r>
              <a:endParaRPr sz="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5" name="Picture 2" descr="Orano - Atalian France">
            <a:extLst>
              <a:ext uri="{FF2B5EF4-FFF2-40B4-BE49-F238E27FC236}">
                <a16:creationId xmlns:a16="http://schemas.microsoft.com/office/drawing/2014/main" id="{7A2C44A3-7198-4543-BD47-AB401278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6" y="1733700"/>
            <a:ext cx="8335245" cy="26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2F9532D4-453F-4071-9E72-AC50F6118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3884" y="14768586"/>
            <a:ext cx="9820275" cy="10029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90F4E6DD-B96E-4BF6-9A8E-5F1C3AD9F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0607" y="7330848"/>
            <a:ext cx="11477625" cy="1089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icture containing sitting, white, front, seat&#10;&#10;Description automatically generated">
            <a:extLst>
              <a:ext uri="{FF2B5EF4-FFF2-40B4-BE49-F238E27FC236}">
                <a16:creationId xmlns:a16="http://schemas.microsoft.com/office/drawing/2014/main" id="{170E9451-7B9A-4630-9B07-84462CCAF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2086" y="11731661"/>
            <a:ext cx="8410575" cy="440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df579fee_0_0"/>
          <p:cNvSpPr/>
          <p:nvPr/>
        </p:nvSpPr>
        <p:spPr>
          <a:xfrm>
            <a:off x="589816" y="5405625"/>
            <a:ext cx="42479034" cy="26790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dirty="0"/>
            </a:br>
            <a:r>
              <a:rPr lang="en-US" dirty="0"/>
              <a:t>Mixing </a:t>
            </a:r>
          </a:p>
          <a:p>
            <a:br>
              <a:rPr lang="en-US" dirty="0"/>
            </a:br>
            <a:r>
              <a:rPr lang="en-US" dirty="0"/>
              <a:t>Cleaning</a:t>
            </a:r>
          </a:p>
          <a:p>
            <a:br>
              <a:rPr lang="en-US" dirty="0"/>
            </a:br>
            <a:r>
              <a:rPr lang="en-US" dirty="0"/>
              <a:t>Deconstruction</a:t>
            </a:r>
          </a:p>
          <a:p>
            <a:br>
              <a:rPr lang="en-US" dirty="0"/>
            </a:b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74df579fee_0_0"/>
          <p:cNvSpPr txBox="1"/>
          <p:nvPr/>
        </p:nvSpPr>
        <p:spPr>
          <a:xfrm>
            <a:off x="734118" y="6119090"/>
            <a:ext cx="99342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74df579fee_0_0"/>
          <p:cNvSpPr/>
          <p:nvPr/>
        </p:nvSpPr>
        <p:spPr>
          <a:xfrm>
            <a:off x="630936" y="14171731"/>
            <a:ext cx="10015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7837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ECEB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g74df579fee_0_0"/>
          <p:cNvGrpSpPr/>
          <p:nvPr/>
        </p:nvGrpSpPr>
        <p:grpSpPr>
          <a:xfrm>
            <a:off x="614737" y="5574449"/>
            <a:ext cx="42454113" cy="1737360"/>
            <a:chOff x="33149003" y="14981578"/>
            <a:chExt cx="10003500" cy="964402"/>
          </a:xfrm>
        </p:grpSpPr>
        <p:sp>
          <p:nvSpPr>
            <p:cNvPr id="166" name="Google Shape;166;g74df579fee_0_0"/>
            <p:cNvSpPr txBox="1"/>
            <p:nvPr/>
          </p:nvSpPr>
          <p:spPr>
            <a:xfrm>
              <a:off x="33149003" y="14981578"/>
              <a:ext cx="10003500" cy="86462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11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Objective</a:t>
              </a:r>
              <a:endParaRPr sz="1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g74df579fee_0_0"/>
          <p:cNvSpPr txBox="1"/>
          <p:nvPr/>
        </p:nvSpPr>
        <p:spPr>
          <a:xfrm>
            <a:off x="22608977" y="547097"/>
            <a:ext cx="2286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4df579fee_0_0"/>
          <p:cNvSpPr txBox="1"/>
          <p:nvPr/>
        </p:nvSpPr>
        <p:spPr>
          <a:xfrm>
            <a:off x="15494375" y="1131262"/>
            <a:ext cx="13655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8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enior Design I- Spring 2020</a:t>
            </a:r>
            <a:endParaRPr sz="9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4df579fee_0_0"/>
          <p:cNvSpPr txBox="1"/>
          <p:nvPr/>
        </p:nvSpPr>
        <p:spPr>
          <a:xfrm>
            <a:off x="7163475" y="4195125"/>
            <a:ext cx="17731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Industry Supporter: Arthur Niemoller, Sven Bader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4df579fee_0_0"/>
          <p:cNvSpPr txBox="1"/>
          <p:nvPr/>
        </p:nvSpPr>
        <p:spPr>
          <a:xfrm>
            <a:off x="24894963" y="4220975"/>
            <a:ext cx="116283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Mentor: Dr. Thomas Koch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4df579fee_0_0"/>
          <p:cNvSpPr txBox="1"/>
          <p:nvPr/>
        </p:nvSpPr>
        <p:spPr>
          <a:xfrm>
            <a:off x="110840" y="-162356"/>
            <a:ext cx="43891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9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74df579fee_0_0" descr="logo-clear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6266" y="1545889"/>
            <a:ext cx="10703285" cy="27842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lt1"/>
            </a:outerShdw>
          </a:effectLst>
        </p:spPr>
      </p:pic>
      <p:sp>
        <p:nvSpPr>
          <p:cNvPr id="181" name="Google Shape;181;g74df579fee_0_0"/>
          <p:cNvSpPr txBox="1"/>
          <p:nvPr/>
        </p:nvSpPr>
        <p:spPr>
          <a:xfrm>
            <a:off x="9652800" y="2245475"/>
            <a:ext cx="24807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Members: Rachel Glendenning, Esther Lee, Quentin McCullough, Matt Parise, Andrew Straight</a:t>
            </a:r>
            <a:endParaRPr sz="6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74df579fee_0_0"/>
          <p:cNvSpPr txBox="1"/>
          <p:nvPr/>
        </p:nvSpPr>
        <p:spPr>
          <a:xfrm>
            <a:off x="2217420" y="10254973"/>
            <a:ext cx="31093337" cy="8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400"/>
            </a:pPr>
            <a:r>
              <a:rPr lang="en-US" sz="9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develop a system and process for cleaning piping that removes and captures corrosion and contaminants using an oxalic acid mixture. The system must also demonstrate complete oxalic destruction.</a:t>
            </a:r>
            <a:endParaRPr lang="en-US" sz="9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74df579fee_0_0"/>
          <p:cNvSpPr txBox="1"/>
          <p:nvPr/>
        </p:nvSpPr>
        <p:spPr>
          <a:xfrm>
            <a:off x="948174" y="21234950"/>
            <a:ext cx="41937186" cy="7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imes New Roman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system will </a:t>
            </a:r>
            <a:r>
              <a:rPr lang="en-US" sz="9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</a:t>
            </a: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makeup, cleaning, and re</a:t>
            </a:r>
            <a:r>
              <a:rPr lang="en-US" sz="9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covery tank placed</a:t>
            </a: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 a 3’x 4’ area</a:t>
            </a:r>
            <a:endParaRPr sz="9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Testing samples:  Uniform size, corroded metal pipe</a:t>
            </a:r>
            <a:endParaRPr sz="9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imes New Roman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Oxalic acid destruction methods:</a:t>
            </a:r>
            <a:endParaRPr sz="9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0" marR="0" lvl="1" indent="-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+mj-lt"/>
              <a:buAutoNum type="arabicPeriod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Ultraviolet light</a:t>
            </a:r>
            <a:endParaRPr sz="9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0" marR="0" lvl="1" indent="-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+mj-lt"/>
              <a:buAutoNum type="arabicPeriod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</a:t>
            </a:r>
            <a:r>
              <a:rPr lang="en-US" sz="9000" b="0" i="0" u="none" strike="noStrike" cap="none" baseline="-25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</a:t>
            </a:r>
            <a:r>
              <a:rPr lang="en-US" sz="9000" b="0" i="0" u="none" strike="noStrike" cap="none" baseline="-25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(Hydrogen Peroxide)</a:t>
            </a:r>
            <a:endParaRPr sz="9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0" marR="0" lvl="1" indent="-137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+mj-lt"/>
              <a:buAutoNum type="arabicPeriod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</a:t>
            </a:r>
            <a:r>
              <a:rPr lang="en-US" sz="9000" b="0" i="0" u="none" strike="noStrike" cap="none" baseline="-25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(Ozone)</a:t>
            </a:r>
            <a:endParaRPr sz="9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6" name="Google Shape;206;g74df579fee_0_0"/>
          <p:cNvGrpSpPr/>
          <p:nvPr/>
        </p:nvGrpSpPr>
        <p:grpSpPr>
          <a:xfrm>
            <a:off x="597708" y="18973652"/>
            <a:ext cx="42703675" cy="1737360"/>
            <a:chOff x="33149003" y="14609956"/>
            <a:chExt cx="10056001" cy="1336024"/>
          </a:xfrm>
        </p:grpSpPr>
        <p:sp>
          <p:nvSpPr>
            <p:cNvPr id="207" name="Google Shape;207;g74df579fee_0_0"/>
            <p:cNvSpPr txBox="1"/>
            <p:nvPr/>
          </p:nvSpPr>
          <p:spPr>
            <a:xfrm>
              <a:off x="33149004" y="14609956"/>
              <a:ext cx="10056000" cy="1297021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11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Performance Specifications</a:t>
              </a:r>
              <a:endParaRPr sz="1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109;p14">
            <a:extLst>
              <a:ext uri="{FF2B5EF4-FFF2-40B4-BE49-F238E27FC236}">
                <a16:creationId xmlns:a16="http://schemas.microsoft.com/office/drawing/2014/main" id="{0755A325-FF4E-4C32-B907-2ABAE9223F11}"/>
              </a:ext>
            </a:extLst>
          </p:cNvPr>
          <p:cNvGrpSpPr/>
          <p:nvPr/>
        </p:nvGrpSpPr>
        <p:grpSpPr>
          <a:xfrm>
            <a:off x="34107120" y="7917059"/>
            <a:ext cx="8355668" cy="10006873"/>
            <a:chOff x="3919734" y="0"/>
            <a:chExt cx="2676131" cy="4351337"/>
          </a:xfrm>
        </p:grpSpPr>
        <p:sp>
          <p:nvSpPr>
            <p:cNvPr id="63" name="Google Shape;110;p14">
              <a:extLst>
                <a:ext uri="{FF2B5EF4-FFF2-40B4-BE49-F238E27FC236}">
                  <a16:creationId xmlns:a16="http://schemas.microsoft.com/office/drawing/2014/main" id="{D3C6651A-4576-455B-BB47-8C376BDE0154}"/>
                </a:ext>
              </a:extLst>
            </p:cNvPr>
            <p:cNvSpPr/>
            <p:nvPr/>
          </p:nvSpPr>
          <p:spPr>
            <a:xfrm>
              <a:off x="4501450" y="0"/>
              <a:ext cx="2094415" cy="20947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FFE6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4">
              <a:extLst>
                <a:ext uri="{FF2B5EF4-FFF2-40B4-BE49-F238E27FC236}">
                  <a16:creationId xmlns:a16="http://schemas.microsoft.com/office/drawing/2014/main" id="{338FAA6D-05B6-44B6-9629-BB177629F3B8}"/>
                </a:ext>
              </a:extLst>
            </p:cNvPr>
            <p:cNvSpPr/>
            <p:nvPr/>
          </p:nvSpPr>
          <p:spPr>
            <a:xfrm>
              <a:off x="4964385" y="756262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4">
              <a:extLst>
                <a:ext uri="{FF2B5EF4-FFF2-40B4-BE49-F238E27FC236}">
                  <a16:creationId xmlns:a16="http://schemas.microsoft.com/office/drawing/2014/main" id="{24037E3A-9344-4C8F-B036-17E7C96ECF46}"/>
                </a:ext>
              </a:extLst>
            </p:cNvPr>
            <p:cNvSpPr txBox="1"/>
            <p:nvPr/>
          </p:nvSpPr>
          <p:spPr>
            <a:xfrm>
              <a:off x="4964385" y="756262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50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Mixing </a:t>
              </a:r>
              <a:endParaRPr sz="5000" dirty="0">
                <a:solidFill>
                  <a:schemeClr val="bg1"/>
                </a:solidFill>
              </a:endParaRPr>
            </a:p>
          </p:txBody>
        </p:sp>
        <p:sp>
          <p:nvSpPr>
            <p:cNvPr id="66" name="Google Shape;113;p14">
              <a:extLst>
                <a:ext uri="{FF2B5EF4-FFF2-40B4-BE49-F238E27FC236}">
                  <a16:creationId xmlns:a16="http://schemas.microsoft.com/office/drawing/2014/main" id="{B6C5F828-4736-4B41-970D-6499E473C660}"/>
                </a:ext>
              </a:extLst>
            </p:cNvPr>
            <p:cNvSpPr/>
            <p:nvPr/>
          </p:nvSpPr>
          <p:spPr>
            <a:xfrm>
              <a:off x="3919734" y="1203580"/>
              <a:ext cx="2094415" cy="20947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5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4">
              <a:extLst>
                <a:ext uri="{FF2B5EF4-FFF2-40B4-BE49-F238E27FC236}">
                  <a16:creationId xmlns:a16="http://schemas.microsoft.com/office/drawing/2014/main" id="{63716760-E77D-402A-B0F7-772A8DB933B2}"/>
                </a:ext>
              </a:extLst>
            </p:cNvPr>
            <p:cNvSpPr/>
            <p:nvPr/>
          </p:nvSpPr>
          <p:spPr>
            <a:xfrm>
              <a:off x="4385028" y="1966804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4">
              <a:extLst>
                <a:ext uri="{FF2B5EF4-FFF2-40B4-BE49-F238E27FC236}">
                  <a16:creationId xmlns:a16="http://schemas.microsoft.com/office/drawing/2014/main" id="{C9B2567B-1507-4D9B-AF07-6E86D70B88CB}"/>
                </a:ext>
              </a:extLst>
            </p:cNvPr>
            <p:cNvSpPr txBox="1"/>
            <p:nvPr/>
          </p:nvSpPr>
          <p:spPr>
            <a:xfrm>
              <a:off x="4385028" y="1966804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50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Cleaning</a:t>
              </a:r>
              <a:endParaRPr sz="5000" dirty="0">
                <a:solidFill>
                  <a:schemeClr val="bg1"/>
                </a:solidFill>
              </a:endParaRPr>
            </a:p>
          </p:txBody>
        </p:sp>
        <p:sp>
          <p:nvSpPr>
            <p:cNvPr id="69" name="Google Shape;116;p14">
              <a:extLst>
                <a:ext uri="{FF2B5EF4-FFF2-40B4-BE49-F238E27FC236}">
                  <a16:creationId xmlns:a16="http://schemas.microsoft.com/office/drawing/2014/main" id="{AA10F12A-6419-4C34-9D71-B92140B3CA41}"/>
                </a:ext>
              </a:extLst>
            </p:cNvPr>
            <p:cNvSpPr/>
            <p:nvPr/>
          </p:nvSpPr>
          <p:spPr>
            <a:xfrm>
              <a:off x="4650517" y="2551189"/>
              <a:ext cx="1799427" cy="1800148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66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4">
              <a:extLst>
                <a:ext uri="{FF2B5EF4-FFF2-40B4-BE49-F238E27FC236}">
                  <a16:creationId xmlns:a16="http://schemas.microsoft.com/office/drawing/2014/main" id="{3549EA1C-557D-4867-8A6B-E3C822C3F3C6}"/>
                </a:ext>
              </a:extLst>
            </p:cNvPr>
            <p:cNvSpPr/>
            <p:nvPr/>
          </p:nvSpPr>
          <p:spPr>
            <a:xfrm>
              <a:off x="4967138" y="3179087"/>
              <a:ext cx="1163826" cy="581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4">
              <a:extLst>
                <a:ext uri="{FF2B5EF4-FFF2-40B4-BE49-F238E27FC236}">
                  <a16:creationId xmlns:a16="http://schemas.microsoft.com/office/drawing/2014/main" id="{BB9C7973-9C56-49AC-97E2-68E26373377C}"/>
                </a:ext>
              </a:extLst>
            </p:cNvPr>
            <p:cNvSpPr txBox="1"/>
            <p:nvPr/>
          </p:nvSpPr>
          <p:spPr>
            <a:xfrm>
              <a:off x="4839891" y="3179087"/>
              <a:ext cx="1429315" cy="494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50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Deconstruction</a:t>
              </a:r>
              <a:endParaRPr sz="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mix_38s (audio-joiner.com)">
            <a:hlinkClick r:id="" action="ppaction://media"/>
            <a:extLst>
              <a:ext uri="{FF2B5EF4-FFF2-40B4-BE49-F238E27FC236}">
                <a16:creationId xmlns:a16="http://schemas.microsoft.com/office/drawing/2014/main" id="{017CBDCE-195D-469A-B702-3F7E8B47C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19200" y="28346400"/>
            <a:ext cx="3200400" cy="3200400"/>
          </a:xfrm>
          <a:prstGeom prst="rect">
            <a:avLst/>
          </a:prstGeom>
        </p:spPr>
      </p:pic>
      <p:pic>
        <p:nvPicPr>
          <p:cNvPr id="72" name="Picture 2" descr="Orano - Atalian France">
            <a:extLst>
              <a:ext uri="{FF2B5EF4-FFF2-40B4-BE49-F238E27FC236}">
                <a16:creationId xmlns:a16="http://schemas.microsoft.com/office/drawing/2014/main" id="{993245F1-AD34-4451-8CC2-EA7E47F4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6" y="1733700"/>
            <a:ext cx="8335245" cy="26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df579fee_0_0"/>
          <p:cNvSpPr txBox="1"/>
          <p:nvPr/>
        </p:nvSpPr>
        <p:spPr>
          <a:xfrm>
            <a:off x="22083805" y="13144180"/>
            <a:ext cx="476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000000"/>
              </a:buClr>
              <a:buSzPts val="417"/>
              <a:buFont typeface="Arial"/>
              <a:buNone/>
            </a:pPr>
            <a:endParaRPr sz="417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4df579fee_0_0"/>
          <p:cNvSpPr txBox="1"/>
          <p:nvPr/>
        </p:nvSpPr>
        <p:spPr>
          <a:xfrm>
            <a:off x="20634028" y="13387938"/>
            <a:ext cx="2844900" cy="1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Arial"/>
              <a:buNone/>
            </a:pPr>
            <a:r>
              <a:rPr lang="en-US" sz="1375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Senior Design I- Spring 2020</a:t>
            </a:r>
            <a:endParaRPr sz="1375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74df579fee_0_0"/>
          <p:cNvSpPr txBox="1"/>
          <p:nvPr/>
        </p:nvSpPr>
        <p:spPr>
          <a:xfrm>
            <a:off x="17440275" y="13117653"/>
            <a:ext cx="91440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74df579fee_0_0"/>
          <p:cNvSpPr/>
          <p:nvPr/>
        </p:nvSpPr>
        <p:spPr>
          <a:xfrm>
            <a:off x="653804" y="5405626"/>
            <a:ext cx="42415045" cy="26749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4df579fee_0_0"/>
          <p:cNvSpPr txBox="1"/>
          <p:nvPr/>
        </p:nvSpPr>
        <p:spPr>
          <a:xfrm>
            <a:off x="22608977" y="547097"/>
            <a:ext cx="2286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4df579fee_0_0"/>
          <p:cNvSpPr txBox="1"/>
          <p:nvPr/>
        </p:nvSpPr>
        <p:spPr>
          <a:xfrm>
            <a:off x="15494375" y="1131262"/>
            <a:ext cx="13655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8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enior Design I- Spring 2020</a:t>
            </a:r>
            <a:endParaRPr sz="9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4df579fee_0_0"/>
          <p:cNvSpPr txBox="1"/>
          <p:nvPr/>
        </p:nvSpPr>
        <p:spPr>
          <a:xfrm>
            <a:off x="7163475" y="4195125"/>
            <a:ext cx="17731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Industry Supporter: Arthur Niemoller, Sven Bader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4df579fee_0_0"/>
          <p:cNvSpPr txBox="1"/>
          <p:nvPr/>
        </p:nvSpPr>
        <p:spPr>
          <a:xfrm>
            <a:off x="24894963" y="4220975"/>
            <a:ext cx="116283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Mentor: Dr. Thomas Koch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4df579fee_0_0"/>
          <p:cNvSpPr txBox="1"/>
          <p:nvPr/>
        </p:nvSpPr>
        <p:spPr>
          <a:xfrm>
            <a:off x="110840" y="-162356"/>
            <a:ext cx="43891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9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74df579fee_0_0" descr="logo-clear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6266" y="1545889"/>
            <a:ext cx="10703285" cy="27842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lt1"/>
            </a:outerShdw>
          </a:effectLst>
        </p:spPr>
      </p:pic>
      <p:sp>
        <p:nvSpPr>
          <p:cNvPr id="181" name="Google Shape;181;g74df579fee_0_0"/>
          <p:cNvSpPr txBox="1"/>
          <p:nvPr/>
        </p:nvSpPr>
        <p:spPr>
          <a:xfrm>
            <a:off x="9652800" y="2245475"/>
            <a:ext cx="24807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Members: Rachel Glendenning, Esther Lee, Quentin McCullough, Matt Parise, Andrew Straight</a:t>
            </a:r>
            <a:endParaRPr sz="6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g74df579fee_0_0"/>
          <p:cNvGrpSpPr/>
          <p:nvPr/>
        </p:nvGrpSpPr>
        <p:grpSpPr>
          <a:xfrm>
            <a:off x="653803" y="5614285"/>
            <a:ext cx="42415047" cy="1737360"/>
            <a:chOff x="33149003" y="14900776"/>
            <a:chExt cx="10003500" cy="1167245"/>
          </a:xfrm>
        </p:grpSpPr>
        <p:sp>
          <p:nvSpPr>
            <p:cNvPr id="184" name="Google Shape;184;g74df579fee_0_0"/>
            <p:cNvSpPr txBox="1"/>
            <p:nvPr/>
          </p:nvSpPr>
          <p:spPr>
            <a:xfrm>
              <a:off x="33149003" y="14900776"/>
              <a:ext cx="10003500" cy="1148963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11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System Overview</a:t>
              </a:r>
              <a:endParaRPr sz="1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74df579fee_0_0"/>
            <p:cNvSpPr/>
            <p:nvPr/>
          </p:nvSpPr>
          <p:spPr>
            <a:xfrm>
              <a:off x="33149003" y="15949221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g74df579fee_0_0"/>
          <p:cNvSpPr txBox="1"/>
          <p:nvPr/>
        </p:nvSpPr>
        <p:spPr>
          <a:xfrm>
            <a:off x="22810705" y="18895070"/>
            <a:ext cx="92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 valve to ensure mixing is complete before entering piping</a:t>
            </a:r>
            <a:endParaRPr/>
          </a:p>
        </p:txBody>
      </p:sp>
      <p:sp>
        <p:nvSpPr>
          <p:cNvPr id="189" name="Google Shape;189;g74df579fee_0_0"/>
          <p:cNvSpPr txBox="1"/>
          <p:nvPr/>
        </p:nvSpPr>
        <p:spPr>
          <a:xfrm>
            <a:off x="653803" y="8166055"/>
            <a:ext cx="20910910" cy="160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10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Make Up Tank</a:t>
            </a:r>
            <a:endParaRPr sz="10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6" name="Google Shape;196;g74df579fee_0_0"/>
          <p:cNvSpPr txBox="1"/>
          <p:nvPr/>
        </p:nvSpPr>
        <p:spPr>
          <a:xfrm>
            <a:off x="653805" y="28784713"/>
            <a:ext cx="10292100" cy="3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74df579fee_0_0"/>
          <p:cNvSpPr txBox="1"/>
          <p:nvPr/>
        </p:nvSpPr>
        <p:spPr>
          <a:xfrm>
            <a:off x="653803" y="21661410"/>
            <a:ext cx="42415045" cy="147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10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Pump and Piping</a:t>
            </a:r>
            <a:endParaRPr sz="10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0" name="Google Shape;200;g74df579fee_0_0"/>
          <p:cNvSpPr txBox="1"/>
          <p:nvPr/>
        </p:nvSpPr>
        <p:spPr>
          <a:xfrm>
            <a:off x="2065562" y="22982645"/>
            <a:ext cx="19036623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9000" b="1" i="0" u="sng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Pump</a:t>
            </a:r>
            <a:endParaRPr sz="9000" b="1" i="0" u="sng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Phase, self priming, centrifugal pump</a:t>
            </a:r>
            <a:endParaRPr sz="9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⅛ HP </a:t>
            </a:r>
            <a:endParaRPr sz="9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Max flow rate 10 GPM</a:t>
            </a:r>
            <a:endParaRPr sz="9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Max particle diameter 3/32 inch </a:t>
            </a:r>
            <a:endParaRPr sz="9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sng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74df579fee_0_0"/>
          <p:cNvSpPr txBox="1"/>
          <p:nvPr/>
        </p:nvSpPr>
        <p:spPr>
          <a:xfrm>
            <a:off x="1720013" y="10294788"/>
            <a:ext cx="20910910" cy="6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 create an oxalic acid and water solution</a:t>
            </a:r>
            <a:endParaRPr lang="en-US"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Design Features:</a:t>
            </a:r>
            <a:endParaRPr lang="en-US"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 Gallon Stainless Steel Tank</a:t>
            </a:r>
            <a:endParaRPr lang="en-US"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1/32 inch wall thickness  </a:t>
            </a:r>
            <a:endParaRPr lang="en-US"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Mechanical valve to ensure mixing is complete before entering piping </a:t>
            </a:r>
            <a:endParaRPr lang="en-US" sz="9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4" name="Google Shape;204;g74df579fee_0_0"/>
          <p:cNvSpPr txBox="1"/>
          <p:nvPr/>
        </p:nvSpPr>
        <p:spPr>
          <a:xfrm>
            <a:off x="24073924" y="22983247"/>
            <a:ext cx="1656875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sng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Piping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304 Stainless Steel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¼” NPT diameter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7’ of total p</a:t>
            </a:r>
            <a:r>
              <a:rPr lang="en-US" sz="9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iping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0" indent="-1143000"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Fittings and connections coated with pipe sealant </a:t>
            </a:r>
            <a:endParaRPr lang="en-US" sz="9600" dirty="0"/>
          </a:p>
        </p:txBody>
      </p:sp>
      <p:pic>
        <p:nvPicPr>
          <p:cNvPr id="2" name="mix_1m04s (audio-joiner.com)">
            <a:hlinkClick r:id="" action="ppaction://media"/>
            <a:extLst>
              <a:ext uri="{FF2B5EF4-FFF2-40B4-BE49-F238E27FC236}">
                <a16:creationId xmlns:a16="http://schemas.microsoft.com/office/drawing/2014/main" id="{8074D2CD-C41D-405F-A6B7-A54F51223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19200" y="28346400"/>
            <a:ext cx="3200400" cy="3200400"/>
          </a:xfrm>
          <a:prstGeom prst="rect">
            <a:avLst/>
          </a:prstGeom>
        </p:spPr>
      </p:pic>
      <p:pic>
        <p:nvPicPr>
          <p:cNvPr id="72" name="Picture 2" descr="Orano - Atalian France">
            <a:extLst>
              <a:ext uri="{FF2B5EF4-FFF2-40B4-BE49-F238E27FC236}">
                <a16:creationId xmlns:a16="http://schemas.microsoft.com/office/drawing/2014/main" id="{6D2D8424-9E26-41CB-98C0-40BEC95D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6" y="1733700"/>
            <a:ext cx="8335245" cy="26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32CB3ABD-2B65-40B4-ABFF-510EBCB7A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08243" y="7985180"/>
            <a:ext cx="14792734" cy="14043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34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df579fee_0_0"/>
          <p:cNvSpPr/>
          <p:nvPr/>
        </p:nvSpPr>
        <p:spPr>
          <a:xfrm>
            <a:off x="589816" y="5405626"/>
            <a:ext cx="42479034" cy="26749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74df579fee_0_0"/>
          <p:cNvSpPr txBox="1"/>
          <p:nvPr/>
        </p:nvSpPr>
        <p:spPr>
          <a:xfrm>
            <a:off x="22083805" y="13144180"/>
            <a:ext cx="476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000000"/>
              </a:buClr>
              <a:buSzPts val="417"/>
              <a:buFont typeface="Arial"/>
              <a:buNone/>
            </a:pPr>
            <a:endParaRPr sz="417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74df579fee_0_0"/>
          <p:cNvSpPr txBox="1"/>
          <p:nvPr/>
        </p:nvSpPr>
        <p:spPr>
          <a:xfrm>
            <a:off x="734118" y="6119090"/>
            <a:ext cx="99342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74df579fee_0_0"/>
          <p:cNvSpPr/>
          <p:nvPr/>
        </p:nvSpPr>
        <p:spPr>
          <a:xfrm>
            <a:off x="630936" y="14171731"/>
            <a:ext cx="10015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7837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ECEB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4df579fee_0_0"/>
          <p:cNvSpPr txBox="1"/>
          <p:nvPr/>
        </p:nvSpPr>
        <p:spPr>
          <a:xfrm>
            <a:off x="22608977" y="547097"/>
            <a:ext cx="2286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4df579fee_0_0"/>
          <p:cNvSpPr txBox="1"/>
          <p:nvPr/>
        </p:nvSpPr>
        <p:spPr>
          <a:xfrm>
            <a:off x="15494375" y="1131262"/>
            <a:ext cx="13655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8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enior Design I- Spring 2020</a:t>
            </a:r>
            <a:endParaRPr sz="9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4df579fee_0_0"/>
          <p:cNvSpPr txBox="1"/>
          <p:nvPr/>
        </p:nvSpPr>
        <p:spPr>
          <a:xfrm>
            <a:off x="7163475" y="4195125"/>
            <a:ext cx="17731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Industry Supporter: Arthur Niemoller, Sven Bader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4df579fee_0_0"/>
          <p:cNvSpPr txBox="1"/>
          <p:nvPr/>
        </p:nvSpPr>
        <p:spPr>
          <a:xfrm>
            <a:off x="24894963" y="4220975"/>
            <a:ext cx="116283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Mentor: Dr. Thomas Koch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4df579fee_0_0"/>
          <p:cNvSpPr txBox="1"/>
          <p:nvPr/>
        </p:nvSpPr>
        <p:spPr>
          <a:xfrm>
            <a:off x="110840" y="-162356"/>
            <a:ext cx="43891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9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74df579fee_0_0" descr="logo-clear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6266" y="1545889"/>
            <a:ext cx="10703285" cy="27842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lt1"/>
            </a:outerShdw>
          </a:effectLst>
        </p:spPr>
      </p:pic>
      <p:sp>
        <p:nvSpPr>
          <p:cNvPr id="181" name="Google Shape;181;g74df579fee_0_0"/>
          <p:cNvSpPr txBox="1"/>
          <p:nvPr/>
        </p:nvSpPr>
        <p:spPr>
          <a:xfrm>
            <a:off x="9652800" y="2245475"/>
            <a:ext cx="24807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Members: Rachel Glendenning, Esther Lee, Quentin McCullough, Matt Parise, Andrew Straight</a:t>
            </a:r>
            <a:endParaRPr sz="6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g74df579fee_0_0"/>
          <p:cNvGrpSpPr/>
          <p:nvPr/>
        </p:nvGrpSpPr>
        <p:grpSpPr>
          <a:xfrm>
            <a:off x="630937" y="5614289"/>
            <a:ext cx="42437914" cy="1737360"/>
            <a:chOff x="33149003" y="14900777"/>
            <a:chExt cx="10003500" cy="1045203"/>
          </a:xfrm>
        </p:grpSpPr>
        <p:sp>
          <p:nvSpPr>
            <p:cNvPr id="184" name="Google Shape;184;g74df579fee_0_0"/>
            <p:cNvSpPr txBox="1"/>
            <p:nvPr/>
          </p:nvSpPr>
          <p:spPr>
            <a:xfrm>
              <a:off x="33149003" y="14900777"/>
              <a:ext cx="10003500" cy="9471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11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System Overview</a:t>
              </a:r>
              <a:endParaRPr sz="1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g74df579fee_0_0"/>
          <p:cNvSpPr txBox="1"/>
          <p:nvPr/>
        </p:nvSpPr>
        <p:spPr>
          <a:xfrm>
            <a:off x="22810705" y="18895070"/>
            <a:ext cx="92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 valve to ensure mixing is complete before entering piping</a:t>
            </a:r>
            <a:endParaRPr/>
          </a:p>
        </p:txBody>
      </p:sp>
      <p:sp>
        <p:nvSpPr>
          <p:cNvPr id="190" name="Google Shape;190;g74df579fee_0_0"/>
          <p:cNvSpPr txBox="1"/>
          <p:nvPr/>
        </p:nvSpPr>
        <p:spPr>
          <a:xfrm>
            <a:off x="630936" y="8690795"/>
            <a:ext cx="42437914" cy="217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10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Cleaning Tank</a:t>
            </a:r>
            <a:endParaRPr sz="10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1" name="Google Shape;191;g74df579fee_0_0"/>
          <p:cNvSpPr txBox="1"/>
          <p:nvPr/>
        </p:nvSpPr>
        <p:spPr>
          <a:xfrm>
            <a:off x="1136095" y="12733080"/>
            <a:ext cx="20671301" cy="1434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marR="0" lvl="1" indent="-8540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remove metallic scales in pipes 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2" indent="-914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gitation, continuous flow, and heating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Design Features: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Immersion heater 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 ultrasonic transducers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Pipe mount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50 and 200 </a:t>
            </a: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T-filters to collect metallic scales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leaning tank voice recording">
            <a:hlinkClick r:id="" action="ppaction://media"/>
            <a:extLst>
              <a:ext uri="{FF2B5EF4-FFF2-40B4-BE49-F238E27FC236}">
                <a16:creationId xmlns:a16="http://schemas.microsoft.com/office/drawing/2014/main" id="{9A9DECB8-CC67-45FE-962D-D72CB0B77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19200" y="28346400"/>
            <a:ext cx="3200400" cy="3200400"/>
          </a:xfrm>
          <a:prstGeom prst="rect">
            <a:avLst/>
          </a:prstGeom>
        </p:spPr>
      </p:pic>
      <p:pic>
        <p:nvPicPr>
          <p:cNvPr id="72" name="Picture 2" descr="Orano - Atalian France">
            <a:extLst>
              <a:ext uri="{FF2B5EF4-FFF2-40B4-BE49-F238E27FC236}">
                <a16:creationId xmlns:a16="http://schemas.microsoft.com/office/drawing/2014/main" id="{62B29453-3E19-4D70-920F-54F42B35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6" y="1733700"/>
            <a:ext cx="8335245" cy="26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995C8BDE-E290-4E8E-AFCD-5F22E9837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8975" y="11304997"/>
            <a:ext cx="14410562" cy="14718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72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df579fee_0_0"/>
          <p:cNvSpPr/>
          <p:nvPr/>
        </p:nvSpPr>
        <p:spPr>
          <a:xfrm>
            <a:off x="589816" y="5405626"/>
            <a:ext cx="42479034" cy="26749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74df579fee_0_0"/>
          <p:cNvSpPr txBox="1"/>
          <p:nvPr/>
        </p:nvSpPr>
        <p:spPr>
          <a:xfrm>
            <a:off x="22083805" y="13144180"/>
            <a:ext cx="476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000000"/>
              </a:buClr>
              <a:buSzPts val="417"/>
              <a:buFont typeface="Arial"/>
              <a:buNone/>
            </a:pPr>
            <a:endParaRPr sz="417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74df579fee_0_0"/>
          <p:cNvSpPr txBox="1"/>
          <p:nvPr/>
        </p:nvSpPr>
        <p:spPr>
          <a:xfrm>
            <a:off x="734118" y="6119090"/>
            <a:ext cx="99342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74df579fee_0_0"/>
          <p:cNvSpPr/>
          <p:nvPr/>
        </p:nvSpPr>
        <p:spPr>
          <a:xfrm>
            <a:off x="630936" y="14171731"/>
            <a:ext cx="10015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7837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ECEB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4df579fee_0_0"/>
          <p:cNvSpPr txBox="1"/>
          <p:nvPr/>
        </p:nvSpPr>
        <p:spPr>
          <a:xfrm>
            <a:off x="22608977" y="547097"/>
            <a:ext cx="2286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4df579fee_0_0"/>
          <p:cNvSpPr txBox="1"/>
          <p:nvPr/>
        </p:nvSpPr>
        <p:spPr>
          <a:xfrm>
            <a:off x="15494375" y="1131262"/>
            <a:ext cx="13655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8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enior Design I- Spring 2020</a:t>
            </a:r>
            <a:endParaRPr sz="9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4df579fee_0_0"/>
          <p:cNvSpPr txBox="1"/>
          <p:nvPr/>
        </p:nvSpPr>
        <p:spPr>
          <a:xfrm>
            <a:off x="7163475" y="4195125"/>
            <a:ext cx="17731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Industry Supporter: Arthur Niemoller, Sven Bader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4df579fee_0_0"/>
          <p:cNvSpPr txBox="1"/>
          <p:nvPr/>
        </p:nvSpPr>
        <p:spPr>
          <a:xfrm>
            <a:off x="24894963" y="4220975"/>
            <a:ext cx="116283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Mentor: Dr. Thomas Koch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4df579fee_0_0"/>
          <p:cNvSpPr txBox="1"/>
          <p:nvPr/>
        </p:nvSpPr>
        <p:spPr>
          <a:xfrm>
            <a:off x="110840" y="-162356"/>
            <a:ext cx="43891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9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74df579fee_0_0" descr="logo-clear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6266" y="1545889"/>
            <a:ext cx="10703285" cy="27842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lt1"/>
            </a:outerShdw>
          </a:effectLst>
        </p:spPr>
      </p:pic>
      <p:sp>
        <p:nvSpPr>
          <p:cNvPr id="181" name="Google Shape;181;g74df579fee_0_0"/>
          <p:cNvSpPr txBox="1"/>
          <p:nvPr/>
        </p:nvSpPr>
        <p:spPr>
          <a:xfrm>
            <a:off x="9652800" y="2245475"/>
            <a:ext cx="24807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Members: Rachel Glendenning, Esther Lee, Quentin McCullough, Matt Parise, Andrew Straight</a:t>
            </a:r>
            <a:endParaRPr sz="6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g74df579fee_0_0"/>
          <p:cNvGrpSpPr/>
          <p:nvPr/>
        </p:nvGrpSpPr>
        <p:grpSpPr>
          <a:xfrm>
            <a:off x="589817" y="5614288"/>
            <a:ext cx="42479034" cy="1737360"/>
            <a:chOff x="33149003" y="14900777"/>
            <a:chExt cx="10003500" cy="1045203"/>
          </a:xfrm>
        </p:grpSpPr>
        <p:sp>
          <p:nvSpPr>
            <p:cNvPr id="184" name="Google Shape;184;g74df579fee_0_0"/>
            <p:cNvSpPr txBox="1"/>
            <p:nvPr/>
          </p:nvSpPr>
          <p:spPr>
            <a:xfrm>
              <a:off x="33149003" y="14900777"/>
              <a:ext cx="10003500" cy="9471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11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System Overview</a:t>
              </a:r>
              <a:endParaRPr sz="1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g74df579fee_0_0"/>
          <p:cNvSpPr txBox="1"/>
          <p:nvPr/>
        </p:nvSpPr>
        <p:spPr>
          <a:xfrm>
            <a:off x="6334928" y="24588202"/>
            <a:ext cx="31312844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en-US" sz="9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electrical components are connected on a 16-relay module, with Arduino used to control.  A control panel will be used  to protect against current surges.</a:t>
            </a:r>
            <a:endParaRPr lang="en-US" sz="9600" dirty="0"/>
          </a:p>
        </p:txBody>
      </p:sp>
      <p:sp>
        <p:nvSpPr>
          <p:cNvPr id="188" name="Google Shape;188;g74df579fee_0_0"/>
          <p:cNvSpPr txBox="1"/>
          <p:nvPr/>
        </p:nvSpPr>
        <p:spPr>
          <a:xfrm>
            <a:off x="22810705" y="18895070"/>
            <a:ext cx="92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 valve to ensure mixing is complete before entering piping</a:t>
            </a:r>
            <a:endParaRPr/>
          </a:p>
        </p:txBody>
      </p:sp>
      <p:sp>
        <p:nvSpPr>
          <p:cNvPr id="192" name="Google Shape;192;g74df579fee_0_0"/>
          <p:cNvSpPr txBox="1"/>
          <p:nvPr/>
        </p:nvSpPr>
        <p:spPr>
          <a:xfrm>
            <a:off x="2598821" y="10442647"/>
            <a:ext cx="19919868" cy="72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Oxalic acid destruction</a:t>
            </a:r>
            <a:endParaRPr lang="en-US" sz="9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8288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UV Light, ozone, </a:t>
            </a:r>
            <a:r>
              <a:rPr lang="en-US" sz="9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</a:t>
            </a: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peroxide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Fail-safety switch for no UV light exposure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Google Shape;205;g74df579fee_0_0"/>
          <p:cNvSpPr txBox="1"/>
          <p:nvPr/>
        </p:nvSpPr>
        <p:spPr>
          <a:xfrm>
            <a:off x="589815" y="7979676"/>
            <a:ext cx="42479035" cy="157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10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Recovery Tank</a:t>
            </a:r>
            <a:endParaRPr sz="10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0" name="Google Shape;210;g74df579fee_0_0"/>
          <p:cNvSpPr txBox="1"/>
          <p:nvPr/>
        </p:nvSpPr>
        <p:spPr>
          <a:xfrm>
            <a:off x="589814" y="22181063"/>
            <a:ext cx="42479035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100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Electrical</a:t>
            </a:r>
            <a:endParaRPr sz="10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mix_42s (audio-joiner.com)">
            <a:hlinkClick r:id="" action="ppaction://media"/>
            <a:extLst>
              <a:ext uri="{FF2B5EF4-FFF2-40B4-BE49-F238E27FC236}">
                <a16:creationId xmlns:a16="http://schemas.microsoft.com/office/drawing/2014/main" id="{2193305C-EC1A-44E5-A377-CE16954B3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19200" y="28346400"/>
            <a:ext cx="3200400" cy="3200400"/>
          </a:xfrm>
          <a:prstGeom prst="rect">
            <a:avLst/>
          </a:prstGeom>
        </p:spPr>
      </p:pic>
      <p:pic>
        <p:nvPicPr>
          <p:cNvPr id="72" name="Picture 2" descr="Orano - Atalian France">
            <a:extLst>
              <a:ext uri="{FF2B5EF4-FFF2-40B4-BE49-F238E27FC236}">
                <a16:creationId xmlns:a16="http://schemas.microsoft.com/office/drawing/2014/main" id="{024DF401-29A4-4503-AD23-83311F6A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6" y="1733700"/>
            <a:ext cx="8335245" cy="26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sitting, white, front, seat&#10;&#10;Description automatically generated">
            <a:extLst>
              <a:ext uri="{FF2B5EF4-FFF2-40B4-BE49-F238E27FC236}">
                <a16:creationId xmlns:a16="http://schemas.microsoft.com/office/drawing/2014/main" id="{CF51F0FF-DCE5-4417-BE5C-B99198DFE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08722" y="11097490"/>
            <a:ext cx="15303973" cy="8007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77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df579fee_0_0"/>
          <p:cNvSpPr/>
          <p:nvPr/>
        </p:nvSpPr>
        <p:spPr>
          <a:xfrm>
            <a:off x="630936" y="5405626"/>
            <a:ext cx="42435225" cy="26749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74df579fee_0_0"/>
          <p:cNvSpPr txBox="1"/>
          <p:nvPr/>
        </p:nvSpPr>
        <p:spPr>
          <a:xfrm>
            <a:off x="22083805" y="13144180"/>
            <a:ext cx="4761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000000"/>
              </a:buClr>
              <a:buSzPts val="417"/>
              <a:buFont typeface="Arial"/>
              <a:buNone/>
            </a:pPr>
            <a:endParaRPr sz="417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74df579fee_0_0"/>
          <p:cNvSpPr/>
          <p:nvPr/>
        </p:nvSpPr>
        <p:spPr>
          <a:xfrm>
            <a:off x="630936" y="14171731"/>
            <a:ext cx="10015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7837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ECEB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4df579fee_0_0"/>
          <p:cNvSpPr txBox="1"/>
          <p:nvPr/>
        </p:nvSpPr>
        <p:spPr>
          <a:xfrm>
            <a:off x="22608977" y="547097"/>
            <a:ext cx="2286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4df579fee_0_0"/>
          <p:cNvSpPr txBox="1"/>
          <p:nvPr/>
        </p:nvSpPr>
        <p:spPr>
          <a:xfrm>
            <a:off x="15494375" y="1131262"/>
            <a:ext cx="13655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8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enior Design I- Spring 2020</a:t>
            </a:r>
            <a:endParaRPr sz="9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4df579fee_0_0"/>
          <p:cNvSpPr txBox="1"/>
          <p:nvPr/>
        </p:nvSpPr>
        <p:spPr>
          <a:xfrm>
            <a:off x="7163475" y="4195125"/>
            <a:ext cx="17731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Industry Supporter: Arthur Niemoller, Sven Bader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4df579fee_0_0"/>
          <p:cNvSpPr txBox="1"/>
          <p:nvPr/>
        </p:nvSpPr>
        <p:spPr>
          <a:xfrm>
            <a:off x="24894963" y="4220975"/>
            <a:ext cx="116283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Faculty Mentor: Dr. Thomas Koch</a:t>
            </a:r>
            <a:endParaRPr sz="6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4df579fee_0_0"/>
          <p:cNvSpPr txBox="1"/>
          <p:nvPr/>
        </p:nvSpPr>
        <p:spPr>
          <a:xfrm>
            <a:off x="110840" y="-162356"/>
            <a:ext cx="438912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Optimization and Partial Demonstration of Oxalic Acid Dissolution System</a:t>
            </a:r>
            <a:endParaRPr sz="9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74df579fee_0_0" descr="logo-clear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06266" y="1545889"/>
            <a:ext cx="10703285" cy="27842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lt1"/>
            </a:outerShdw>
          </a:effectLst>
        </p:spPr>
      </p:pic>
      <p:sp>
        <p:nvSpPr>
          <p:cNvPr id="181" name="Google Shape;181;g74df579fee_0_0"/>
          <p:cNvSpPr txBox="1"/>
          <p:nvPr/>
        </p:nvSpPr>
        <p:spPr>
          <a:xfrm>
            <a:off x="9652800" y="2245475"/>
            <a:ext cx="24807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6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 Members: Rachel Glendenning, Esther Lee, Quentin McCullough, Matt Parise, Andrew Straight</a:t>
            </a:r>
            <a:endParaRPr sz="65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g74df579fee_0_0"/>
          <p:cNvGrpSpPr/>
          <p:nvPr/>
        </p:nvGrpSpPr>
        <p:grpSpPr>
          <a:xfrm>
            <a:off x="630937" y="5614288"/>
            <a:ext cx="42437914" cy="1737360"/>
            <a:chOff x="33149003" y="14900777"/>
            <a:chExt cx="10003500" cy="1045203"/>
          </a:xfrm>
        </p:grpSpPr>
        <p:sp>
          <p:nvSpPr>
            <p:cNvPr id="184" name="Google Shape;184;g74df579fee_0_0"/>
            <p:cNvSpPr txBox="1"/>
            <p:nvPr/>
          </p:nvSpPr>
          <p:spPr>
            <a:xfrm>
              <a:off x="33149003" y="14900777"/>
              <a:ext cx="10003500" cy="91280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11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Future Work</a:t>
              </a:r>
              <a:endParaRPr sz="1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74df579fee_0_0"/>
            <p:cNvSpPr/>
            <p:nvPr/>
          </p:nvSpPr>
          <p:spPr>
            <a:xfrm>
              <a:off x="33149003" y="15827180"/>
              <a:ext cx="10003500" cy="1188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7000">
                  <a:srgbClr val="DAB000"/>
                </a:gs>
                <a:gs pos="100000">
                  <a:srgbClr val="DAB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g74df579fee_0_0"/>
          <p:cNvSpPr txBox="1"/>
          <p:nvPr/>
        </p:nvSpPr>
        <p:spPr>
          <a:xfrm>
            <a:off x="22810705" y="18895070"/>
            <a:ext cx="92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Mechanical valve to ensure mixing is complete before entering piping</a:t>
            </a:r>
            <a:endParaRPr/>
          </a:p>
        </p:txBody>
      </p:sp>
      <p:sp>
        <p:nvSpPr>
          <p:cNvPr id="197" name="Google Shape;197;g74df579fee_0_0"/>
          <p:cNvSpPr txBox="1"/>
          <p:nvPr/>
        </p:nvSpPr>
        <p:spPr>
          <a:xfrm>
            <a:off x="2971800" y="9179483"/>
            <a:ext cx="3799332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2020:</a:t>
            </a:r>
            <a:endParaRPr sz="9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 electrical control panel design</a:t>
            </a:r>
          </a:p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fabrication </a:t>
            </a:r>
            <a:endParaRPr sz="9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74df579fee_0_0"/>
          <p:cNvSpPr txBox="1"/>
          <p:nvPr/>
        </p:nvSpPr>
        <p:spPr>
          <a:xfrm>
            <a:off x="2769629" y="13977471"/>
            <a:ext cx="37019699" cy="5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Fall 2020: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Complete fabrication and assembly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Perform testing to determine optimal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8540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Oxalic acid concentration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8540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Agitation time</a:t>
            </a:r>
          </a:p>
          <a:p>
            <a:pPr marL="1828800" marR="0" lvl="1" indent="-8540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Flow rate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8540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Temperature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marR="0" lvl="1" indent="-854075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4400"/>
              <a:buFont typeface="Arial"/>
              <a:buChar char="•"/>
            </a:pPr>
            <a:r>
              <a:rPr lang="en-US" sz="90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Deconstruction method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Future Work">
            <a:hlinkClick r:id="" action="ppaction://media"/>
            <a:extLst>
              <a:ext uri="{FF2B5EF4-FFF2-40B4-BE49-F238E27FC236}">
                <a16:creationId xmlns:a16="http://schemas.microsoft.com/office/drawing/2014/main" id="{CE25D25A-7E6D-493A-B7CB-65F00C422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19200" y="28346400"/>
            <a:ext cx="3200400" cy="3200400"/>
          </a:xfrm>
          <a:prstGeom prst="rect">
            <a:avLst/>
          </a:prstGeom>
        </p:spPr>
      </p:pic>
      <p:pic>
        <p:nvPicPr>
          <p:cNvPr id="72" name="Picture 2" descr="Orano - Atalian France">
            <a:extLst>
              <a:ext uri="{FF2B5EF4-FFF2-40B4-BE49-F238E27FC236}">
                <a16:creationId xmlns:a16="http://schemas.microsoft.com/office/drawing/2014/main" id="{79EE8704-B42C-4593-AE1B-EAD7EB12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6" y="1733700"/>
            <a:ext cx="8335245" cy="26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984</Words>
  <Application>Microsoft Office PowerPoint</Application>
  <PresentationFormat>Custom</PresentationFormat>
  <Paragraphs>181</Paragraphs>
  <Slides>6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Glendenning</dc:creator>
  <cp:lastModifiedBy>Rachel Glendenning</cp:lastModifiedBy>
  <cp:revision>39</cp:revision>
  <dcterms:created xsi:type="dcterms:W3CDTF">2020-04-18T15:35:30Z</dcterms:created>
  <dcterms:modified xsi:type="dcterms:W3CDTF">2020-04-27T03:13:49Z</dcterms:modified>
</cp:coreProperties>
</file>