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3" ContentType="audio/mpeg"/>
  <Default Extension="rels" ContentType="application/vnd.openxmlformats-package.relationships+xml"/>
  <Default Extension="gif" ContentType="image/gif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</p:sldMasterIdLst>
  <p:notesMasterIdLst>
    <p:notesMasterId r:id="rId7"/>
  </p:notesMasterIdLst>
  <p:sldIdLst>
    <p:sldId id="256" r:id="rId3"/>
    <p:sldId id="257" r:id="rId4"/>
    <p:sldId id="258" r:id="rId5"/>
    <p:sldId id="260" r:id="rId6"/>
  </p:sldIdLst>
  <p:sldSz cx="43891200" cy="32918400"/>
  <p:notesSz cx="6858000" cy="9144000"/>
  <p:defaultTextStyle>
    <a:defPPr>
      <a:defRPr lang="en-US"/>
    </a:defPPr>
    <a:lvl1pPr marL="0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133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270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29408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2541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5678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58811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1949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5082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4671"/>
  </p:normalViewPr>
  <p:slideViewPr>
    <p:cSldViewPr snapToGrid="0" snapToObjects="1">
      <p:cViewPr>
        <p:scale>
          <a:sx n="30" d="100"/>
          <a:sy n="30" d="100"/>
        </p:scale>
        <p:origin x="632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4C497-2BA6-1340-B6A5-908A52041BF1}" type="datetimeFigureOut">
              <a:rPr lang="en-US" smtClean="0"/>
              <a:t>4/26/20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405F0-D857-234F-BD30-F29F5189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7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27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133" algn="l" defTabSz="368627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270" algn="l" defTabSz="368627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29408" algn="l" defTabSz="368627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2541" algn="l" defTabSz="368627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5678" algn="l" defTabSz="368627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58811" algn="l" defTabSz="368627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1949" algn="l" defTabSz="368627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5082" algn="l" defTabSz="368627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gi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gi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1463040" y="1318262"/>
            <a:ext cx="41330880" cy="4533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0" y="26334723"/>
            <a:ext cx="43891200" cy="526542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>
              <a:defRPr sz="11520" b="0"/>
            </a:lvl1pPr>
          </a:lstStyle>
          <a:p>
            <a:pPr lvl="0"/>
            <a:r>
              <a:rPr lang="en-US" dirty="0" smtClean="0"/>
              <a:t>Friday, January 16, 2009 (presentation date)</a:t>
            </a:r>
          </a:p>
          <a:p>
            <a:pPr lvl="0"/>
            <a:r>
              <a:rPr lang="en-US" dirty="0" smtClean="0"/>
              <a:t>Enter presenter’s full name &amp; title – Arial 24 pt both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097285"/>
            <a:ext cx="43159680" cy="5486400"/>
          </a:xfrm>
        </p:spPr>
        <p:txBody>
          <a:bodyPr/>
          <a:lstStyle>
            <a:lvl1pPr>
              <a:defRPr sz="19200" b="1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Slide title, level 1, Arial 40 pt bold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6080" y="9144000"/>
            <a:ext cx="38039040" cy="2560320"/>
          </a:xfrm>
        </p:spPr>
        <p:txBody>
          <a:bodyPr/>
          <a:lstStyle>
            <a:lvl1pPr marL="0" indent="0" algn="l">
              <a:buFontTx/>
              <a:buNone/>
              <a:defRPr sz="14400" b="1" baseline="0">
                <a:solidFill>
                  <a:schemeClr val="bg1"/>
                </a:solidFill>
                <a:latin typeface="Arial" pitchFamily="34" charset="0"/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926080" y="11704320"/>
            <a:ext cx="38039040" cy="8778240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>
            <a:lvl1pPr marL="0" indent="0" algn="l">
              <a:buFontTx/>
              <a:buNone/>
              <a:defRPr sz="3000" baseline="0">
                <a:solidFill>
                  <a:schemeClr val="bg1"/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88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926080" y="21214080"/>
            <a:ext cx="38039040" cy="2560320"/>
          </a:xfrm>
          <a:prstGeom prst="rect">
            <a:avLst/>
          </a:prstGeom>
        </p:spPr>
        <p:txBody>
          <a:bodyPr vert="horz" lIns="438912" tIns="219456" rIns="438912" bIns="219456" rtlCol="0">
            <a:normAutofit lnSpcReduction="10000"/>
          </a:bodyPr>
          <a:lstStyle>
            <a:lvl1pPr marL="0" indent="0" algn="l">
              <a:buFontTx/>
              <a:buNone/>
              <a:defRPr sz="3000" b="1" baseline="0">
                <a:solidFill>
                  <a:schemeClr val="bg1"/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291840" y="23408640"/>
            <a:ext cx="38770560" cy="6583680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>
            <a:lvl1pPr marL="0" indent="0" algn="l">
              <a:buFontTx/>
              <a:buNone/>
              <a:defRPr sz="3000" baseline="0">
                <a:solidFill>
                  <a:schemeClr val="bg1"/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344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194560" y="28012558"/>
            <a:ext cx="41696640" cy="4174325"/>
            <a:chOff x="457200" y="5835949"/>
            <a:chExt cx="8686800" cy="869651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7200" y="6628000"/>
              <a:ext cx="5029200" cy="1422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UNCC_WSL_Logo_WHT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8800" y="5835949"/>
              <a:ext cx="3505200" cy="8696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097285"/>
            <a:ext cx="43159680" cy="5486400"/>
          </a:xfrm>
        </p:spPr>
        <p:txBody>
          <a:bodyPr/>
          <a:lstStyle>
            <a:lvl1pPr>
              <a:defRPr sz="19200" b="1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Slide title, level 1, Arial 40 pt bold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2926080" y="9144000"/>
            <a:ext cx="20482560" cy="5852160"/>
          </a:xfrm>
        </p:spPr>
        <p:txBody>
          <a:bodyPr/>
          <a:lstStyle>
            <a:lvl1pPr marL="0" indent="0" algn="l">
              <a:buFontTx/>
              <a:buNone/>
              <a:defRPr sz="14400" b="1" baseline="0">
                <a:solidFill>
                  <a:schemeClr val="bg1"/>
                </a:solidFill>
                <a:latin typeface="Arial" pitchFamily="34" charset="0"/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926080" y="14996160"/>
            <a:ext cx="18653760" cy="13167360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>
            <a:lvl1pPr marL="0" indent="0" algn="l">
              <a:buFontTx/>
              <a:buNone/>
              <a:defRPr sz="3000" baseline="0">
                <a:solidFill>
                  <a:schemeClr val="bg1"/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88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94560" y="28012558"/>
            <a:ext cx="41696640" cy="4174325"/>
            <a:chOff x="457200" y="5835949"/>
            <a:chExt cx="8686800" cy="869651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7200" y="6628000"/>
              <a:ext cx="5029200" cy="1422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UNCC_WSL_Logo_WHT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8800" y="5835949"/>
              <a:ext cx="3505200" cy="8696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3"/>
            <a:ext cx="23042880" cy="21724622"/>
          </a:xfrm>
        </p:spPr>
        <p:txBody>
          <a:bodyPr/>
          <a:lstStyle>
            <a:lvl1pPr marL="1645920" marR="0" indent="-1645920" algn="l" defTabSz="43891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248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9600"/>
            </a:lvl3pPr>
            <a:lvl4pPr>
              <a:defRPr sz="8640"/>
            </a:lvl4pPr>
            <a:lvl5pPr>
              <a:defRPr sz="8640"/>
            </a:lvl5pPr>
            <a:lvl6pPr>
              <a:defRPr sz="8640"/>
            </a:lvl6pPr>
            <a:lvl7pPr>
              <a:defRPr sz="8640"/>
            </a:lvl7pPr>
            <a:lvl8pPr>
              <a:defRPr sz="8640"/>
            </a:lvl8pPr>
            <a:lvl9pPr>
              <a:defRPr sz="8640"/>
            </a:lvl9pPr>
          </a:lstStyle>
          <a:p>
            <a:pPr marL="1645920" marR="0" lvl="0" indent="-1645920" algn="l" defTabSz="43891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  <a:p>
            <a:pPr marL="1645920" marR="0" lvl="1" indent="-1645920" algn="l" defTabSz="43891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700480" y="7680963"/>
            <a:ext cx="14996160" cy="21724622"/>
          </a:xfrm>
        </p:spPr>
        <p:txBody>
          <a:bodyPr/>
          <a:lstStyle>
            <a:lvl1pPr>
              <a:defRPr sz="13440" i="1"/>
            </a:lvl1pPr>
            <a:lvl2pPr>
              <a:defRPr sz="11520"/>
            </a:lvl2pPr>
            <a:lvl3pPr>
              <a:defRPr sz="9600"/>
            </a:lvl3pPr>
            <a:lvl4pPr>
              <a:defRPr sz="8640"/>
            </a:lvl4pPr>
            <a:lvl5pPr>
              <a:defRPr sz="8640"/>
            </a:lvl5pPr>
            <a:lvl6pPr>
              <a:defRPr sz="8640"/>
            </a:lvl6pPr>
            <a:lvl7pPr>
              <a:defRPr sz="8640"/>
            </a:lvl7pPr>
            <a:lvl8pPr>
              <a:defRPr sz="8640"/>
            </a:lvl8pPr>
            <a:lvl9pPr>
              <a:defRPr sz="86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31520" y="1097285"/>
            <a:ext cx="43159680" cy="5486400"/>
          </a:xfrm>
        </p:spPr>
        <p:txBody>
          <a:bodyPr/>
          <a:lstStyle>
            <a:lvl1pPr>
              <a:defRPr sz="19200" b="1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Slide title, level 1, Arial 40 pt bold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194560" y="28012558"/>
            <a:ext cx="41696640" cy="4174325"/>
            <a:chOff x="457200" y="5835949"/>
            <a:chExt cx="8686800" cy="86965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457200" y="6628000"/>
              <a:ext cx="5029200" cy="1422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UNCC_WSL_Logo_WHT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8800" y="5835949"/>
              <a:ext cx="3505200" cy="8696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6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1F065-5633-1B49-86A2-D6432F81F55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411B6-3150-D543-A841-15E3237CC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2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040" y="1318262"/>
            <a:ext cx="41330880" cy="4533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Presentation Title, Arial 44 bold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6334723"/>
            <a:ext cx="43891200" cy="526542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lvl="0"/>
            <a:r>
              <a:rPr lang="en-US" dirty="0" smtClean="0"/>
              <a:t>Friday, January 16, 2009 (presentation date)</a:t>
            </a:r>
          </a:p>
          <a:p>
            <a:pPr lvl="0"/>
            <a:r>
              <a:rPr lang="en-US" dirty="0" smtClean="0"/>
              <a:t>Enter presenter’s full name &amp; title – Arial 24 pt both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0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 algn="ctr" defTabSz="4389120" rtl="0" eaLnBrk="1" latinLnBrk="0" hangingPunct="1">
        <a:spcBef>
          <a:spcPct val="0"/>
        </a:spcBef>
        <a:buNone/>
        <a:defRPr sz="21120" b="1" kern="1200" baseline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645920" indent="-1645920" algn="ctr" defTabSz="4389120" rtl="0" eaLnBrk="1" latinLnBrk="0" hangingPunct="1">
        <a:spcBef>
          <a:spcPct val="20000"/>
        </a:spcBef>
        <a:buFont typeface="Arial" pitchFamily="34" charset="0"/>
        <a:buNone/>
        <a:defRPr sz="1152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66160" indent="-1371600" algn="l" defTabSz="4389120" rtl="0" eaLnBrk="1" latinLnBrk="0" hangingPunct="1">
        <a:spcBef>
          <a:spcPct val="20000"/>
        </a:spcBef>
        <a:buFont typeface="Arial" pitchFamily="34" charset="0"/>
        <a:buChar char="–"/>
        <a:defRPr sz="1344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spcBef>
          <a:spcPct val="20000"/>
        </a:spcBef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ctr" defTabSz="4389120" rtl="0" eaLnBrk="1" latinLnBrk="0" hangingPunct="1">
        <a:spcBef>
          <a:spcPct val="20000"/>
        </a:spcBef>
        <a:buFont typeface="Arial" pitchFamily="34" charset="0"/>
        <a:buNone/>
        <a:defRPr sz="11520" kern="1200" baseline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1207008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3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openxmlformats.org/officeDocument/2006/relationships/slideLayout" Target="../slideLayouts/slideLayout16.xml"/><Relationship Id="rId10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1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5.googleusercontent.com/oLzn6Ivr-hFaf6guywM0kmFxuA-tU6V2Au6hzB7MGWa1YC27SEhHtXGTfUgteTtyEkhkoQx2dnI0aq5zJDJa-OzxqhVuTmLsSGbOx3xKtsqkI14-pLmAcndBTLOq3UzNqskY6e4Rb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484" y="14722222"/>
            <a:ext cx="6209995" cy="719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U3GYeKfP2DtITt3ix1WcAH8Z2xzQvBErpXHsEj1cYwhGrQY34AVEhLB6gtGR3AmprMWkSX7wgz_E2ojBBvwzfbHGFFZJUf3RU42ZEaG8fGQscwNTDWdMiYBg9nyUpHshnvNmAJw0Mq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903" y="7046047"/>
            <a:ext cx="8613158" cy="659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0" y="902479"/>
            <a:ext cx="43220640" cy="3734837"/>
          </a:xfrm>
        </p:spPr>
        <p:txBody>
          <a:bodyPr>
            <a:normAutofit fontScale="90000"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Tahoma" charset="0"/>
                <a:ea typeface="Tahoma" charset="0"/>
                <a:cs typeface="Tahoma" charset="0"/>
              </a:rPr>
              <a:t>RAW MATERIAL HANDLING SYSTEM</a:t>
            </a:r>
            <a:r>
              <a:rPr lang="en-US" sz="9600" dirty="0"/>
              <a:t/>
            </a:r>
            <a:br>
              <a:rPr lang="en-US" sz="9600" dirty="0"/>
            </a:br>
            <a:r>
              <a:rPr lang="en-US" sz="4402" b="1" dirty="0">
                <a:solidFill>
                  <a:schemeClr val="accent6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Senior Design I </a:t>
            </a:r>
            <a:r>
              <a:rPr lang="mr-IN" sz="4402" b="1" dirty="0">
                <a:solidFill>
                  <a:schemeClr val="accent6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–</a:t>
            </a:r>
            <a:r>
              <a:rPr lang="en-US" sz="4402" b="1" dirty="0">
                <a:solidFill>
                  <a:schemeClr val="accent6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Spring 2020</a:t>
            </a:r>
            <a:br>
              <a:rPr lang="en-US" sz="4402" b="1" dirty="0">
                <a:solidFill>
                  <a:schemeClr val="accent6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sz="3600" b="1" dirty="0">
                <a:latin typeface="Tahoma" charset="0"/>
                <a:ea typeface="Tahoma" charset="0"/>
                <a:cs typeface="Tahoma" charset="0"/>
              </a:rPr>
              <a:t>Industry Supporter: </a:t>
            </a:r>
            <a:r>
              <a:rPr lang="en-US" sz="3600" dirty="0">
                <a:latin typeface="Tahoma" charset="0"/>
                <a:ea typeface="Tahoma" charset="0"/>
                <a:cs typeface="Tahoma" charset="0"/>
              </a:rPr>
              <a:t>Louis Motew</a:t>
            </a:r>
            <a:br>
              <a:rPr lang="en-US" sz="3600" dirty="0">
                <a:latin typeface="Tahoma" charset="0"/>
                <a:ea typeface="Tahoma" charset="0"/>
                <a:cs typeface="Tahoma" charset="0"/>
              </a:rPr>
            </a:br>
            <a:r>
              <a:rPr lang="en-US" sz="3600" b="1" dirty="0">
                <a:latin typeface="Tahoma" charset="0"/>
                <a:ea typeface="Tahoma" charset="0"/>
                <a:cs typeface="Tahoma" charset="0"/>
              </a:rPr>
              <a:t>Project Mentor: </a:t>
            </a:r>
            <a:r>
              <a:rPr lang="en-US" sz="3600" dirty="0">
                <a:latin typeface="Tahoma" charset="0"/>
                <a:ea typeface="Tahoma" charset="0"/>
                <a:cs typeface="Tahoma" charset="0"/>
              </a:rPr>
              <a:t>Dr. Jerry Dahlberg</a:t>
            </a:r>
            <a:r>
              <a:rPr lang="en-US" sz="4402" dirty="0"/>
              <a:t/>
            </a:r>
            <a:br>
              <a:rPr lang="en-US" sz="4402" dirty="0"/>
            </a:br>
            <a:r>
              <a:rPr lang="en-US" sz="3202" b="1" dirty="0">
                <a:solidFill>
                  <a:schemeClr val="accent6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/>
            </a:r>
            <a:br>
              <a:rPr lang="en-US" sz="3202" b="1" dirty="0">
                <a:solidFill>
                  <a:schemeClr val="accent6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sz="3101" b="1" dirty="0">
                <a:solidFill>
                  <a:schemeClr val="accent6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lang="en-US" sz="36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401" y="1065694"/>
            <a:ext cx="9162994" cy="2166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5" y="956880"/>
            <a:ext cx="9162994" cy="227547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00098" y="4634866"/>
            <a:ext cx="12731933" cy="87079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8" dirty="0">
                <a:latin typeface="Tahoma" charset="0"/>
                <a:ea typeface="Tahoma" charset="0"/>
                <a:cs typeface="Tahoma" charset="0"/>
              </a:rPr>
              <a:t>Project Background and Objective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346464" y="4634866"/>
            <a:ext cx="12731933" cy="87079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8" dirty="0">
                <a:latin typeface="Tahoma" charset="0"/>
                <a:ea typeface="Tahoma" charset="0"/>
                <a:cs typeface="Tahoma" charset="0"/>
              </a:rPr>
              <a:t>Current Progress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346459" y="13752269"/>
            <a:ext cx="12731933" cy="93204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8" dirty="0">
                <a:latin typeface="Tahoma" charset="0"/>
                <a:ea typeface="Tahoma" charset="0"/>
                <a:cs typeface="Tahoma" charset="0"/>
              </a:rPr>
              <a:t>Plans for Fall 2020 Semester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573278" y="4634866"/>
            <a:ext cx="12731933" cy="87079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8" dirty="0">
                <a:latin typeface="Tahoma" charset="0"/>
                <a:ea typeface="Tahoma" charset="0"/>
                <a:cs typeface="Tahoma" charset="0"/>
              </a:rPr>
              <a:t>Design Overview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0098" y="18644311"/>
            <a:ext cx="12731933" cy="92461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8" dirty="0">
                <a:latin typeface="Tahoma" charset="0"/>
                <a:ea typeface="Tahoma" charset="0"/>
                <a:cs typeface="Tahoma" charset="0"/>
              </a:rPr>
              <a:t>Performance Specifications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0098" y="5798043"/>
            <a:ext cx="12731933" cy="452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818" indent="-1142818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Huesker Inc. feeds raw material rolls into machinery to produce composite geotextile fabrics</a:t>
            </a:r>
          </a:p>
          <a:p>
            <a:pPr marL="1142818" indent="-1142818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Current feed system is not dynamic:</a:t>
            </a:r>
          </a:p>
          <a:p>
            <a:pPr marL="2985950" lvl="1" indent="-1142818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Material changeover is time/labor intensive</a:t>
            </a:r>
          </a:p>
          <a:p>
            <a:pPr marL="2985950" lvl="1" indent="-1142818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Materials drift when fed, diminishing product quality </a:t>
            </a:r>
          </a:p>
          <a:p>
            <a:pPr marL="1142818" indent="-1142818">
              <a:buFont typeface="Wingdings" charset="2"/>
              <a:buChar char="§"/>
            </a:pPr>
            <a:r>
              <a:rPr lang="en-US" sz="3202" dirty="0" smtClean="0">
                <a:latin typeface="Tahoma" charset="0"/>
                <a:ea typeface="Tahoma" charset="0"/>
                <a:cs typeface="Tahoma" charset="0"/>
              </a:rPr>
              <a:t>Development of a </a:t>
            </a: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new system that will:</a:t>
            </a:r>
          </a:p>
          <a:p>
            <a:pPr marL="2985950" lvl="1" indent="-1142818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Ensure quicker material changes</a:t>
            </a:r>
          </a:p>
          <a:p>
            <a:pPr marL="2985950" lvl="1" indent="-1142818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Reduce variation of product quality</a:t>
            </a:r>
          </a:p>
          <a:p>
            <a:pPr marL="2985950" lvl="1" indent="-1142818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Improve work environment safety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0098" y="21955769"/>
            <a:ext cx="12731933" cy="325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818" indent="-1142818">
              <a:buFont typeface="Arial" charset="0"/>
              <a:buChar char="•"/>
            </a:pPr>
            <a:endParaRPr lang="en-US" sz="1512" dirty="0"/>
          </a:p>
        </p:txBody>
      </p:sp>
      <p:sp>
        <p:nvSpPr>
          <p:cNvPr id="26" name="TextBox 25"/>
          <p:cNvSpPr txBox="1"/>
          <p:nvPr/>
        </p:nvSpPr>
        <p:spPr>
          <a:xfrm>
            <a:off x="30346464" y="14929759"/>
            <a:ext cx="12770458" cy="8962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818" indent="-1142818" defTabSz="914256">
              <a:defRPr/>
            </a:pPr>
            <a:r>
              <a:rPr lang="en-US" sz="3202" b="1" u="sng" dirty="0">
                <a:latin typeface="Tahoma" charset="0"/>
                <a:ea typeface="Tahoma" charset="0"/>
                <a:cs typeface="Tahoma" charset="0"/>
              </a:rPr>
              <a:t>Manufacturing</a:t>
            </a:r>
          </a:p>
          <a:p>
            <a:pPr marL="1142818" indent="-1142818" defTabSz="914256">
              <a:defRPr/>
            </a:pPr>
            <a:endParaRPr lang="en-US" sz="3202" b="1" u="sng" dirty="0">
              <a:latin typeface="Tahoma" charset="0"/>
              <a:ea typeface="Tahoma" charset="0"/>
              <a:cs typeface="Tahoma" charset="0"/>
            </a:endParaRPr>
          </a:p>
          <a:p>
            <a:pPr marL="571406" indent="-571406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Order parts by the end of August.</a:t>
            </a:r>
          </a:p>
          <a:p>
            <a:pPr marL="571406" indent="-571406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By early September: </a:t>
            </a:r>
          </a:p>
          <a:p>
            <a:pPr marL="2414544" lvl="1" indent="-571406" fontAlgn="base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Weld and assemble the frame.</a:t>
            </a:r>
          </a:p>
          <a:p>
            <a:pPr marL="2414544" lvl="1" indent="-571406" fontAlgn="base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Assemble the track system.</a:t>
            </a:r>
          </a:p>
          <a:p>
            <a:pPr marL="571406" indent="-571406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Manufacture carriage subsystem by the middle of September.</a:t>
            </a:r>
          </a:p>
          <a:p>
            <a:pPr marL="571406" indent="-571406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Combine and assemble the whole system by the end of September.</a:t>
            </a:r>
          </a:p>
          <a:p>
            <a:pPr marL="1142818" indent="-1142818" defTabSz="914256">
              <a:defRPr/>
            </a:pPr>
            <a:endParaRPr lang="en-US" sz="3202" b="1" u="sng" dirty="0">
              <a:latin typeface="Tahoma" charset="0"/>
              <a:ea typeface="Tahoma" charset="0"/>
              <a:cs typeface="Tahoma" charset="0"/>
            </a:endParaRPr>
          </a:p>
          <a:p>
            <a:pPr marL="1142818" indent="-1142818" defTabSz="914256">
              <a:defRPr/>
            </a:pPr>
            <a:r>
              <a:rPr lang="en-US" sz="3202" b="1" u="sng" dirty="0">
                <a:latin typeface="Tahoma" charset="0"/>
                <a:ea typeface="Tahoma" charset="0"/>
                <a:cs typeface="Tahoma" charset="0"/>
              </a:rPr>
              <a:t>Testing</a:t>
            </a:r>
          </a:p>
          <a:p>
            <a:pPr marL="1142818" indent="-1142818" defTabSz="914256">
              <a:defRPr/>
            </a:pPr>
            <a:endParaRPr lang="en-US" sz="3202" b="1" u="sng" dirty="0">
              <a:latin typeface="Tahoma" charset="0"/>
              <a:ea typeface="Tahoma" charset="0"/>
              <a:cs typeface="Tahoma" charset="0"/>
            </a:endParaRPr>
          </a:p>
          <a:p>
            <a:pPr marL="457128" indent="-457128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Verify functionality of prototype at UNCC CAB facility late September</a:t>
            </a:r>
          </a:p>
          <a:p>
            <a:pPr marL="457128" indent="-457128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Prototype implemented in Shelby facility early October:</a:t>
            </a:r>
          </a:p>
          <a:p>
            <a:pPr marL="2300261" lvl="1" indent="-457128" fontAlgn="base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Record time, number of workers, and instances of lifting during changeover</a:t>
            </a:r>
          </a:p>
          <a:p>
            <a:pPr marL="2300261" lvl="1" indent="-457128" fontAlgn="base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Measure drifting of material over manufacturing cycle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608445" y="11062987"/>
            <a:ext cx="9630893" cy="6420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2608445" y="17634672"/>
            <a:ext cx="9162998" cy="52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 b="1" dirty="0"/>
              <a:t>Figure 1: Current material feed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098" y="20017898"/>
            <a:ext cx="12731933" cy="304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818" indent="-1142818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Reduce material changeover times by 25%</a:t>
            </a:r>
          </a:p>
          <a:p>
            <a:pPr marL="1142818" indent="-1142818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Decrease drifting of raw material feed by 50%</a:t>
            </a:r>
          </a:p>
          <a:p>
            <a:pPr marL="1142818" indent="-1142818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Reduce instances workers lift materials by 25%</a:t>
            </a:r>
          </a:p>
          <a:p>
            <a:pPr marL="1142818" indent="-1142818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Decrease workers necessary for changeover by at least one </a:t>
            </a:r>
          </a:p>
          <a:p>
            <a:pPr marL="1142818" indent="-1142818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Decrease workers necessary for operating needling machine by at lease one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118006" y="5753554"/>
            <a:ext cx="12349934" cy="206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28" indent="-457128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Design consists of three sub-systems: Frame, Carriage, and Track</a:t>
            </a:r>
          </a:p>
          <a:p>
            <a:pPr marL="457128" indent="-457128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Prototype will focus on being used for middle layer absorbent (material 3 in Figure 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04798" y="31527017"/>
            <a:ext cx="45458741" cy="150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2" b="1" dirty="0">
                <a:latin typeface="Tahoma" charset="0"/>
                <a:ea typeface="Tahoma" charset="0"/>
                <a:cs typeface="Tahoma" charset="0"/>
              </a:rPr>
              <a:t>Project Team Members: </a:t>
            </a: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John Gaebe (SE) jgaebe@uncc.edu | Rubicel Trejo Villeda (ME) rtrejovi@uncc.edu | Nolan Meyerhoeffer (ME) nmeyerho@uncc.edu  </a:t>
            </a:r>
          </a:p>
          <a:p>
            <a:pPr algn="ctr"/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Drew Baldy (mET) dbaldy1@uncc.edu | Jonathan Hodge (mET) jhodge41@uncc.edu | Javier Pevida (ME) jpevida@uncc.edu</a:t>
            </a:r>
            <a:br>
              <a:rPr lang="en-US" sz="3202" dirty="0">
                <a:latin typeface="Tahoma" charset="0"/>
                <a:ea typeface="Tahoma" charset="0"/>
                <a:cs typeface="Tahoma" charset="0"/>
              </a:rPr>
            </a:br>
            <a:endParaRPr lang="en-US" sz="2798" dirty="0"/>
          </a:p>
        </p:txBody>
      </p:sp>
      <p:sp>
        <p:nvSpPr>
          <p:cNvPr id="6" name="TextBox 5"/>
          <p:cNvSpPr txBox="1"/>
          <p:nvPr/>
        </p:nvSpPr>
        <p:spPr>
          <a:xfrm>
            <a:off x="29900880" y="5749380"/>
            <a:ext cx="13216042" cy="2802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690" indent="-685690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3D CAD design of all subsystems</a:t>
            </a:r>
          </a:p>
          <a:p>
            <a:pPr marL="685690" indent="-685690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In-depth bill of materials</a:t>
            </a:r>
          </a:p>
          <a:p>
            <a:pPr marL="685690" indent="-685690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Manufacturing/Testing plan for Fall 2020</a:t>
            </a:r>
          </a:p>
          <a:p>
            <a:pPr marL="685690" indent="-685690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Simulation of Carriage sub-system </a:t>
            </a:r>
          </a:p>
          <a:p>
            <a:endParaRPr lang="en-US" sz="4800" dirty="0"/>
          </a:p>
        </p:txBody>
      </p:sp>
      <p:sp>
        <p:nvSpPr>
          <p:cNvPr id="29" name="Rounded Rectangle 28"/>
          <p:cNvSpPr/>
          <p:nvPr/>
        </p:nvSpPr>
        <p:spPr>
          <a:xfrm>
            <a:off x="30346459" y="25290509"/>
            <a:ext cx="12731933" cy="92911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8" dirty="0">
                <a:latin typeface="Tahoma" charset="0"/>
                <a:ea typeface="Tahoma" charset="0"/>
                <a:cs typeface="Tahoma" charset="0"/>
              </a:rPr>
              <a:t>Expected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46459" y="26591517"/>
            <a:ext cx="12474211" cy="304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06" indent="-571406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Fully functioning prototype by mid-October that will:</a:t>
            </a:r>
          </a:p>
          <a:p>
            <a:pPr marL="2414544" lvl="1" indent="-571406" fontAlgn="base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Reduce workers used for changeover from 3-4 to 2</a:t>
            </a:r>
          </a:p>
          <a:p>
            <a:pPr marL="2414544" lvl="1" indent="-571406" fontAlgn="base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Reduce workers used to operate needling machine from 3-4 to 2</a:t>
            </a:r>
          </a:p>
          <a:p>
            <a:pPr marL="2414544" lvl="1" indent="-571406" fontAlgn="base">
              <a:buFont typeface="Courier New" charset="0"/>
              <a:buChar char="o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No forklift operator needed</a:t>
            </a:r>
          </a:p>
          <a:p>
            <a:pPr marL="571406" indent="-571406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Installation manual and Operator’s manual</a:t>
            </a:r>
          </a:p>
        </p:txBody>
      </p:sp>
      <p:pic>
        <p:nvPicPr>
          <p:cNvPr id="1030" name="Picture 6" descr="https://lh3.googleusercontent.com/gvzYZhmHolRbqZymZAPG-WR54XUfxhJANN-YMXEqQOog10O-UMpc3fpN4qLJAV_TfpytM_edwt6UeNBYSaQs7Z87aYhgx3ul7syqPTiK1aCwnn_M5dgDddI2qzGiMmrGaHagjJfXh3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964" y="23655300"/>
            <a:ext cx="6024869" cy="61988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6.googleusercontent.com/OfKgPxAyw38bZhtfz2JL6gqJ6JHMewsmJle_nEUXJfNNQVgafnaN8jIdv9SGROCEA93T5aVWznDuTUoGk6qpNq-ff1G_sYxuWxllsGF2iWFM0sJTLjqfOmUB31SD0AhGTYYNg71rwL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59" y="23501388"/>
            <a:ext cx="10628054" cy="61100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118003" y="24021862"/>
            <a:ext cx="6468365" cy="6498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202" b="1" u="sng" dirty="0">
                <a:latin typeface="Tahoma" charset="0"/>
                <a:ea typeface="Tahoma" charset="0"/>
                <a:cs typeface="Tahoma" charset="0"/>
              </a:rPr>
              <a:t>Subsystem 3: Track</a:t>
            </a:r>
          </a:p>
          <a:p>
            <a:pPr fontAlgn="base"/>
            <a:endParaRPr lang="en-US" sz="3202" dirty="0">
              <a:latin typeface="Tahoma" charset="0"/>
              <a:ea typeface="Tahoma" charset="0"/>
              <a:cs typeface="Tahoma" charset="0"/>
            </a:endParaRPr>
          </a:p>
          <a:p>
            <a:pPr marL="457128" indent="-457128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V-groove track engages with v-groove wheels to guide and position absorbent jack</a:t>
            </a:r>
          </a:p>
          <a:p>
            <a:pPr fontAlgn="base"/>
            <a:endParaRPr lang="en-US" sz="3202" dirty="0">
              <a:latin typeface="Tahoma" charset="0"/>
              <a:ea typeface="Tahoma" charset="0"/>
              <a:cs typeface="Tahoma" charset="0"/>
            </a:endParaRPr>
          </a:p>
          <a:p>
            <a:pPr marL="457128" indent="-457128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Positioning lead screw for fine adjustment of absorbent jack relative to operating machinery</a:t>
            </a:r>
          </a:p>
          <a:p>
            <a:pPr fontAlgn="base"/>
            <a:endParaRPr lang="en-US" sz="3202" dirty="0">
              <a:latin typeface="Tahoma" charset="0"/>
              <a:ea typeface="Tahoma" charset="0"/>
              <a:cs typeface="Tahoma" charset="0"/>
            </a:endParaRPr>
          </a:p>
          <a:p>
            <a:pPr marL="457128" indent="-457128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Plunger pins lock the machine into the floor, securing jack during operation</a:t>
            </a:r>
          </a:p>
        </p:txBody>
      </p:sp>
      <p:pic>
        <p:nvPicPr>
          <p:cNvPr id="1034" name="Picture 10" descr="https://lh3.googleusercontent.com/xzJKUF07avjq1k1KqUC62PIC0mUPDmcTuoYIibe05AnGhMa1Xtt9_g6He08hJt0VcF-ursNYETEZ8uP8QVIFlwfYIN3823-MG-laQB2dgLShcrj6H4T5eg5KLZo0oXuGb0P-CZpFvd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15853"/>
          <a:stretch/>
        </p:blipFill>
        <p:spPr bwMode="auto">
          <a:xfrm>
            <a:off x="32022127" y="7959504"/>
            <a:ext cx="9122885" cy="48819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109859" y="29854123"/>
            <a:ext cx="9630893" cy="52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 b="1" dirty="0"/>
              <a:t>Figure 2: Composite material components and layout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8008" y="14856437"/>
            <a:ext cx="7585958" cy="9454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2" b="1" u="sng" dirty="0">
                <a:latin typeface="Tahoma" charset="0"/>
                <a:ea typeface="Tahoma" charset="0"/>
                <a:cs typeface="Tahoma" charset="0"/>
              </a:rPr>
              <a:t>Subsystem 2: Carriage</a:t>
            </a:r>
          </a:p>
          <a:p>
            <a:endParaRPr lang="en-US" sz="3202" b="1" u="sng" dirty="0">
              <a:latin typeface="Tahoma" charset="0"/>
              <a:ea typeface="Tahoma" charset="0"/>
              <a:cs typeface="Tahoma" charset="0"/>
            </a:endParaRPr>
          </a:p>
          <a:p>
            <a:pPr marL="457128" indent="-457128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Hydraulic jack to lift material to operational height</a:t>
            </a:r>
          </a:p>
          <a:p>
            <a:pPr fontAlgn="base"/>
            <a:endParaRPr lang="en-US" sz="3202" dirty="0">
              <a:latin typeface="Tahoma" charset="0"/>
              <a:ea typeface="Tahoma" charset="0"/>
              <a:cs typeface="Tahoma" charset="0"/>
            </a:endParaRPr>
          </a:p>
          <a:p>
            <a:pPr marL="457128" indent="-457128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1.25” Linear shaft and bearings for load management, designed for minimal maintenance</a:t>
            </a:r>
          </a:p>
          <a:p>
            <a:pPr marL="457128" indent="-457128" fontAlgn="base">
              <a:buFont typeface="Wingdings" charset="2"/>
              <a:buChar char="§"/>
            </a:pPr>
            <a:endParaRPr lang="en-US" sz="3202" dirty="0">
              <a:latin typeface="Tahoma" charset="0"/>
              <a:ea typeface="Tahoma" charset="0"/>
              <a:cs typeface="Tahoma" charset="0"/>
            </a:endParaRPr>
          </a:p>
          <a:p>
            <a:pPr marL="457128" indent="-457128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Gussets placed strategically to reinforce system</a:t>
            </a:r>
          </a:p>
          <a:p>
            <a:pPr fontAlgn="base"/>
            <a:endParaRPr lang="en-US" sz="3202" dirty="0">
              <a:latin typeface="Tahoma" charset="0"/>
              <a:ea typeface="Tahoma" charset="0"/>
              <a:cs typeface="Tahoma" charset="0"/>
            </a:endParaRPr>
          </a:p>
          <a:p>
            <a:pPr marL="457128" indent="-457128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Custom built quick release collar to easily secure roll to pole</a:t>
            </a:r>
          </a:p>
          <a:p>
            <a:pPr fontAlgn="base"/>
            <a:endParaRPr lang="en-US" sz="3202" dirty="0">
              <a:latin typeface="Tahoma" charset="0"/>
              <a:ea typeface="Tahoma" charset="0"/>
              <a:cs typeface="Tahoma" charset="0"/>
            </a:endParaRPr>
          </a:p>
          <a:p>
            <a:pPr marL="457128" indent="-457128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Adjustable locking safety mechanism relieves jack of material load during operation </a:t>
            </a:r>
          </a:p>
          <a:p>
            <a:endParaRPr lang="en-US" sz="3202" dirty="0"/>
          </a:p>
        </p:txBody>
      </p:sp>
      <p:sp>
        <p:nvSpPr>
          <p:cNvPr id="10" name="TextBox 9"/>
          <p:cNvSpPr txBox="1"/>
          <p:nvPr/>
        </p:nvSpPr>
        <p:spPr>
          <a:xfrm>
            <a:off x="15118006" y="8236961"/>
            <a:ext cx="7434379" cy="6498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2" b="1" u="sng" dirty="0">
                <a:latin typeface="Tahoma" charset="0"/>
                <a:ea typeface="Tahoma" charset="0"/>
                <a:cs typeface="Tahoma" charset="0"/>
              </a:rPr>
              <a:t>Subsystem 1: Frame</a:t>
            </a:r>
          </a:p>
          <a:p>
            <a:endParaRPr lang="en-US" sz="3202" b="1" u="sng" dirty="0">
              <a:latin typeface="Tahoma" charset="0"/>
              <a:ea typeface="Tahoma" charset="0"/>
              <a:cs typeface="Tahoma" charset="0"/>
            </a:endParaRPr>
          </a:p>
          <a:p>
            <a:pPr marL="571406" indent="-571406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2”x5” welded steel tube </a:t>
            </a:r>
          </a:p>
          <a:p>
            <a:pPr fontAlgn="base"/>
            <a:endParaRPr lang="en-US" sz="3202" dirty="0">
              <a:latin typeface="Tahoma" charset="0"/>
              <a:ea typeface="Tahoma" charset="0"/>
              <a:cs typeface="Tahoma" charset="0"/>
            </a:endParaRPr>
          </a:p>
          <a:p>
            <a:pPr marL="571406" indent="-571406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Multi-directional casters for mobility</a:t>
            </a:r>
          </a:p>
          <a:p>
            <a:pPr fontAlgn="base"/>
            <a:endParaRPr lang="en-US" sz="3202" dirty="0">
              <a:latin typeface="Tahoma" charset="0"/>
              <a:ea typeface="Tahoma" charset="0"/>
              <a:cs typeface="Tahoma" charset="0"/>
            </a:endParaRPr>
          </a:p>
          <a:p>
            <a:pPr marL="571406" indent="-571406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Critical sections utilize bolted connections for ease of maintenance/repair</a:t>
            </a:r>
          </a:p>
          <a:p>
            <a:pPr fontAlgn="base"/>
            <a:endParaRPr lang="en-US" sz="3202" dirty="0">
              <a:latin typeface="Tahoma" charset="0"/>
              <a:ea typeface="Tahoma" charset="0"/>
              <a:cs typeface="Tahoma" charset="0"/>
            </a:endParaRPr>
          </a:p>
          <a:p>
            <a:pPr marL="571406" indent="-571406" fontAlgn="base">
              <a:buFont typeface="Wingdings" charset="2"/>
              <a:buChar char="§"/>
            </a:pPr>
            <a:r>
              <a:rPr lang="en-US" sz="3202" dirty="0">
                <a:latin typeface="Tahoma" charset="0"/>
                <a:ea typeface="Tahoma" charset="0"/>
                <a:cs typeface="Tahoma" charset="0"/>
              </a:rPr>
              <a:t>Low profile design for clearance under floored absorbent roll</a:t>
            </a:r>
          </a:p>
          <a:p>
            <a:endParaRPr lang="en-US" sz="3202" dirty="0"/>
          </a:p>
        </p:txBody>
      </p:sp>
      <p:sp>
        <p:nvSpPr>
          <p:cNvPr id="31" name="TextBox 30"/>
          <p:cNvSpPr txBox="1"/>
          <p:nvPr/>
        </p:nvSpPr>
        <p:spPr>
          <a:xfrm>
            <a:off x="22037043" y="13380187"/>
            <a:ext cx="6691790" cy="52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 b="1" dirty="0"/>
              <a:t>Figure 3: CAD drawing of assembled design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652494" y="22103275"/>
            <a:ext cx="7248389" cy="52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 b="1"/>
              <a:t>Figure 4: CAD drawing of carriage assembly</a:t>
            </a:r>
            <a:endParaRPr lang="en-US" sz="2798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2552382" y="30167347"/>
            <a:ext cx="6176448" cy="52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 b="1" dirty="0"/>
              <a:t>Figure 5: CAD drawing of </a:t>
            </a:r>
            <a:r>
              <a:rPr lang="en-US" sz="2798" b="1"/>
              <a:t>track assembly</a:t>
            </a:r>
            <a:endParaRPr lang="en-US" sz="2798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2022125" y="12951725"/>
            <a:ext cx="9630893" cy="52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8" b="1" dirty="0"/>
              <a:t>Figure 6: Results from stress simulation on carriage</a:t>
            </a:r>
          </a:p>
        </p:txBody>
      </p:sp>
    </p:spTree>
    <p:extLst>
      <p:ext uri="{BB962C8B-B14F-4D97-AF65-F5344CB8AC3E}">
        <p14:creationId xmlns:p14="http://schemas.microsoft.com/office/powerpoint/2010/main" val="105589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7" y="1102492"/>
            <a:ext cx="16716824" cy="17814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846" y="6333373"/>
            <a:ext cx="18735238" cy="1744102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75644" y="21412200"/>
            <a:ext cx="19333029" cy="69886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Project Background, Objective, and Performance Specifications Audio</a:t>
            </a:r>
          </a:p>
          <a:p>
            <a:pPr algn="ctr"/>
            <a:endParaRPr lang="en-US" sz="72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endParaRPr lang="en-US" sz="7200" dirty="0" smtClean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endParaRPr lang="en-US" sz="72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New Recording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12929" y="24264257"/>
            <a:ext cx="3258457" cy="325845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7206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8" y="1045028"/>
            <a:ext cx="15185770" cy="11038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57" y="11409119"/>
            <a:ext cx="18288000" cy="11158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25" y="22567899"/>
            <a:ext cx="18054204" cy="930547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6983532" y="719599"/>
            <a:ext cx="11297554" cy="35246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Design </a:t>
            </a:r>
            <a:r>
              <a:rPr lang="en-US" sz="720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Introduction Audio</a:t>
            </a:r>
          </a:p>
          <a:p>
            <a:pPr algn="ctr"/>
            <a:endParaRPr lang="en-US" sz="7200" dirty="0" smtClean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endParaRPr lang="en-US" sz="72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Design Overview Intr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225331" y="1430331"/>
            <a:ext cx="2813956" cy="28139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983533" y="5963533"/>
            <a:ext cx="11754754" cy="35246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Subsystem 1: Frame Audio</a:t>
            </a:r>
          </a:p>
          <a:p>
            <a:pPr algn="ctr"/>
            <a:endParaRPr lang="en-US" sz="7200" dirty="0" smtClean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endParaRPr lang="en-US" sz="72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2" name="Design Overview Fram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216258" y="6810257"/>
            <a:ext cx="2823029" cy="282302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10601" y="14900068"/>
            <a:ext cx="12605657" cy="37229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Subsystem 2: Carriage Audio</a:t>
            </a:r>
          </a:p>
          <a:p>
            <a:pPr algn="ctr"/>
            <a:endParaRPr lang="en-US" sz="7200" dirty="0" smtClean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endParaRPr lang="en-US" sz="72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3" name="Design Overview Carriag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436600" y="15669324"/>
            <a:ext cx="2953657" cy="295365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2860910" y="25359177"/>
            <a:ext cx="12605657" cy="37229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Subsystem 3: Track Audio</a:t>
            </a:r>
          </a:p>
          <a:p>
            <a:pPr algn="ctr"/>
            <a:endParaRPr lang="en-US" sz="7200" dirty="0" smtClean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endParaRPr lang="en-US" sz="72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6" name="Design Overview Track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85144" y="26073100"/>
            <a:ext cx="3008990" cy="300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3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522512"/>
            <a:ext cx="14401804" cy="9601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242" y="11482348"/>
            <a:ext cx="13325930" cy="10985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674" y="25343758"/>
            <a:ext cx="17099904" cy="679087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840569" y="2371914"/>
            <a:ext cx="16780460" cy="57270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Current Progress, Plans for Fall 2020, and Expected Results Audio</a:t>
            </a:r>
          </a:p>
          <a:p>
            <a:pPr algn="ctr"/>
            <a:endParaRPr lang="en-US" sz="7200" dirty="0" smtClean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endParaRPr lang="en-US" sz="72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New Recording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584012" y="4805397"/>
            <a:ext cx="3293574" cy="32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cc eng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cc engr" id="{26FF15EA-89E9-5A40-AD7E-7027D72C3CA6}" vid="{1559A623-CFB6-574A-8581-DA1DF445B09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uncc engr</Template>
  <TotalTime>632</TotalTime>
  <Words>477</Words>
  <Application>Microsoft Macintosh PowerPoint</Application>
  <PresentationFormat>Custom</PresentationFormat>
  <Paragraphs>88</Paragraphs>
  <Slides>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Calibri</vt:lpstr>
      <vt:lpstr>Calibri Light</vt:lpstr>
      <vt:lpstr>Courier New</vt:lpstr>
      <vt:lpstr>Tahoma</vt:lpstr>
      <vt:lpstr>Wingdings</vt:lpstr>
      <vt:lpstr>Arial</vt:lpstr>
      <vt:lpstr>Office Theme</vt:lpstr>
      <vt:lpstr>uncc engr</vt:lpstr>
      <vt:lpstr>RAW MATERIAL HANDLING SYSTEM Senior Design I – Spring 2020 Industry Supporter: Louis Motew Project Mentor: Dr. Jerry Dahlberg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44</cp:revision>
  <dcterms:created xsi:type="dcterms:W3CDTF">2020-04-22T16:59:17Z</dcterms:created>
  <dcterms:modified xsi:type="dcterms:W3CDTF">2020-04-26T18:55:30Z</dcterms:modified>
</cp:coreProperties>
</file>