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C9E16-E0C4-43A0-9077-2F1B9EF536E1}">
  <a:tblStyle styleId="{90EC9E16-E0C4-43A0-9077-2F1B9EF536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452" y="8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0626e833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0626e833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0626e83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0626e83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0626e833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0626e833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0626e83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0626e83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1625" y="15128725"/>
            <a:ext cx="11760900" cy="1053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Bolt-on ready design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Full compliance with FSAE 2020 Rules V2.1 (January 2020)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Improved lap times compared to non-aero cars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Manufacturing Plans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Real-world design validation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Use of ANSA pre-processing software to utilize region-based meshing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Target Values: CL=3.0; CD=1.4, Max. Allowable Weight= 30 lb</a:t>
            </a:r>
            <a:endParaRPr sz="4800">
              <a:solidFill>
                <a:srgbClr val="FFFFFF"/>
              </a:solidFill>
            </a:endParaRPr>
          </a:p>
          <a:p>
            <a:pPr marL="2438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091050" y="27270325"/>
            <a:ext cx="11760900" cy="4856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Continuation of design iteration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Manufacturing plans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Airfoil mold design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Manufacture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Possible wind tunnel testing</a:t>
            </a: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 sz="48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6033650" y="25957513"/>
            <a:ext cx="118758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Planned Implementation</a:t>
            </a:r>
            <a:endParaRPr sz="6000" b="1"/>
          </a:p>
        </p:txBody>
      </p:sp>
      <p:sp>
        <p:nvSpPr>
          <p:cNvPr id="57" name="Google Shape;57;p13"/>
          <p:cNvSpPr txBox="1"/>
          <p:nvPr/>
        </p:nvSpPr>
        <p:spPr>
          <a:xfrm>
            <a:off x="31556900" y="6118850"/>
            <a:ext cx="11875800" cy="5016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</a:rPr>
              <a:t>Complete Kit</a:t>
            </a:r>
            <a:endParaRPr sz="4800" b="1">
              <a:solidFill>
                <a:srgbClr val="FFFFFF"/>
              </a:solidFill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The kit will be designed to improve the overall performance of the vehicle by increasing downforce while minimizing drag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1556891" y="4543850"/>
            <a:ext cx="11875686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Design Description</a:t>
            </a:r>
            <a:endParaRPr sz="6000" b="1"/>
          </a:p>
        </p:txBody>
      </p:sp>
      <p:sp>
        <p:nvSpPr>
          <p:cNvPr id="59" name="Google Shape;59;p13"/>
          <p:cNvSpPr/>
          <p:nvPr/>
        </p:nvSpPr>
        <p:spPr>
          <a:xfrm>
            <a:off x="481675" y="13713650"/>
            <a:ext cx="117609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Specifications &amp; Requirements</a:t>
            </a:r>
            <a:endParaRPr sz="6000" b="1"/>
          </a:p>
        </p:txBody>
      </p:sp>
      <p:sp>
        <p:nvSpPr>
          <p:cNvPr id="60" name="Google Shape;60;p13"/>
          <p:cNvSpPr/>
          <p:nvPr/>
        </p:nvSpPr>
        <p:spPr>
          <a:xfrm>
            <a:off x="573350" y="4522050"/>
            <a:ext cx="117609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Project Overview</a:t>
            </a:r>
            <a:endParaRPr sz="6000" b="1"/>
          </a:p>
        </p:txBody>
      </p:sp>
      <p:sp>
        <p:nvSpPr>
          <p:cNvPr id="61" name="Google Shape;61;p13"/>
          <p:cNvSpPr txBox="1"/>
          <p:nvPr/>
        </p:nvSpPr>
        <p:spPr>
          <a:xfrm>
            <a:off x="573350" y="5834850"/>
            <a:ext cx="11760900" cy="756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 b="1">
                <a:solidFill>
                  <a:srgbClr val="FFFFFF"/>
                </a:solidFill>
              </a:rPr>
              <a:t>Design</a:t>
            </a:r>
            <a:endParaRPr sz="4800" b="1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CAD - Solidworks</a:t>
            </a:r>
            <a:endParaRPr sz="4800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Pre-Processing - ANSA</a:t>
            </a:r>
            <a:endParaRPr sz="4800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Simulations - StarCCM+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 b="1">
                <a:solidFill>
                  <a:srgbClr val="FFFFFF"/>
                </a:solidFill>
              </a:rPr>
              <a:t> Build</a:t>
            </a:r>
            <a:endParaRPr sz="4800" b="1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Molds Creation</a:t>
            </a:r>
            <a:endParaRPr sz="4800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Carbon Fiber Construction</a:t>
            </a:r>
            <a:endParaRPr sz="4800">
              <a:solidFill>
                <a:srgbClr val="FFFFFF"/>
              </a:solidFill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 b="1">
                <a:solidFill>
                  <a:srgbClr val="FFFFFF"/>
                </a:solidFill>
              </a:rPr>
              <a:t>Testing</a:t>
            </a:r>
            <a:endParaRPr sz="4800" b="1">
              <a:solidFill>
                <a:srgbClr val="FFFFFF"/>
              </a:solidFill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○"/>
            </a:pPr>
            <a:r>
              <a:rPr lang="en" sz="4800">
                <a:solidFill>
                  <a:srgbClr val="FFFFFF"/>
                </a:solidFill>
              </a:rPr>
              <a:t>Track Testing</a:t>
            </a:r>
            <a:endParaRPr sz="4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3146850" y="11407638"/>
            <a:ext cx="84084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Front/ Rear Wing</a:t>
            </a:r>
            <a:endParaRPr sz="6000" b="1"/>
          </a:p>
        </p:txBody>
      </p:sp>
      <p:sp>
        <p:nvSpPr>
          <p:cNvPr id="63" name="Google Shape;63;p13"/>
          <p:cNvSpPr txBox="1"/>
          <p:nvPr/>
        </p:nvSpPr>
        <p:spPr>
          <a:xfrm>
            <a:off x="31700475" y="12993225"/>
            <a:ext cx="11875800" cy="447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Maximum Downforce</a:t>
            </a:r>
            <a:endParaRPr sz="4800">
              <a:solidFill>
                <a:srgbClr val="FFFFFF"/>
              </a:solidFill>
            </a:endParaRPr>
          </a:p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High Lift, Low Speed Airfoils</a:t>
            </a:r>
            <a:endParaRPr sz="4800">
              <a:solidFill>
                <a:srgbClr val="FFFFFF"/>
              </a:solidFill>
            </a:endParaRPr>
          </a:p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Drag Reduction System</a:t>
            </a:r>
            <a:endParaRPr sz="4800">
              <a:solidFill>
                <a:srgbClr val="FFFFFF"/>
              </a:solidFill>
            </a:endParaRPr>
          </a:p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Multi-Element Designs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34452147" y="17970200"/>
            <a:ext cx="57978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Undertray</a:t>
            </a:r>
            <a:endParaRPr sz="6000" b="1"/>
          </a:p>
        </p:txBody>
      </p:sp>
      <p:sp>
        <p:nvSpPr>
          <p:cNvPr id="65" name="Google Shape;65;p13"/>
          <p:cNvSpPr txBox="1"/>
          <p:nvPr/>
        </p:nvSpPr>
        <p:spPr>
          <a:xfrm>
            <a:off x="31556900" y="19566375"/>
            <a:ext cx="11703300" cy="2224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Maximum Downforce</a:t>
            </a:r>
            <a:endParaRPr sz="4800">
              <a:solidFill>
                <a:srgbClr val="FFFFFF"/>
              </a:solidFill>
            </a:endParaRPr>
          </a:p>
          <a:p>
            <a:pPr marL="9144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" sz="4800">
                <a:solidFill>
                  <a:srgbClr val="FFFFFF"/>
                </a:solidFill>
              </a:rPr>
              <a:t>Minimize Adverse Pressure Gradients</a:t>
            </a:r>
            <a:endParaRPr sz="4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5051" y="18752110"/>
            <a:ext cx="13746725" cy="634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20643" y="4522050"/>
            <a:ext cx="12649856" cy="75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31533350" y="22291638"/>
            <a:ext cx="118758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Simplified Model</a:t>
            </a:r>
            <a:endParaRPr sz="6000" b="1"/>
          </a:p>
        </p:txBody>
      </p:sp>
      <p:sp>
        <p:nvSpPr>
          <p:cNvPr id="69" name="Google Shape;69;p13"/>
          <p:cNvSpPr/>
          <p:nvPr/>
        </p:nvSpPr>
        <p:spPr>
          <a:xfrm>
            <a:off x="779925" y="26142588"/>
            <a:ext cx="11875800" cy="13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Current Values</a:t>
            </a:r>
            <a:endParaRPr sz="6000" b="1"/>
          </a:p>
        </p:txBody>
      </p:sp>
      <p:graphicFrame>
        <p:nvGraphicFramePr>
          <p:cNvPr id="70" name="Google Shape;70;p13"/>
          <p:cNvGraphicFramePr/>
          <p:nvPr/>
        </p:nvGraphicFramePr>
        <p:xfrm>
          <a:off x="481675" y="27938675"/>
          <a:ext cx="12472325" cy="4389000"/>
        </p:xfrm>
        <a:graphic>
          <a:graphicData uri="http://schemas.openxmlformats.org/drawingml/2006/table">
            <a:tbl>
              <a:tblPr>
                <a:noFill/>
                <a:tableStyleId>{90EC9E16-E0C4-43A0-9077-2F1B9EF536E1}</a:tableStyleId>
              </a:tblPr>
              <a:tblGrid>
                <a:gridCol w="433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 b="1">
                          <a:solidFill>
                            <a:srgbClr val="FFFFFF"/>
                          </a:solidFill>
                        </a:rPr>
                        <a:t>Component</a:t>
                      </a:r>
                      <a:endParaRPr sz="4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Drag (Lbf)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Down Force (Lbf)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Front Wing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1.49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26.4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Rear Wing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1.48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38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9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16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64725" y="12248650"/>
            <a:ext cx="14613674" cy="6343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3"/>
          <p:cNvGrpSpPr/>
          <p:nvPr/>
        </p:nvGrpSpPr>
        <p:grpSpPr>
          <a:xfrm>
            <a:off x="32505657" y="24105218"/>
            <a:ext cx="9931202" cy="8576230"/>
            <a:chOff x="2924525" y="4657625"/>
            <a:chExt cx="31527625" cy="27226126"/>
          </a:xfrm>
        </p:grpSpPr>
        <p:pic>
          <p:nvPicPr>
            <p:cNvPr id="73" name="Google Shape;73;p13"/>
            <p:cNvPicPr preferRelativeResize="0"/>
            <p:nvPr/>
          </p:nvPicPr>
          <p:blipFill rotWithShape="1">
            <a:blip r:embed="rId7">
              <a:alphaModFix/>
            </a:blip>
            <a:srcRect l="10426" t="3951" b="3951"/>
            <a:stretch/>
          </p:blipFill>
          <p:spPr>
            <a:xfrm>
              <a:off x="18647750" y="4657625"/>
              <a:ext cx="15804400" cy="27226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 rotWithShape="1">
            <a:blip r:embed="rId8">
              <a:alphaModFix/>
            </a:blip>
            <a:srcRect l="12589" r="2800"/>
            <a:stretch/>
          </p:blipFill>
          <p:spPr>
            <a:xfrm>
              <a:off x="2924525" y="4657625"/>
              <a:ext cx="15804400" cy="27226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23780525" y="7981500"/>
            <a:ext cx="19552200" cy="2416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Bolt-on ready design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Full compliance with FSAE 2020 Rules V2.1 (January 2020)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Improved lap times compared to non-aero cars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Manufacturing Plans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Real-world design validation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Use of ANSA pre-processing software to utilize region-based meshing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Target Values: CL=3.0; CD=1.4, Max. Allowable Weight= 30 lb</a:t>
            </a:r>
            <a:endParaRPr sz="9600">
              <a:solidFill>
                <a:srgbClr val="FFFFFF"/>
              </a:solidFill>
            </a:endParaRPr>
          </a:p>
          <a:p>
            <a:pPr marL="2438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rgbClr val="FFFFFF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23780525" y="4522050"/>
            <a:ext cx="18784500" cy="306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Specifications &amp; Requirements</a:t>
            </a:r>
            <a:endParaRPr sz="9600" b="1"/>
          </a:p>
        </p:txBody>
      </p:sp>
      <p:sp>
        <p:nvSpPr>
          <p:cNvPr id="81" name="Google Shape;81;p14"/>
          <p:cNvSpPr/>
          <p:nvPr/>
        </p:nvSpPr>
        <p:spPr>
          <a:xfrm>
            <a:off x="1629263" y="4522050"/>
            <a:ext cx="18784500" cy="306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Project Overview</a:t>
            </a:r>
            <a:endParaRPr sz="9600" b="1"/>
          </a:p>
        </p:txBody>
      </p:sp>
      <p:sp>
        <p:nvSpPr>
          <p:cNvPr id="82" name="Google Shape;82;p14"/>
          <p:cNvSpPr txBox="1"/>
          <p:nvPr/>
        </p:nvSpPr>
        <p:spPr>
          <a:xfrm>
            <a:off x="1629275" y="7590450"/>
            <a:ext cx="18591000" cy="1379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 b="1">
                <a:solidFill>
                  <a:srgbClr val="FFFFFF"/>
                </a:solidFill>
              </a:rPr>
              <a:t>Design</a:t>
            </a:r>
            <a:endParaRPr sz="9600" b="1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CAD - Solidworks</a:t>
            </a:r>
            <a:endParaRPr sz="9600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Pre-Processing - ANSA</a:t>
            </a:r>
            <a:endParaRPr sz="9600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Simulations - StarCCM+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 b="1">
                <a:solidFill>
                  <a:srgbClr val="FFFFFF"/>
                </a:solidFill>
              </a:rPr>
              <a:t> Build</a:t>
            </a:r>
            <a:endParaRPr sz="9600" b="1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Molds Creation</a:t>
            </a:r>
            <a:endParaRPr sz="9600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Carbon Fiber Construction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 b="1">
                <a:solidFill>
                  <a:srgbClr val="FFFFFF"/>
                </a:solidFill>
              </a:rPr>
              <a:t>Testing</a:t>
            </a:r>
            <a:endParaRPr sz="9600" b="1">
              <a:solidFill>
                <a:srgbClr val="FFFFFF"/>
              </a:solidFill>
            </a:endParaRPr>
          </a:p>
          <a:p>
            <a:pPr marL="914400" lvl="1" indent="-838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○"/>
            </a:pPr>
            <a:r>
              <a:rPr lang="en" sz="9600">
                <a:solidFill>
                  <a:srgbClr val="FFFFFF"/>
                </a:solidFill>
              </a:rPr>
              <a:t>Track Testing</a:t>
            </a:r>
            <a:endParaRPr sz="96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2837175" y="21796549"/>
            <a:ext cx="17804700" cy="20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Current Values</a:t>
            </a:r>
            <a:endParaRPr sz="9600" b="1"/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766700" y="24352550"/>
          <a:ext cx="21945625" cy="8046600"/>
        </p:xfrm>
        <a:graphic>
          <a:graphicData uri="http://schemas.openxmlformats.org/drawingml/2006/table">
            <a:tbl>
              <a:tblPr>
                <a:noFill/>
                <a:tableStyleId>{90EC9E16-E0C4-43A0-9077-2F1B9EF536E1}</a:tableStyleId>
              </a:tblPr>
              <a:tblGrid>
                <a:gridCol w="98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 b="1">
                          <a:solidFill>
                            <a:srgbClr val="FFFFFF"/>
                          </a:solidFill>
                        </a:rPr>
                        <a:t>Component</a:t>
                      </a:r>
                      <a:endParaRPr sz="96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Drag (Lbf)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Down Force (Lbf)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Front Wing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1.49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26.4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Rear Wing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1.48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38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9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600">
                          <a:solidFill>
                            <a:srgbClr val="FFFFFF"/>
                          </a:solidFill>
                        </a:rPr>
                        <a:t>16</a:t>
                      </a:r>
                      <a:endParaRPr sz="9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DAD5F2-1230-4E6D-B2E4-11E39BED1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42400" y="16256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3157300" y="18494150"/>
            <a:ext cx="17764800" cy="1123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Continuation of design iteration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Manufacturing plans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Airfoil mold design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Manufacture</a:t>
            </a:r>
            <a:endParaRPr sz="9600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Possible wind tunnel testing</a:t>
            </a:r>
            <a:endParaRPr sz="9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 sz="4800"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113850" y="15550450"/>
            <a:ext cx="15851700" cy="232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Planned Implementation</a:t>
            </a:r>
            <a:endParaRPr sz="9600" b="1"/>
          </a:p>
        </p:txBody>
      </p:sp>
      <p:sp>
        <p:nvSpPr>
          <p:cNvPr id="91" name="Google Shape;91;p15"/>
          <p:cNvSpPr txBox="1"/>
          <p:nvPr/>
        </p:nvSpPr>
        <p:spPr>
          <a:xfrm>
            <a:off x="24384775" y="7464400"/>
            <a:ext cx="17764800" cy="1123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Complete Kit</a:t>
            </a:r>
            <a:endParaRPr sz="9600" b="1">
              <a:solidFill>
                <a:srgbClr val="FFFFFF"/>
              </a:solidFill>
            </a:endParaRPr>
          </a:p>
          <a:p>
            <a:pPr marL="45720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The kit will be designed to improve the overall performance of the vehicle by increasing downforce while minimizing drag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4384755" y="5127350"/>
            <a:ext cx="17764800" cy="194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Design Description</a:t>
            </a:r>
            <a:endParaRPr sz="9600" b="1"/>
          </a:p>
        </p:txBody>
      </p:sp>
      <p:sp>
        <p:nvSpPr>
          <p:cNvPr id="93" name="Google Shape;93;p15"/>
          <p:cNvSpPr/>
          <p:nvPr/>
        </p:nvSpPr>
        <p:spPr>
          <a:xfrm>
            <a:off x="25992151" y="19677750"/>
            <a:ext cx="14550000" cy="157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Front/ Rear Wing</a:t>
            </a:r>
            <a:endParaRPr sz="9600" b="1"/>
          </a:p>
        </p:txBody>
      </p:sp>
      <p:sp>
        <p:nvSpPr>
          <p:cNvPr id="94" name="Google Shape;94;p15"/>
          <p:cNvSpPr txBox="1"/>
          <p:nvPr/>
        </p:nvSpPr>
        <p:spPr>
          <a:xfrm>
            <a:off x="24384750" y="21648300"/>
            <a:ext cx="17764800" cy="1017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Maximum Downforce</a:t>
            </a:r>
            <a:endParaRPr sz="9600">
              <a:solidFill>
                <a:srgbClr val="FFFFFF"/>
              </a:solidFill>
            </a:endParaRPr>
          </a:p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High Lift, Low Speed Airfoils</a:t>
            </a:r>
            <a:endParaRPr sz="9600">
              <a:solidFill>
                <a:srgbClr val="FFFFFF"/>
              </a:solidFill>
            </a:endParaRPr>
          </a:p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Drag Reduction System</a:t>
            </a:r>
            <a:endParaRPr sz="9600">
              <a:solidFill>
                <a:srgbClr val="FFFFFF"/>
              </a:solidFill>
            </a:endParaRPr>
          </a:p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Multi-Element Designs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718200" y="6440150"/>
            <a:ext cx="15269100" cy="194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Undertray</a:t>
            </a:r>
            <a:endParaRPr sz="9600" b="1"/>
          </a:p>
        </p:txBody>
      </p:sp>
      <p:sp>
        <p:nvSpPr>
          <p:cNvPr id="96" name="Google Shape;96;p15"/>
          <p:cNvSpPr txBox="1"/>
          <p:nvPr/>
        </p:nvSpPr>
        <p:spPr>
          <a:xfrm>
            <a:off x="1135000" y="8835300"/>
            <a:ext cx="21809400" cy="454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Maximum Downforce</a:t>
            </a:r>
            <a:endParaRPr sz="9600">
              <a:solidFill>
                <a:srgbClr val="FFFFFF"/>
              </a:solidFill>
            </a:endParaRPr>
          </a:p>
          <a:p>
            <a:pPr marL="914400" lvl="0" indent="-838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Char char="●"/>
            </a:pPr>
            <a:r>
              <a:rPr lang="en" sz="9600">
                <a:solidFill>
                  <a:srgbClr val="FFFFFF"/>
                </a:solidFill>
              </a:rPr>
              <a:t>Minimize Adverse Pressure Gradients</a:t>
            </a:r>
            <a:endParaRPr sz="9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4D25E-128D-4A97-AF64-1D7194793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1125" y="16214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10876713" y="5079763"/>
            <a:ext cx="22137900" cy="235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Simplified Model</a:t>
            </a:r>
            <a:endParaRPr sz="9600" b="1"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1661229" y="9056952"/>
            <a:ext cx="18513021" cy="15418155"/>
            <a:chOff x="2924525" y="4657625"/>
            <a:chExt cx="31527625" cy="27226126"/>
          </a:xfrm>
        </p:grpSpPr>
        <p:pic>
          <p:nvPicPr>
            <p:cNvPr id="103" name="Google Shape;103;p16"/>
            <p:cNvPicPr preferRelativeResize="0"/>
            <p:nvPr/>
          </p:nvPicPr>
          <p:blipFill rotWithShape="1">
            <a:blip r:embed="rId6">
              <a:alphaModFix/>
            </a:blip>
            <a:srcRect l="10426" t="3951" b="3951"/>
            <a:stretch/>
          </p:blipFill>
          <p:spPr>
            <a:xfrm>
              <a:off x="18647750" y="4657625"/>
              <a:ext cx="15804400" cy="27226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/>
            <p:cNvPicPr preferRelativeResize="0"/>
            <p:nvPr/>
          </p:nvPicPr>
          <p:blipFill rotWithShape="1">
            <a:blip r:embed="rId7">
              <a:alphaModFix/>
            </a:blip>
            <a:srcRect l="12589" r="2800"/>
            <a:stretch/>
          </p:blipFill>
          <p:spPr>
            <a:xfrm>
              <a:off x="2924525" y="4657625"/>
              <a:ext cx="15804400" cy="272261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95325" y="9056950"/>
            <a:ext cx="20408257" cy="154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585DFA-FCDC-46A5-946D-5F8C1C44D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426" y="18005450"/>
            <a:ext cx="30306326" cy="139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250" y="4682050"/>
            <a:ext cx="20743176" cy="124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45600" y="6296929"/>
            <a:ext cx="21143573" cy="917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60DB3F-E7E0-46E2-9C9C-4825A97D8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334</Words>
  <Application>Microsoft Office PowerPoint</Application>
  <PresentationFormat>Custom</PresentationFormat>
  <Paragraphs>100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West</dc:creator>
  <cp:lastModifiedBy>Steven West</cp:lastModifiedBy>
  <cp:revision>3</cp:revision>
  <dcterms:modified xsi:type="dcterms:W3CDTF">2020-04-26T23:12:25Z</dcterms:modified>
</cp:coreProperties>
</file>