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000000"/>
          </p15:clr>
        </p15:guide>
        <p15:guide id="2" pos="1382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1522" y="77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424" y="685488"/>
            <a:ext cx="4547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Stewart</a:t>
            </a:r>
            <a:endParaRPr/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225" tIns="45100" rIns="90225" bIns="451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91840" y="10226042"/>
            <a:ext cx="37307519" cy="70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583680" y="18653759"/>
            <a:ext cx="30723839" cy="841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rgbClr val="888888"/>
              </a:buClr>
              <a:buSzPts val="15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rgbClr val="888888"/>
              </a:buClr>
              <a:buSzPts val="13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888888"/>
              </a:buClr>
              <a:buSzPts val="1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083290" y="-1207767"/>
            <a:ext cx="21724621" cy="3950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2715220" y="10424165"/>
            <a:ext cx="28087320" cy="987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598421" y="914406"/>
            <a:ext cx="28087320" cy="2889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2194560" y="7680963"/>
            <a:ext cx="39502081" cy="217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467102" y="21153122"/>
            <a:ext cx="37307519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467102" y="13952225"/>
            <a:ext cx="37307519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rgbClr val="888888"/>
              </a:buClr>
              <a:buSzPts val="8600"/>
              <a:buNone/>
              <a:defRPr sz="8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194560" y="7680963"/>
            <a:ext cx="19385280" cy="217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1079500" algn="l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Char char="•"/>
              <a:defRPr sz="13400"/>
            </a:lvl1pPr>
            <a:lvl2pPr marL="914400" lvl="1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–"/>
              <a:defRPr sz="11500"/>
            </a:lvl2pPr>
            <a:lvl3pPr marL="1371600" lvl="2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marL="1828800" lvl="3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4pPr>
            <a:lvl5pPr marL="2286000" lvl="4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»"/>
              <a:defRPr sz="8600"/>
            </a:lvl5pPr>
            <a:lvl6pPr marL="2743200" lvl="5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6pPr>
            <a:lvl7pPr marL="3200400" lvl="6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7pPr>
            <a:lvl8pPr marL="3657600" lvl="7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8pPr>
            <a:lvl9pPr marL="4114800" lvl="8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22311359" y="7680963"/>
            <a:ext cx="19385280" cy="217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1079500" algn="l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Char char="•"/>
              <a:defRPr sz="13400"/>
            </a:lvl1pPr>
            <a:lvl2pPr marL="914400" lvl="1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–"/>
              <a:defRPr sz="11500"/>
            </a:lvl2pPr>
            <a:lvl3pPr marL="1371600" lvl="2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marL="1828800" lvl="3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–"/>
              <a:defRPr sz="8600"/>
            </a:lvl4pPr>
            <a:lvl5pPr marL="2286000" lvl="4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»"/>
              <a:defRPr sz="8600"/>
            </a:lvl5pPr>
            <a:lvl6pPr marL="2743200" lvl="5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6pPr>
            <a:lvl7pPr marL="3200400" lvl="6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7pPr>
            <a:lvl8pPr marL="3657600" lvl="7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8pPr>
            <a:lvl9pPr marL="4114800" lvl="8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None/>
              <a:defRPr sz="11500" b="1"/>
            </a:lvl1pPr>
            <a:lvl2pPr marL="914400" lvl="1" indent="-2286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 b="1"/>
            </a:lvl3pPr>
            <a:lvl4pPr marL="1828800" lvl="3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4pPr>
            <a:lvl5pPr marL="2286000" lvl="4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5pPr>
            <a:lvl6pPr marL="2743200" lvl="5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6pPr>
            <a:lvl7pPr marL="3200400" lvl="6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7pPr>
            <a:lvl8pPr marL="3657600" lvl="7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8pPr>
            <a:lvl9pPr marL="4114800" lvl="8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1pPr>
            <a:lvl2pPr marL="914400" lvl="1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marL="1371600" lvl="2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marL="1828800" lvl="3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22296122" y="7368542"/>
            <a:ext cx="19400519" cy="307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None/>
              <a:defRPr sz="11500" b="1"/>
            </a:lvl1pPr>
            <a:lvl2pPr marL="914400" lvl="1" indent="-2286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None/>
              <a:defRPr sz="8600" b="1"/>
            </a:lvl3pPr>
            <a:lvl4pPr marL="1828800" lvl="3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4pPr>
            <a:lvl5pPr marL="2286000" lvl="4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5pPr>
            <a:lvl6pPr marL="2743200" lvl="5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6pPr>
            <a:lvl7pPr marL="3200400" lvl="6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7pPr>
            <a:lvl8pPr marL="3657600" lvl="7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8pPr>
            <a:lvl9pPr marL="4114800" lvl="8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22296122" y="10439400"/>
            <a:ext cx="19400519" cy="1896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1pPr>
            <a:lvl2pPr marL="914400" lvl="1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marL="1371600" lvl="2" indent="-774700" algn="l">
              <a:lnSpc>
                <a:spcPct val="100000"/>
              </a:lnSpc>
              <a:spcBef>
                <a:spcPts val="1720"/>
              </a:spcBef>
              <a:spcAft>
                <a:spcPts val="0"/>
              </a:spcAft>
              <a:buClr>
                <a:schemeClr val="dk1"/>
              </a:buClr>
              <a:buSzPts val="8600"/>
              <a:buChar char="•"/>
              <a:defRPr sz="8600"/>
            </a:lvl3pPr>
            <a:lvl4pPr marL="1828800" lvl="3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9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160241" y="1310643"/>
            <a:ext cx="24536399" cy="2809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1206500" algn="l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Char char="•"/>
              <a:defRPr sz="15400"/>
            </a:lvl1pPr>
            <a:lvl2pPr marL="914400" lvl="1" indent="-1079500" algn="l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Char char="–"/>
              <a:defRPr sz="13400"/>
            </a:lvl2pPr>
            <a:lvl3pPr marL="1371600" lvl="2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3pPr>
            <a:lvl4pPr marL="1828800" lvl="3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4pPr>
            <a:lvl5pPr marL="2286000" lvl="4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»"/>
              <a:defRPr sz="9600"/>
            </a:lvl5pPr>
            <a:lvl6pPr marL="2743200" lvl="5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1pPr>
            <a:lvl2pPr marL="914400" lvl="1" indent="-22860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/>
            </a:lvl2pPr>
            <a:lvl3pPr marL="1371600" lvl="2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602982" y="23042880"/>
            <a:ext cx="26334721" cy="272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9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602982" y="2941320"/>
            <a:ext cx="26334721" cy="1975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Arial"/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602982" y="25763222"/>
            <a:ext cx="26334721" cy="386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1pPr>
            <a:lvl2pPr marL="914400" lvl="1" indent="-228600" algn="l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/>
            </a:lvl2pPr>
            <a:lvl3pPr marL="1371600" lvl="2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194560" y="1318262"/>
            <a:ext cx="3950208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00"/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94560" y="7680963"/>
            <a:ext cx="39502081" cy="2172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>
            <a:lvl1pPr marL="457200" marR="0" lvl="0" indent="-1206500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79500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588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194560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4996159" y="30510481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1455359" y="30510481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openxmlformats.org/officeDocument/2006/relationships/image" Target="../media/image13.jpg"/><Relationship Id="rId10" Type="http://schemas.openxmlformats.org/officeDocument/2006/relationships/image" Target="../media/image16.jpg"/><Relationship Id="rId4" Type="http://schemas.openxmlformats.org/officeDocument/2006/relationships/image" Target="../media/image12.jp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product-detail/en/honeywell-aerospace/HMC2003/342-1011-ND/33416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5">
            <a:alphaModFix/>
          </a:blip>
          <a:srcRect l="23913" t="32588" r="28230" b="32765"/>
          <a:stretch/>
        </p:blipFill>
        <p:spPr>
          <a:xfrm>
            <a:off x="23897026" y="23085000"/>
            <a:ext cx="5098626" cy="37217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29629050" y="23929913"/>
            <a:ext cx="13710900" cy="6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7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Plans For Next Semester</a:t>
            </a:r>
            <a:endParaRPr sz="7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sensor to measure a known magnetic field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Print housing and internal components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scanner prototype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 to SCZ testing following verification of results from Phase 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to validate MMM method by calculating 1-D spatial derivative of magnetic field on material known to be under stress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0" y="-202975"/>
            <a:ext cx="43891199" cy="5071200"/>
          </a:xfrm>
          <a:prstGeom prst="rect">
            <a:avLst/>
          </a:prstGeom>
          <a:solidFill>
            <a:srgbClr val="4A7DBA">
              <a:alpha val="16078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8619638" y="3148363"/>
            <a:ext cx="26864101" cy="1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000000"/>
                </a:solidFill>
              </a:rPr>
              <a:t>Team: Whitney Prendergast, Eric Hogan, Stewart Martin, Mark Harmon, Allen Simmons</a:t>
            </a:r>
            <a:endParaRPr sz="4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None/>
            </a:pPr>
            <a:r>
              <a:rPr lang="en-US" sz="4400">
                <a:solidFill>
                  <a:srgbClr val="000000"/>
                </a:solidFill>
              </a:rPr>
              <a:t>Supporter:Thiago Seuciuc-Osorio; Electrical Power Research Institute |</a:t>
            </a: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Mentor: Na</a:t>
            </a:r>
            <a:r>
              <a:rPr lang="en-US" sz="4400">
                <a:solidFill>
                  <a:srgbClr val="000000"/>
                </a:solidFill>
              </a:rPr>
              <a:t>b</a:t>
            </a: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ila BouSaba, Mario Mencagli </a:t>
            </a:r>
            <a:endParaRPr sz="4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None/>
            </a:pPr>
            <a:endParaRPr sz="4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457200" y="14918475"/>
            <a:ext cx="13612800" cy="9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7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endParaRPr sz="7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GUI is used to display the information provided by the microcontroller.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irst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establish communication with the microcontroller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serial port object was used.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ommunication can be opened with the microcontroller through a usb port. The user can select which port to connect to in the dropdown list under the connect menu.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Interface for displaying data from microcontroller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serial port in the drop down list to connect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which series is displayed on the graph using its drop down list</a:t>
            </a:r>
            <a:b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the data to a text file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9676750" y="6400800"/>
            <a:ext cx="13615500" cy="58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7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Mechanical</a:t>
            </a:r>
            <a:endParaRPr sz="7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housing is designed as an ergonomic handheld device that would allow for easy application to a variety of ferromagnetic surfaces. Design inspiration is drawn from a general concept of a computer mouse. A 3-D model is presented in the figures below.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descr="Unknown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3313" y="362438"/>
            <a:ext cx="6567299" cy="39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434875" y="362438"/>
            <a:ext cx="6068185" cy="39403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50275" y="12955704"/>
            <a:ext cx="5541851" cy="39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950263" y="17565872"/>
            <a:ext cx="5541850" cy="394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7200" y="24822575"/>
            <a:ext cx="13710900" cy="7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506250" y="6400800"/>
            <a:ext cx="13612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sz="7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motivation for this project is to research a nondestructive evaluation (NDE) technique—the metal magnetic memory (MMM) method, which involves the passive detection of magnetic field “memory” projected from a ferromagnetic substance. 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I of this project will  entail the development of a prototype that will (a) measure a magnetic field in three orthogonal directions and (b) find the one dimensional spatial derivative of the magnetic field. Phase II will focus on the detection of SCZs, if possible. 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5139200" y="6400800"/>
            <a:ext cx="13612800" cy="25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7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Electrical</a:t>
            </a:r>
            <a:endParaRPr sz="3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3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scanner prototype  requires an array of components and systems: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computer system will be used to display the magnetic field and change in magnetic field.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3-Axis Magnetic Sensor allows the measurement of the magnetic field magnitude in three orthogonal directions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Positional Encoder sends electrical pulses to the microcontroller, which are translated into distance travelled by the device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Magnetic Sensor Specifications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3-axis Magnetoresistive Sensor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Onboard +2.5 Volt Reference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-40°to 85℃ Operating Temperature Range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Micro-gauss to +2 or -2 gauss Dynamic Range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PCB Design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Motherboard designed around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ATmega328 microcontroller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microcontroller, step-up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 converter for various power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requirements, S/R circuit, and 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row of header pins for various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connections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ctrTitle"/>
          </p:nvPr>
        </p:nvSpPr>
        <p:spPr>
          <a:xfrm>
            <a:off x="8067175" y="20550"/>
            <a:ext cx="28883100" cy="31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000"/>
              <a:buFont typeface="Calibri"/>
              <a:buNone/>
            </a:pPr>
            <a:r>
              <a:rPr lang="en-US" sz="9600">
                <a:solidFill>
                  <a:srgbClr val="000000"/>
                </a:solidFill>
              </a:rPr>
              <a:t>Electric Power Research Institute (EPRI)</a:t>
            </a:r>
            <a:endParaRPr sz="96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000"/>
              <a:buFont typeface="Calibri"/>
              <a:buNone/>
            </a:pPr>
            <a:r>
              <a:rPr lang="en-US" sz="7200">
                <a:solidFill>
                  <a:srgbClr val="000000"/>
                </a:solidFill>
              </a:rPr>
              <a:t>“Design of a Proof-of-Concept Non-destructive Testing Device Using the Metal Magnetic Memory Method”</a:t>
            </a:r>
            <a:endParaRPr sz="7200">
              <a:solidFill>
                <a:srgbClr val="000000"/>
              </a:solidFill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933025" y="12753001"/>
            <a:ext cx="14237344" cy="99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32806075" y="12285900"/>
            <a:ext cx="4144200" cy="9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List:</a:t>
            </a:r>
            <a:endParaRPr sz="36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Red- Encoder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Cyan- Encoder Wheel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Pink- Axle Shaft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Black- Wheel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Gray- Scanner Housing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Green- Magnetic Sensor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Blue- Arduino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White- Plastic Wheel Bearing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271122" y="27727125"/>
            <a:ext cx="6128601" cy="439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27684600" y="25778000"/>
            <a:ext cx="1067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[1]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New Recording">
            <a:hlinkClick r:id="" action="ppaction://media"/>
            <a:extLst>
              <a:ext uri="{FF2B5EF4-FFF2-40B4-BE49-F238E27FC236}">
                <a16:creationId xmlns:a16="http://schemas.microsoft.com/office/drawing/2014/main" id="{84FC4CCE-376D-45A0-93BF-F4E464FAF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701125" y="162147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-202975"/>
            <a:ext cx="43891199" cy="5339400"/>
          </a:xfrm>
          <a:prstGeom prst="rect">
            <a:avLst/>
          </a:prstGeom>
          <a:solidFill>
            <a:srgbClr val="4A7DBA">
              <a:alpha val="29019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ctrTitle" idx="4294967295"/>
          </p:nvPr>
        </p:nvSpPr>
        <p:spPr>
          <a:xfrm>
            <a:off x="8043200" y="1059325"/>
            <a:ext cx="288831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000"/>
              <a:buFont typeface="Calibri"/>
              <a:buNone/>
            </a:pPr>
            <a:r>
              <a:rPr lang="en-US" sz="1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 Power Research Institute (EPRI)</a:t>
            </a:r>
            <a:endParaRPr sz="1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000"/>
              <a:buFont typeface="Calibri"/>
              <a:buNone/>
            </a:pPr>
            <a:r>
              <a:rPr lang="en-US" sz="1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Magnetic Memory Scann</a:t>
            </a:r>
            <a:r>
              <a:rPr lang="en-US" sz="13000">
                <a:solidFill>
                  <a:srgbClr val="000000"/>
                </a:solidFill>
              </a:rPr>
              <a:t>er</a:t>
            </a:r>
            <a:endParaRPr sz="1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4294967295"/>
          </p:nvPr>
        </p:nvSpPr>
        <p:spPr>
          <a:xfrm>
            <a:off x="8496563" y="3234413"/>
            <a:ext cx="26864101" cy="1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Team: Whitney Prendergast, Eric Hogan, Stewart Martin, Mark Harmon, Allen Simmons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Supporter:Thiago Seuciuc-Osorio; Electrical Power Research Institute |Mentor: Nabila BouSaba, Mario Mencagli 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4" descr="Unknown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800" y="748700"/>
            <a:ext cx="6567299" cy="39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87150" y="748700"/>
            <a:ext cx="6068185" cy="39403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pic>
      <p:pic>
        <p:nvPicPr>
          <p:cNvPr id="111" name="Google Shape;11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7488" y="7242275"/>
            <a:ext cx="40362276" cy="2001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2667000" y="8077200"/>
            <a:ext cx="20726400" cy="83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2514600" y="17145000"/>
            <a:ext cx="15316200" cy="10110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19050000" y="17830800"/>
            <a:ext cx="14859000" cy="7355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4671000" y="15925800"/>
            <a:ext cx="6068100" cy="7355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7467600" y="6347000"/>
            <a:ext cx="11125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DC Step-Up Converter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5105400" y="27255600"/>
            <a:ext cx="11125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Microcontroller Unit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20916900" y="25186200"/>
            <a:ext cx="11125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S/R Circuit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33342450" y="23281200"/>
            <a:ext cx="8725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Sensor Header Pins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58653" y="5793551"/>
            <a:ext cx="13223250" cy="9475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150985725" y="146450313"/>
            <a:ext cx="49158600" cy="84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219350" rIns="438850" bIns="21935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18041" y="7323232"/>
            <a:ext cx="6774522" cy="74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800" y="18403550"/>
            <a:ext cx="10375425" cy="744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43833" y="7323250"/>
            <a:ext cx="7879774" cy="748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651" y="7323226"/>
            <a:ext cx="10375439" cy="74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08352" y="7323239"/>
            <a:ext cx="8541070" cy="74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1439340" y="12946200"/>
            <a:ext cx="23658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endParaRPr sz="6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14313959" y="12946200"/>
            <a:ext cx="23658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endParaRPr sz="6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25320720" y="12946200"/>
            <a:ext cx="23658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 sz="6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34955159" y="12946200"/>
            <a:ext cx="23658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</a:t>
            </a:r>
            <a:endParaRPr sz="6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1990440" y="24382384"/>
            <a:ext cx="23658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e.</a:t>
            </a:r>
            <a:endParaRPr sz="6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1722645" y="14806441"/>
            <a:ext cx="7879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Axle Shaft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14439059" y="14806441"/>
            <a:ext cx="7879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Wheel 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24743880" y="14806441"/>
            <a:ext cx="7879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Wheel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34165441" y="14806441"/>
            <a:ext cx="7879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Plastic Bearing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1722655" y="26005334"/>
            <a:ext cx="7879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0" y="-202975"/>
            <a:ext cx="43891199" cy="5339400"/>
          </a:xfrm>
          <a:prstGeom prst="rect">
            <a:avLst/>
          </a:prstGeom>
          <a:solidFill>
            <a:srgbClr val="4A7DBA">
              <a:alpha val="29019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ctrTitle" idx="4294967295"/>
          </p:nvPr>
        </p:nvSpPr>
        <p:spPr>
          <a:xfrm>
            <a:off x="8043200" y="1059325"/>
            <a:ext cx="288831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000"/>
              <a:buFont typeface="Calibri"/>
              <a:buNone/>
            </a:pPr>
            <a:r>
              <a:rPr lang="en-US" sz="1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 Power Research Institute (EPRI)</a:t>
            </a:r>
            <a:endParaRPr sz="1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000"/>
              <a:buFont typeface="Calibri"/>
              <a:buNone/>
            </a:pPr>
            <a:r>
              <a:rPr lang="en-US" sz="1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Magnetic Memory Scanner</a:t>
            </a:r>
            <a:endParaRPr sz="1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4294967295"/>
          </p:nvPr>
        </p:nvSpPr>
        <p:spPr>
          <a:xfrm>
            <a:off x="8496563" y="3234413"/>
            <a:ext cx="26864101" cy="1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Team: Whitney Prendergast, Eric Hogan, Stewart Martin, Mark Harmon, Allen Simmons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Supporter:Thiago Seuciuc-Osorio; Electrical Power Research Institute |Mentor: Nabila BouSaba, Mario Mencagli 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5" descr="Unknown.jpe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2800" y="748700"/>
            <a:ext cx="6567299" cy="39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387150" y="748700"/>
            <a:ext cx="6068185" cy="39403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860412" y="19248105"/>
            <a:ext cx="10005448" cy="65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448025" y="19053300"/>
            <a:ext cx="10005449" cy="691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532675" y="18912263"/>
            <a:ext cx="9419674" cy="720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11675415" y="24382384"/>
            <a:ext cx="23658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f.</a:t>
            </a:r>
            <a:endParaRPr sz="6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22604041" y="24382384"/>
            <a:ext cx="23658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g.</a:t>
            </a:r>
            <a:endParaRPr sz="6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33532666" y="24382384"/>
            <a:ext cx="23658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h.</a:t>
            </a:r>
            <a:endParaRPr sz="6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12153180" y="26005334"/>
            <a:ext cx="7879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 Sensor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22318855" y="26113534"/>
            <a:ext cx="7879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33532681" y="26113534"/>
            <a:ext cx="78798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50" tIns="438850" rIns="438850" bIns="438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rPr lang="en-US" sz="6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Bottom Housing</a:t>
            </a:r>
            <a:endParaRPr sz="6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2194560" y="7680963"/>
            <a:ext cx="39502200" cy="21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References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7200"/>
              <a:t>[1] Honeywell Aerospace HMC2003, April 26, 2020 </a:t>
            </a:r>
            <a:r>
              <a:rPr lang="en-US" sz="7200" u="sng">
                <a:solidFill>
                  <a:schemeClr val="hlink"/>
                </a:solidFill>
                <a:hlinkClick r:id="rId3"/>
              </a:rPr>
              <a:t>https://www.digikey.com/product-detail/en/honeywell-aerospace/HMC2003/342-1011-ND/334166</a:t>
            </a:r>
            <a:endParaRPr sz="72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7200"/>
          </a:p>
        </p:txBody>
      </p:sp>
      <p:sp>
        <p:nvSpPr>
          <p:cNvPr id="161" name="Google Shape;161;p16"/>
          <p:cNvSpPr/>
          <p:nvPr/>
        </p:nvSpPr>
        <p:spPr>
          <a:xfrm>
            <a:off x="0" y="-202975"/>
            <a:ext cx="43891199" cy="5339400"/>
          </a:xfrm>
          <a:prstGeom prst="rect">
            <a:avLst/>
          </a:prstGeom>
          <a:solidFill>
            <a:srgbClr val="4A7DBA">
              <a:alpha val="29019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8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ctrTitle" idx="4294967295"/>
          </p:nvPr>
        </p:nvSpPr>
        <p:spPr>
          <a:xfrm>
            <a:off x="8043200" y="1059325"/>
            <a:ext cx="288831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000"/>
              <a:buFont typeface="Calibri"/>
              <a:buNone/>
            </a:pPr>
            <a:r>
              <a:rPr lang="en-US" sz="1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 Power Research Institute (EPRI)</a:t>
            </a:r>
            <a:endParaRPr sz="1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000"/>
              <a:buFont typeface="Calibri"/>
              <a:buNone/>
            </a:pPr>
            <a:r>
              <a:rPr lang="en-US" sz="1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Magnetic Memory Scanner</a:t>
            </a:r>
            <a:endParaRPr sz="1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4294967295"/>
          </p:nvPr>
        </p:nvSpPr>
        <p:spPr>
          <a:xfrm>
            <a:off x="8496563" y="3234413"/>
            <a:ext cx="26864101" cy="19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Team: Whitney Prendergast, Eric Hogan, Stewart Martin, Mark Harmon, Allen Simmons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Supporter:Thiago Seuciuc-Osorio; Electrical Power Research Institute |Mentor: Nabila BouSaba, Mario Mencagli 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rgbClr val="17375E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6" descr="Unknown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800" y="748700"/>
            <a:ext cx="6567299" cy="39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7150" y="748700"/>
            <a:ext cx="6068185" cy="39403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Custom</PresentationFormat>
  <Paragraphs>117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Electric Power Research Institute (EPRI) “Design of a Proof-of-Concept Non-destructive Testing Device Using the Metal Magnetic Memory Method”</vt:lpstr>
      <vt:lpstr>Electric Power Research Institute (EPRI) Magnetic Memory Scanner</vt:lpstr>
      <vt:lpstr>Electric Power Research Institute (EPRI) Magnetic Memory Scanner</vt:lpstr>
      <vt:lpstr>Electric Power Research Institute (EPRI) Magnetic Memory Scanner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Power Research Institute (EPRI) “Design of a Proof-of-Concept Non-destructive Testing Device Using the Metal Magnetic Memory Method”</dc:title>
  <dc:creator>Whitney Prendergast</dc:creator>
  <cp:lastModifiedBy>Whitney Prendergast</cp:lastModifiedBy>
  <cp:revision>1</cp:revision>
  <dcterms:modified xsi:type="dcterms:W3CDTF">2020-04-27T02:45:53Z</dcterms:modified>
</cp:coreProperties>
</file>