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59" r:id="rId5"/>
    <p:sldId id="260" r:id="rId6"/>
    <p:sldId id="261" r:id="rId7"/>
  </p:sldIdLst>
  <p:sldSz cx="43891200" cy="32918400"/>
  <p:notesSz cx="6858000" cy="9144000"/>
  <p:embeddedFontLst>
    <p:embeddedFont>
      <p:font typeface="Arvo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Nunito Sans ExtraBold" panose="020B0604020202020204" charset="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  <p:embeddedFont>
      <p:font typeface="Proxima Nova Semibold" panose="020B0604020202020204" charset="0"/>
      <p:regular r:id="rId28"/>
      <p:bold r:id="rId29"/>
      <p:italic r:id="rId30"/>
      <p:boldItalic r:id="rId31"/>
    </p:embeddedFont>
    <p:embeddedFont>
      <p:font typeface="Roboto Slab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9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jK4L17djpFu1SleuaZXWkq1C2J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7" autoAdjust="0"/>
    <p:restoredTop sz="94893" autoAdjust="0"/>
  </p:normalViewPr>
  <p:slideViewPr>
    <p:cSldViewPr snapToGrid="0">
      <p:cViewPr>
        <p:scale>
          <a:sx n="23" d="100"/>
          <a:sy n="23" d="100"/>
        </p:scale>
        <p:origin x="18" y="-858"/>
      </p:cViewPr>
      <p:guideLst>
        <p:guide orient="horz" pos="379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21" Type="http://schemas.openxmlformats.org/officeDocument/2006/relationships/font" Target="fonts/font13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43" name="Google Shape;4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233" name="Google Shape;23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261" name="Google Shape;26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288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4e268d0d9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74e268d0d9_3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290" name="Google Shape;290;g74e268d0d9_3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346" name="Google Shape;3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391" name="Google Shape;39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2"/>
          <p:cNvSpPr txBox="1">
            <a:spLocks noGrp="1"/>
          </p:cNvSpPr>
          <p:nvPr>
            <p:ph type="ctrTitle"/>
          </p:nvPr>
        </p:nvSpPr>
        <p:spPr>
          <a:xfrm>
            <a:off x="3291840" y="5387342"/>
            <a:ext cx="37307519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2"/>
          <p:cNvSpPr txBox="1">
            <a:spLocks noGrp="1"/>
          </p:cNvSpPr>
          <p:nvPr>
            <p:ph type="subTitle" idx="1"/>
          </p:nvPr>
        </p:nvSpPr>
        <p:spPr>
          <a:xfrm>
            <a:off x="5486400" y="17289781"/>
            <a:ext cx="32918401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52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64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68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68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68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68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68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7680"/>
            </a:lvl9pPr>
          </a:lstStyle>
          <a:p>
            <a:endParaRPr/>
          </a:p>
        </p:txBody>
      </p:sp>
      <p:sp>
        <p:nvSpPr>
          <p:cNvPr id="16" name="Google Shape;16;p5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sldNum" idx="12"/>
          </p:nvPr>
        </p:nvSpPr>
        <p:spPr>
          <a:xfrm>
            <a:off x="41033559" y="29844588"/>
            <a:ext cx="2633760" cy="251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5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1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5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1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5"/>
          <p:cNvSpPr txBox="1">
            <a:spLocks noGrp="1"/>
          </p:cNvSpPr>
          <p:nvPr>
            <p:ph type="sldNum" idx="12"/>
          </p:nvPr>
        </p:nvSpPr>
        <p:spPr>
          <a:xfrm>
            <a:off x="40667797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8"/>
          <p:cNvSpPr txBox="1">
            <a:spLocks noGrp="1"/>
          </p:cNvSpPr>
          <p:nvPr>
            <p:ph type="ctrTitle"/>
          </p:nvPr>
        </p:nvSpPr>
        <p:spPr>
          <a:xfrm>
            <a:off x="14788680" y="2594150"/>
            <a:ext cx="14313601" cy="441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671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671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671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671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671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671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671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671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6719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14_1_2">
  <p:cSld name="CUSTOM_14_1_2">
    <p:bg>
      <p:bgPr>
        <a:solidFill>
          <a:srgbClr val="F0D1E0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 txBox="1">
            <a:spLocks noGrp="1"/>
          </p:cNvSpPr>
          <p:nvPr>
            <p:ph type="title"/>
          </p:nvPr>
        </p:nvSpPr>
        <p:spPr>
          <a:xfrm>
            <a:off x="5581440" y="2409440"/>
            <a:ext cx="32728320" cy="434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14">
  <p:cSld name="CUSTOM_14">
    <p:bg>
      <p:bgPr>
        <a:solidFill>
          <a:srgbClr val="F0D1E0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0"/>
          <p:cNvSpPr txBox="1">
            <a:spLocks noGrp="1"/>
          </p:cNvSpPr>
          <p:nvPr>
            <p:ph type="subTitle" idx="1"/>
          </p:nvPr>
        </p:nvSpPr>
        <p:spPr>
          <a:xfrm>
            <a:off x="5513280" y="22435041"/>
            <a:ext cx="9030240" cy="711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0"/>
          <p:cNvSpPr txBox="1">
            <a:spLocks noGrp="1"/>
          </p:cNvSpPr>
          <p:nvPr>
            <p:ph type="subTitle" idx="2"/>
          </p:nvPr>
        </p:nvSpPr>
        <p:spPr>
          <a:xfrm>
            <a:off x="17430480" y="22435041"/>
            <a:ext cx="9030240" cy="711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0"/>
          <p:cNvSpPr txBox="1">
            <a:spLocks noGrp="1"/>
          </p:cNvSpPr>
          <p:nvPr>
            <p:ph type="subTitle" idx="3"/>
          </p:nvPr>
        </p:nvSpPr>
        <p:spPr>
          <a:xfrm>
            <a:off x="29347681" y="22435041"/>
            <a:ext cx="9030240" cy="711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0"/>
          <p:cNvSpPr txBox="1">
            <a:spLocks noGrp="1"/>
          </p:cNvSpPr>
          <p:nvPr>
            <p:ph type="title"/>
          </p:nvPr>
        </p:nvSpPr>
        <p:spPr>
          <a:xfrm>
            <a:off x="5581440" y="2409440"/>
            <a:ext cx="32728320" cy="434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_14_1_1_4_1_1">
  <p:cSld name="CUSTOM_14_1_1_4_1_1">
    <p:bg>
      <p:bgPr>
        <a:solidFill>
          <a:srgbClr val="F0D1E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1"/>
          <p:cNvSpPr txBox="1">
            <a:spLocks noGrp="1"/>
          </p:cNvSpPr>
          <p:nvPr>
            <p:ph type="subTitle" idx="1"/>
          </p:nvPr>
        </p:nvSpPr>
        <p:spPr>
          <a:xfrm>
            <a:off x="6824040" y="13711200"/>
            <a:ext cx="8556480" cy="407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7680"/>
              </a:spcBef>
              <a:spcAft>
                <a:spcPts val="768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1"/>
          <p:cNvSpPr txBox="1">
            <a:spLocks noGrp="1"/>
          </p:cNvSpPr>
          <p:nvPr>
            <p:ph type="subTitle" idx="2"/>
          </p:nvPr>
        </p:nvSpPr>
        <p:spPr>
          <a:xfrm>
            <a:off x="6824040" y="22946241"/>
            <a:ext cx="8556480" cy="407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7680"/>
              </a:spcBef>
              <a:spcAft>
                <a:spcPts val="768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title"/>
          </p:nvPr>
        </p:nvSpPr>
        <p:spPr>
          <a:xfrm>
            <a:off x="5581440" y="2409440"/>
            <a:ext cx="32728320" cy="434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152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subTitle" idx="3"/>
          </p:nvPr>
        </p:nvSpPr>
        <p:spPr>
          <a:xfrm>
            <a:off x="18460200" y="13711200"/>
            <a:ext cx="8556480" cy="407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7680"/>
              </a:spcBef>
              <a:spcAft>
                <a:spcPts val="768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subTitle" idx="4"/>
          </p:nvPr>
        </p:nvSpPr>
        <p:spPr>
          <a:xfrm>
            <a:off x="18460200" y="22946241"/>
            <a:ext cx="8556480" cy="407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768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7680"/>
              </a:spcBef>
              <a:spcAft>
                <a:spcPts val="768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2"/>
          <p:cNvSpPr txBox="1">
            <a:spLocks noGrp="1"/>
          </p:cNvSpPr>
          <p:nvPr>
            <p:ph type="sldNum" idx="12"/>
          </p:nvPr>
        </p:nvSpPr>
        <p:spPr>
          <a:xfrm>
            <a:off x="41072563" y="30399047"/>
            <a:ext cx="2633760" cy="251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624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624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624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624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624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624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624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624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624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5126880" y="5974080"/>
            <a:ext cx="33827039" cy="308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 b="0" i="0" u="none" strike="noStrike" cap="none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5126880" y="10850880"/>
            <a:ext cx="33827039" cy="1601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sldNum" idx="12"/>
          </p:nvPr>
        </p:nvSpPr>
        <p:spPr>
          <a:xfrm>
            <a:off x="41033559" y="29844588"/>
            <a:ext cx="2633760" cy="251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576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4a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gif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/>
          <p:nvPr/>
        </p:nvSpPr>
        <p:spPr>
          <a:xfrm>
            <a:off x="36251625" y="8666250"/>
            <a:ext cx="7231500" cy="23451000"/>
          </a:xfrm>
          <a:prstGeom prst="rect">
            <a:avLst/>
          </a:prstGeom>
          <a:noFill/>
          <a:ln w="228600" cap="flat" cmpd="sng">
            <a:solidFill>
              <a:srgbClr val="123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228600" y="22194048"/>
            <a:ext cx="18610500" cy="9881100"/>
          </a:xfrm>
          <a:prstGeom prst="rect">
            <a:avLst/>
          </a:prstGeom>
          <a:noFill/>
          <a:ln w="228600" cap="flat" cmpd="sng">
            <a:solidFill>
              <a:srgbClr val="678A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1"/>
          <p:cNvGrpSpPr/>
          <p:nvPr/>
        </p:nvGrpSpPr>
        <p:grpSpPr>
          <a:xfrm>
            <a:off x="38665503" y="28745913"/>
            <a:ext cx="4657897" cy="237900"/>
            <a:chOff x="37223903" y="20037775"/>
            <a:chExt cx="4657897" cy="237900"/>
          </a:xfrm>
        </p:grpSpPr>
        <p:cxnSp>
          <p:nvCxnSpPr>
            <p:cNvPr id="48" name="Google Shape;48;p1"/>
            <p:cNvCxnSpPr/>
            <p:nvPr/>
          </p:nvCxnSpPr>
          <p:spPr>
            <a:xfrm>
              <a:off x="37223903" y="20151173"/>
              <a:ext cx="4640100" cy="111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9" name="Google Shape;49;p1"/>
            <p:cNvSpPr/>
            <p:nvPr/>
          </p:nvSpPr>
          <p:spPr>
            <a:xfrm>
              <a:off x="41643900" y="20037775"/>
              <a:ext cx="237900" cy="2379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1"/>
          <p:cNvSpPr/>
          <p:nvPr/>
        </p:nvSpPr>
        <p:spPr>
          <a:xfrm>
            <a:off x="18856600" y="8701500"/>
            <a:ext cx="16955699" cy="23380500"/>
          </a:xfrm>
          <a:prstGeom prst="rect">
            <a:avLst/>
          </a:prstGeom>
          <a:noFill/>
          <a:ln w="228600" cap="flat" cmpd="sng">
            <a:solidFill>
              <a:srgbClr val="678A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18663250" y="22345650"/>
            <a:ext cx="774600" cy="95631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/>
          <p:nvPr/>
        </p:nvSpPr>
        <p:spPr>
          <a:xfrm>
            <a:off x="228600" y="8705650"/>
            <a:ext cx="9158100" cy="12477300"/>
          </a:xfrm>
          <a:prstGeom prst="rect">
            <a:avLst/>
          </a:prstGeom>
          <a:noFill/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"/>
          <p:cNvSpPr/>
          <p:nvPr/>
        </p:nvSpPr>
        <p:spPr>
          <a:xfrm>
            <a:off x="3969724" y="20526297"/>
            <a:ext cx="1311000" cy="1341900"/>
          </a:xfrm>
          <a:prstGeom prst="ellipse">
            <a:avLst/>
          </a:prstGeom>
          <a:solidFill>
            <a:srgbClr val="BCBC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"/>
          <p:cNvSpPr/>
          <p:nvPr/>
        </p:nvSpPr>
        <p:spPr>
          <a:xfrm>
            <a:off x="9973200" y="8733125"/>
            <a:ext cx="8306700" cy="12477300"/>
          </a:xfrm>
          <a:prstGeom prst="rect">
            <a:avLst/>
          </a:prstGeom>
          <a:noFill/>
          <a:ln w="228600" cap="flat" cmpd="sng">
            <a:solidFill>
              <a:srgbClr val="D2EE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13668442" y="20526438"/>
            <a:ext cx="1311000" cy="1341900"/>
          </a:xfrm>
          <a:prstGeom prst="ellipse">
            <a:avLst/>
          </a:prstGeom>
          <a:solidFill>
            <a:srgbClr val="92CF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9303789" y="31448991"/>
            <a:ext cx="1311000" cy="1336200"/>
          </a:xfrm>
          <a:prstGeom prst="ellipse">
            <a:avLst/>
          </a:prstGeom>
          <a:solidFill>
            <a:srgbClr val="3F76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2089322" y="6383081"/>
            <a:ext cx="79704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OVERVIEW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0148675" y="6383071"/>
            <a:ext cx="78051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&amp; DESIGN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37084034" y="5580747"/>
            <a:ext cx="90237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PLANNED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IMPLEMENTATION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0" name="Google Shape;60;p1"/>
          <p:cNvCxnSpPr>
            <a:stCxn id="61" idx="4"/>
          </p:cNvCxnSpPr>
          <p:nvPr/>
        </p:nvCxnSpPr>
        <p:spPr>
          <a:xfrm>
            <a:off x="2485618" y="7683301"/>
            <a:ext cx="75741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1" name="Google Shape;61;p1"/>
          <p:cNvSpPr/>
          <p:nvPr/>
        </p:nvSpPr>
        <p:spPr>
          <a:xfrm rot="-5400000">
            <a:off x="910018" y="6895501"/>
            <a:ext cx="1575600" cy="15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1"/>
          <p:cNvCxnSpPr/>
          <p:nvPr/>
        </p:nvCxnSpPr>
        <p:spPr>
          <a:xfrm>
            <a:off x="11665242" y="7598075"/>
            <a:ext cx="7421700" cy="79200"/>
          </a:xfrm>
          <a:prstGeom prst="straightConnector1">
            <a:avLst/>
          </a:prstGeom>
          <a:noFill/>
          <a:ln w="28575" cap="flat" cmpd="sng">
            <a:solidFill>
              <a:srgbClr val="BADB7C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" name="Google Shape;63;p1"/>
          <p:cNvCxnSpPr>
            <a:stCxn id="64" idx="4"/>
          </p:cNvCxnSpPr>
          <p:nvPr/>
        </p:nvCxnSpPr>
        <p:spPr>
          <a:xfrm rot="10800000" flipH="1">
            <a:off x="20394055" y="7683201"/>
            <a:ext cx="15492000" cy="33300"/>
          </a:xfrm>
          <a:prstGeom prst="straightConnector1">
            <a:avLst/>
          </a:prstGeom>
          <a:noFill/>
          <a:ln w="28575" cap="flat" cmpd="sng">
            <a:solidFill>
              <a:srgbClr val="678A26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5" name="Google Shape;65;p1"/>
          <p:cNvCxnSpPr>
            <a:stCxn id="66" idx="4"/>
          </p:cNvCxnSpPr>
          <p:nvPr/>
        </p:nvCxnSpPr>
        <p:spPr>
          <a:xfrm>
            <a:off x="37255469" y="7716501"/>
            <a:ext cx="6777300" cy="66900"/>
          </a:xfrm>
          <a:prstGeom prst="straightConnector1">
            <a:avLst/>
          </a:prstGeom>
          <a:noFill/>
          <a:ln w="28575" cap="flat" cmpd="sng">
            <a:solidFill>
              <a:srgbClr val="2A4F1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7" name="Google Shape;67;p1"/>
          <p:cNvSpPr/>
          <p:nvPr/>
        </p:nvSpPr>
        <p:spPr>
          <a:xfrm>
            <a:off x="513200" y="6506250"/>
            <a:ext cx="1047000" cy="1047300"/>
          </a:xfrm>
          <a:prstGeom prst="ellipse">
            <a:avLst/>
          </a:prstGeom>
          <a:solidFill>
            <a:srgbClr val="D2EE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11390890" y="6383081"/>
            <a:ext cx="79704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SPECIFICATIONS</a:t>
            </a:r>
            <a:endParaRPr sz="54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39206253" y="31448991"/>
            <a:ext cx="1311000" cy="1336200"/>
          </a:xfrm>
          <a:prstGeom prst="ellipse">
            <a:avLst/>
          </a:prstGeom>
          <a:solidFill>
            <a:srgbClr val="2A4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113063" y="22008272"/>
            <a:ext cx="78051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DESIGN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18630725" y="8485728"/>
            <a:ext cx="78051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ANALYSIS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"/>
          <p:cNvSpPr txBox="1"/>
          <p:nvPr/>
        </p:nvSpPr>
        <p:spPr>
          <a:xfrm>
            <a:off x="11342963" y="22141314"/>
            <a:ext cx="7805100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BLOCKAGE TESTING 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59988" y="8521146"/>
            <a:ext cx="78051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 STATEMENT</a:t>
            </a:r>
            <a:endParaRPr sz="5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60000" y="11676150"/>
            <a:ext cx="74217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SCOPE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36222175" y="10296875"/>
            <a:ext cx="6994200" cy="3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11654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Team will utilize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1654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implement the designed algorithm into the the final prototype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9800000" y="8449159"/>
            <a:ext cx="78051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REQUIREMENTS AND CAPABILITIES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20135700" y="9577374"/>
            <a:ext cx="78051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PRESSURE SENSOR</a:t>
            </a:r>
            <a:endParaRPr sz="5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20213600" y="24865350"/>
            <a:ext cx="9859500" cy="13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TEMPERATURE SENSOR</a:t>
            </a:r>
            <a:endParaRPr sz="36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20213588" y="17204575"/>
            <a:ext cx="11796600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CAPACITIVE MOISTURE SENSOR</a:t>
            </a:r>
            <a:endParaRPr sz="5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0" name="Google Shape;80;p1"/>
          <p:cNvCxnSpPr>
            <a:stCxn id="81" idx="4"/>
            <a:endCxn id="82" idx="0"/>
          </p:cNvCxnSpPr>
          <p:nvPr/>
        </p:nvCxnSpPr>
        <p:spPr>
          <a:xfrm>
            <a:off x="19800753" y="11101447"/>
            <a:ext cx="0" cy="61908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1" name="Google Shape;81;p1"/>
          <p:cNvSpPr/>
          <p:nvPr/>
        </p:nvSpPr>
        <p:spPr>
          <a:xfrm>
            <a:off x="19160853" y="9821647"/>
            <a:ext cx="1279800" cy="127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19160853" y="17292155"/>
            <a:ext cx="1279800" cy="1279800"/>
          </a:xfrm>
          <a:prstGeom prst="ellipse">
            <a:avLst/>
          </a:prstGeom>
          <a:solidFill>
            <a:srgbClr val="92C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19160845" y="24896563"/>
            <a:ext cx="1279800" cy="1279800"/>
          </a:xfrm>
          <a:prstGeom prst="ellipse">
            <a:avLst/>
          </a:prstGeom>
          <a:solidFill>
            <a:srgbClr val="678A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"/>
          <p:cNvCxnSpPr>
            <a:stCxn id="82" idx="4"/>
            <a:endCxn id="83" idx="0"/>
          </p:cNvCxnSpPr>
          <p:nvPr/>
        </p:nvCxnSpPr>
        <p:spPr>
          <a:xfrm>
            <a:off x="19800753" y="18571955"/>
            <a:ext cx="0" cy="6324600"/>
          </a:xfrm>
          <a:prstGeom prst="straightConnector1">
            <a:avLst/>
          </a:prstGeom>
          <a:noFill/>
          <a:ln w="28575" cap="flat" cmpd="sng">
            <a:solidFill>
              <a:srgbClr val="BADB7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5" name="Google Shape;85;p1"/>
          <p:cNvSpPr txBox="1"/>
          <p:nvPr/>
        </p:nvSpPr>
        <p:spPr>
          <a:xfrm>
            <a:off x="36119450" y="16711188"/>
            <a:ext cx="7363800" cy="60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VALIDATION</a:t>
            </a: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ensure that the blockage is properly identified the following conditions would be met: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Sensor values are within tolerance levels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3 sensors show blockage level values for most of the cycle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Blockage still appears after 5 consecutive dryer cycles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"/>
          <p:cNvSpPr/>
          <p:nvPr/>
        </p:nvSpPr>
        <p:spPr>
          <a:xfrm rot="-5400000">
            <a:off x="10196830" y="6928701"/>
            <a:ext cx="1575600" cy="1575600"/>
          </a:xfrm>
          <a:prstGeom prst="ellipse">
            <a:avLst/>
          </a:prstGeom>
          <a:solidFill>
            <a:srgbClr val="92C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9800012" y="6539450"/>
            <a:ext cx="1047000" cy="1047300"/>
          </a:xfrm>
          <a:prstGeom prst="ellipse">
            <a:avLst/>
          </a:prstGeom>
          <a:solidFill>
            <a:srgbClr val="D2EE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 rot="-5400000">
            <a:off x="18818455" y="6928701"/>
            <a:ext cx="1575600" cy="1575600"/>
          </a:xfrm>
          <a:prstGeom prst="ellipse">
            <a:avLst/>
          </a:prstGeom>
          <a:solidFill>
            <a:srgbClr val="678A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8421638" y="6539450"/>
            <a:ext cx="1047000" cy="1047300"/>
          </a:xfrm>
          <a:prstGeom prst="ellipse">
            <a:avLst/>
          </a:prstGeom>
          <a:solidFill>
            <a:srgbClr val="D2EE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 rot="-5400000">
            <a:off x="35679869" y="6928701"/>
            <a:ext cx="1575600" cy="1575600"/>
          </a:xfrm>
          <a:prstGeom prst="ellipse">
            <a:avLst/>
          </a:prstGeom>
          <a:solidFill>
            <a:srgbClr val="1235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35283050" y="6539450"/>
            <a:ext cx="1047000" cy="1047300"/>
          </a:xfrm>
          <a:prstGeom prst="ellipse">
            <a:avLst/>
          </a:prstGeom>
          <a:solidFill>
            <a:srgbClr val="D2EE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62975" y="9647350"/>
            <a:ext cx="8933400" cy="24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project is a</a:t>
            </a: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collaboration with the Electrolux Research and Design laboratory working to detect blockage in </a:t>
            </a:r>
            <a:r>
              <a:rPr lang="e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600 Series Dryer. </a:t>
            </a:r>
            <a:r>
              <a:rPr lang="e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team</a:t>
            </a: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working to develop and implement a control algorithm in the dryer to indicate</a:t>
            </a:r>
            <a:r>
              <a:rPr lang="es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restriction.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4820856" y="19008645"/>
            <a:ext cx="2564100" cy="13986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18619" y="19013711"/>
            <a:ext cx="2392800" cy="1398600"/>
          </a:xfrm>
          <a:prstGeom prst="homePlate">
            <a:avLst>
              <a:gd name="adj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448437" y="19008641"/>
            <a:ext cx="2836500" cy="14034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41675" y="18982578"/>
            <a:ext cx="2392800" cy="13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lang="es" sz="2000" b="1" i="0" u="none" strike="noStrike" cap="none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 BLOCKAGE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049290" y="18994269"/>
            <a:ext cx="3929700" cy="13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lang="es" sz="2000" b="1" i="0" u="none" strike="noStrike" cap="none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SENSOR </a:t>
            </a:r>
            <a:endParaRPr sz="2000" b="1" i="0" u="none" strike="noStrike" cap="none">
              <a:solidFill>
                <a:srgbClr val="EFEF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lang="es" sz="2000" b="1" i="0" u="none" strike="noStrike" cap="none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RECOGNITION 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4616330" y="18993009"/>
            <a:ext cx="33138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lang="es" sz="2000" b="1" i="0" u="none" strike="noStrike" cap="none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ALGORITHM INDICATION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6937886" y="19008645"/>
            <a:ext cx="1993200" cy="1403400"/>
          </a:xfrm>
          <a:prstGeom prst="chevron">
            <a:avLst>
              <a:gd name="adj" fmla="val 49412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8176969" y="19013709"/>
            <a:ext cx="977400" cy="13935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6686124" y="19084839"/>
            <a:ext cx="33138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lang="es" sz="2000" b="1" i="0" u="none" strike="noStrike" cap="none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0977776" y="10154588"/>
            <a:ext cx="31773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DURABILITY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910025" y="23147050"/>
            <a:ext cx="63006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600 Series dryer function has many error codes built in for various scenarios, counting blockage.  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design chosen will edit the current vent detection error code. 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Error Code/ Indication Algorithm  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7591675" y="29008150"/>
            <a:ext cx="3568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latin typeface="Proxima Nova"/>
                <a:ea typeface="Proxima Nova"/>
                <a:cs typeface="Proxima Nova"/>
                <a:sym typeface="Proxima Nova"/>
              </a:rPr>
              <a:t>I</a:t>
            </a:r>
            <a:r>
              <a:rPr lang="es" sz="2800">
                <a:latin typeface="Proxima Nova"/>
                <a:ea typeface="Proxima Nova"/>
                <a:cs typeface="Proxima Nova"/>
                <a:sym typeface="Proxima Nova"/>
              </a:rPr>
              <a:t>n order for an error code to appear blockage indication must occur in 5 consecutive cycles</a:t>
            </a:r>
            <a:endParaRPr sz="2800" b="0" i="0" u="none" strike="noStrike" cap="none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2914638" y="27321863"/>
            <a:ext cx="2387700" cy="301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3541" y="0"/>
                </a:moveTo>
                <a:lnTo>
                  <a:pt x="103541" y="15178"/>
                </a:lnTo>
                <a:lnTo>
                  <a:pt x="103844" y="15721"/>
                </a:lnTo>
                <a:lnTo>
                  <a:pt x="104317" y="16291"/>
                </a:lnTo>
                <a:lnTo>
                  <a:pt x="104789" y="16680"/>
                </a:lnTo>
                <a:lnTo>
                  <a:pt x="105362" y="16939"/>
                </a:lnTo>
                <a:lnTo>
                  <a:pt x="106104" y="16887"/>
                </a:lnTo>
                <a:lnTo>
                  <a:pt x="106812" y="16680"/>
                </a:lnTo>
                <a:lnTo>
                  <a:pt x="107689" y="16291"/>
                </a:lnTo>
                <a:lnTo>
                  <a:pt x="108465" y="15773"/>
                </a:lnTo>
                <a:lnTo>
                  <a:pt x="109207" y="15281"/>
                </a:lnTo>
                <a:lnTo>
                  <a:pt x="109780" y="14867"/>
                </a:lnTo>
                <a:lnTo>
                  <a:pt x="110455" y="14452"/>
                </a:lnTo>
                <a:lnTo>
                  <a:pt x="111231" y="14167"/>
                </a:lnTo>
                <a:lnTo>
                  <a:pt x="112175" y="14012"/>
                </a:lnTo>
                <a:lnTo>
                  <a:pt x="113153" y="14012"/>
                </a:lnTo>
                <a:lnTo>
                  <a:pt x="114198" y="14219"/>
                </a:lnTo>
                <a:lnTo>
                  <a:pt x="115244" y="14556"/>
                </a:lnTo>
                <a:lnTo>
                  <a:pt x="115716" y="14763"/>
                </a:lnTo>
                <a:lnTo>
                  <a:pt x="116256" y="15126"/>
                </a:lnTo>
                <a:lnTo>
                  <a:pt x="116829" y="15514"/>
                </a:lnTo>
                <a:lnTo>
                  <a:pt x="117504" y="16032"/>
                </a:lnTo>
                <a:lnTo>
                  <a:pt x="118077" y="16628"/>
                </a:lnTo>
                <a:lnTo>
                  <a:pt x="118617" y="17405"/>
                </a:lnTo>
                <a:lnTo>
                  <a:pt x="119156" y="18312"/>
                </a:lnTo>
                <a:lnTo>
                  <a:pt x="119527" y="19374"/>
                </a:lnTo>
                <a:lnTo>
                  <a:pt x="119865" y="20643"/>
                </a:lnTo>
                <a:lnTo>
                  <a:pt x="120000" y="22041"/>
                </a:lnTo>
                <a:lnTo>
                  <a:pt x="120000" y="23621"/>
                </a:lnTo>
                <a:lnTo>
                  <a:pt x="119730" y="25383"/>
                </a:lnTo>
                <a:lnTo>
                  <a:pt x="119426" y="26963"/>
                </a:lnTo>
                <a:lnTo>
                  <a:pt x="118887" y="28258"/>
                </a:lnTo>
                <a:lnTo>
                  <a:pt x="118279" y="29423"/>
                </a:lnTo>
                <a:lnTo>
                  <a:pt x="117706" y="30330"/>
                </a:lnTo>
                <a:lnTo>
                  <a:pt x="116964" y="31159"/>
                </a:lnTo>
                <a:lnTo>
                  <a:pt x="116323" y="31754"/>
                </a:lnTo>
                <a:lnTo>
                  <a:pt x="115581" y="32272"/>
                </a:lnTo>
                <a:lnTo>
                  <a:pt x="114401" y="32868"/>
                </a:lnTo>
                <a:lnTo>
                  <a:pt x="113288" y="33282"/>
                </a:lnTo>
                <a:lnTo>
                  <a:pt x="112242" y="33438"/>
                </a:lnTo>
                <a:lnTo>
                  <a:pt x="111365" y="33438"/>
                </a:lnTo>
                <a:lnTo>
                  <a:pt x="110522" y="33231"/>
                </a:lnTo>
                <a:lnTo>
                  <a:pt x="109848" y="32920"/>
                </a:lnTo>
                <a:lnTo>
                  <a:pt x="109342" y="32557"/>
                </a:lnTo>
                <a:lnTo>
                  <a:pt x="108937" y="32117"/>
                </a:lnTo>
                <a:lnTo>
                  <a:pt x="108465" y="31754"/>
                </a:lnTo>
                <a:lnTo>
                  <a:pt x="108026" y="31314"/>
                </a:lnTo>
                <a:lnTo>
                  <a:pt x="107352" y="30848"/>
                </a:lnTo>
                <a:lnTo>
                  <a:pt x="106509" y="30382"/>
                </a:lnTo>
                <a:lnTo>
                  <a:pt x="105632" y="30148"/>
                </a:lnTo>
                <a:lnTo>
                  <a:pt x="104991" y="30148"/>
                </a:lnTo>
                <a:lnTo>
                  <a:pt x="104451" y="30382"/>
                </a:lnTo>
                <a:lnTo>
                  <a:pt x="104047" y="30796"/>
                </a:lnTo>
                <a:lnTo>
                  <a:pt x="103844" y="31107"/>
                </a:lnTo>
                <a:lnTo>
                  <a:pt x="103844" y="46829"/>
                </a:lnTo>
                <a:lnTo>
                  <a:pt x="102934" y="46932"/>
                </a:lnTo>
                <a:lnTo>
                  <a:pt x="98785" y="47476"/>
                </a:lnTo>
                <a:lnTo>
                  <a:pt x="94772" y="48305"/>
                </a:lnTo>
                <a:lnTo>
                  <a:pt x="90860" y="49367"/>
                </a:lnTo>
                <a:lnTo>
                  <a:pt x="87183" y="50662"/>
                </a:lnTo>
                <a:lnTo>
                  <a:pt x="83642" y="52190"/>
                </a:lnTo>
                <a:lnTo>
                  <a:pt x="80269" y="53952"/>
                </a:lnTo>
                <a:lnTo>
                  <a:pt x="77166" y="55920"/>
                </a:lnTo>
                <a:lnTo>
                  <a:pt x="74266" y="58044"/>
                </a:lnTo>
                <a:lnTo>
                  <a:pt x="71635" y="60375"/>
                </a:lnTo>
                <a:lnTo>
                  <a:pt x="69274" y="62810"/>
                </a:lnTo>
                <a:lnTo>
                  <a:pt x="67150" y="65452"/>
                </a:lnTo>
                <a:lnTo>
                  <a:pt x="65295" y="68223"/>
                </a:lnTo>
                <a:lnTo>
                  <a:pt x="63709" y="71098"/>
                </a:lnTo>
                <a:lnTo>
                  <a:pt x="62529" y="74077"/>
                </a:lnTo>
                <a:lnTo>
                  <a:pt x="61618" y="77185"/>
                </a:lnTo>
                <a:lnTo>
                  <a:pt x="61079" y="80371"/>
                </a:lnTo>
                <a:lnTo>
                  <a:pt x="60876" y="83608"/>
                </a:lnTo>
                <a:lnTo>
                  <a:pt x="61079" y="86924"/>
                </a:lnTo>
                <a:lnTo>
                  <a:pt x="61686" y="90265"/>
                </a:lnTo>
                <a:lnTo>
                  <a:pt x="62664" y="93503"/>
                </a:lnTo>
                <a:lnTo>
                  <a:pt x="63979" y="96637"/>
                </a:lnTo>
                <a:lnTo>
                  <a:pt x="62091" y="97258"/>
                </a:lnTo>
                <a:lnTo>
                  <a:pt x="60640" y="93917"/>
                </a:lnTo>
                <a:lnTo>
                  <a:pt x="59629" y="90524"/>
                </a:lnTo>
                <a:lnTo>
                  <a:pt x="59055" y="87079"/>
                </a:lnTo>
                <a:lnTo>
                  <a:pt x="58853" y="83608"/>
                </a:lnTo>
                <a:lnTo>
                  <a:pt x="59055" y="80267"/>
                </a:lnTo>
                <a:lnTo>
                  <a:pt x="59561" y="76978"/>
                </a:lnTo>
                <a:lnTo>
                  <a:pt x="60505" y="73792"/>
                </a:lnTo>
                <a:lnTo>
                  <a:pt x="61753" y="70710"/>
                </a:lnTo>
                <a:lnTo>
                  <a:pt x="63338" y="67705"/>
                </a:lnTo>
                <a:lnTo>
                  <a:pt x="65160" y="64882"/>
                </a:lnTo>
                <a:lnTo>
                  <a:pt x="67352" y="62162"/>
                </a:lnTo>
                <a:lnTo>
                  <a:pt x="69780" y="59624"/>
                </a:lnTo>
                <a:lnTo>
                  <a:pt x="72478" y="57189"/>
                </a:lnTo>
                <a:lnTo>
                  <a:pt x="75446" y="54962"/>
                </a:lnTo>
                <a:lnTo>
                  <a:pt x="78617" y="52941"/>
                </a:lnTo>
                <a:lnTo>
                  <a:pt x="82057" y="51128"/>
                </a:lnTo>
                <a:lnTo>
                  <a:pt x="85598" y="49497"/>
                </a:lnTo>
                <a:lnTo>
                  <a:pt x="89409" y="48098"/>
                </a:lnTo>
                <a:lnTo>
                  <a:pt x="93389" y="46984"/>
                </a:lnTo>
                <a:lnTo>
                  <a:pt x="97537" y="46078"/>
                </a:lnTo>
                <a:lnTo>
                  <a:pt x="101753" y="45456"/>
                </a:lnTo>
                <a:lnTo>
                  <a:pt x="101753" y="30848"/>
                </a:lnTo>
                <a:lnTo>
                  <a:pt x="101821" y="30692"/>
                </a:lnTo>
                <a:lnTo>
                  <a:pt x="101956" y="30537"/>
                </a:lnTo>
                <a:lnTo>
                  <a:pt x="102158" y="30200"/>
                </a:lnTo>
                <a:lnTo>
                  <a:pt x="102462" y="29786"/>
                </a:lnTo>
                <a:lnTo>
                  <a:pt x="102934" y="29371"/>
                </a:lnTo>
                <a:lnTo>
                  <a:pt x="103541" y="28983"/>
                </a:lnTo>
                <a:lnTo>
                  <a:pt x="104317" y="28672"/>
                </a:lnTo>
                <a:lnTo>
                  <a:pt x="104924" y="28568"/>
                </a:lnTo>
                <a:lnTo>
                  <a:pt x="105632" y="28517"/>
                </a:lnTo>
                <a:lnTo>
                  <a:pt x="106576" y="28672"/>
                </a:lnTo>
                <a:lnTo>
                  <a:pt x="107554" y="29086"/>
                </a:lnTo>
                <a:lnTo>
                  <a:pt x="108667" y="29630"/>
                </a:lnTo>
                <a:lnTo>
                  <a:pt x="109443" y="30200"/>
                </a:lnTo>
                <a:lnTo>
                  <a:pt x="110050" y="30692"/>
                </a:lnTo>
                <a:lnTo>
                  <a:pt x="110590" y="31159"/>
                </a:lnTo>
                <a:lnTo>
                  <a:pt x="110893" y="31495"/>
                </a:lnTo>
                <a:lnTo>
                  <a:pt x="111096" y="31703"/>
                </a:lnTo>
                <a:lnTo>
                  <a:pt x="111365" y="31806"/>
                </a:lnTo>
                <a:lnTo>
                  <a:pt x="111635" y="31858"/>
                </a:lnTo>
                <a:lnTo>
                  <a:pt x="112040" y="31858"/>
                </a:lnTo>
                <a:lnTo>
                  <a:pt x="112681" y="31754"/>
                </a:lnTo>
                <a:lnTo>
                  <a:pt x="113423" y="31495"/>
                </a:lnTo>
                <a:lnTo>
                  <a:pt x="114266" y="31055"/>
                </a:lnTo>
                <a:lnTo>
                  <a:pt x="114873" y="30641"/>
                </a:lnTo>
                <a:lnTo>
                  <a:pt x="115446" y="30097"/>
                </a:lnTo>
                <a:lnTo>
                  <a:pt x="115986" y="29423"/>
                </a:lnTo>
                <a:lnTo>
                  <a:pt x="116526" y="28620"/>
                </a:lnTo>
                <a:lnTo>
                  <a:pt x="117032" y="27662"/>
                </a:lnTo>
                <a:lnTo>
                  <a:pt x="117436" y="26445"/>
                </a:lnTo>
                <a:lnTo>
                  <a:pt x="117706" y="25072"/>
                </a:lnTo>
                <a:lnTo>
                  <a:pt x="117908" y="23518"/>
                </a:lnTo>
                <a:lnTo>
                  <a:pt x="117976" y="22041"/>
                </a:lnTo>
                <a:lnTo>
                  <a:pt x="117841" y="20772"/>
                </a:lnTo>
                <a:lnTo>
                  <a:pt x="117504" y="19658"/>
                </a:lnTo>
                <a:lnTo>
                  <a:pt x="117166" y="18700"/>
                </a:lnTo>
                <a:lnTo>
                  <a:pt x="116694" y="17949"/>
                </a:lnTo>
                <a:lnTo>
                  <a:pt x="116188" y="17353"/>
                </a:lnTo>
                <a:lnTo>
                  <a:pt x="115649" y="16835"/>
                </a:lnTo>
                <a:lnTo>
                  <a:pt x="115143" y="16421"/>
                </a:lnTo>
                <a:lnTo>
                  <a:pt x="114671" y="16136"/>
                </a:lnTo>
                <a:lnTo>
                  <a:pt x="114266" y="15981"/>
                </a:lnTo>
                <a:lnTo>
                  <a:pt x="113423" y="15670"/>
                </a:lnTo>
                <a:lnTo>
                  <a:pt x="112681" y="15566"/>
                </a:lnTo>
                <a:lnTo>
                  <a:pt x="112107" y="15618"/>
                </a:lnTo>
                <a:lnTo>
                  <a:pt x="111635" y="15773"/>
                </a:lnTo>
                <a:lnTo>
                  <a:pt x="111096" y="16084"/>
                </a:lnTo>
                <a:lnTo>
                  <a:pt x="110522" y="16473"/>
                </a:lnTo>
                <a:lnTo>
                  <a:pt x="109780" y="16991"/>
                </a:lnTo>
                <a:lnTo>
                  <a:pt x="108870" y="17535"/>
                </a:lnTo>
                <a:lnTo>
                  <a:pt x="107959" y="18001"/>
                </a:lnTo>
                <a:lnTo>
                  <a:pt x="106947" y="18363"/>
                </a:lnTo>
                <a:lnTo>
                  <a:pt x="105969" y="18519"/>
                </a:lnTo>
                <a:lnTo>
                  <a:pt x="104924" y="18467"/>
                </a:lnTo>
                <a:lnTo>
                  <a:pt x="103844" y="18156"/>
                </a:lnTo>
                <a:lnTo>
                  <a:pt x="103001" y="17535"/>
                </a:lnTo>
                <a:lnTo>
                  <a:pt x="102225" y="16680"/>
                </a:lnTo>
                <a:lnTo>
                  <a:pt x="101551" y="15566"/>
                </a:lnTo>
                <a:lnTo>
                  <a:pt x="101483" y="15411"/>
                </a:lnTo>
                <a:lnTo>
                  <a:pt x="101483" y="1657"/>
                </a:lnTo>
                <a:lnTo>
                  <a:pt x="95109" y="2175"/>
                </a:lnTo>
                <a:lnTo>
                  <a:pt x="88836" y="2926"/>
                </a:lnTo>
                <a:lnTo>
                  <a:pt x="82698" y="3988"/>
                </a:lnTo>
                <a:lnTo>
                  <a:pt x="76694" y="5309"/>
                </a:lnTo>
                <a:lnTo>
                  <a:pt x="70826" y="6863"/>
                </a:lnTo>
                <a:lnTo>
                  <a:pt x="65160" y="8702"/>
                </a:lnTo>
                <a:lnTo>
                  <a:pt x="59629" y="10723"/>
                </a:lnTo>
                <a:lnTo>
                  <a:pt x="54300" y="13054"/>
                </a:lnTo>
                <a:lnTo>
                  <a:pt x="49241" y="15514"/>
                </a:lnTo>
                <a:lnTo>
                  <a:pt x="44283" y="18260"/>
                </a:lnTo>
                <a:lnTo>
                  <a:pt x="39527" y="21187"/>
                </a:lnTo>
                <a:lnTo>
                  <a:pt x="35042" y="24321"/>
                </a:lnTo>
                <a:lnTo>
                  <a:pt x="30826" y="27610"/>
                </a:lnTo>
                <a:lnTo>
                  <a:pt x="26812" y="31107"/>
                </a:lnTo>
                <a:lnTo>
                  <a:pt x="23069" y="34733"/>
                </a:lnTo>
                <a:lnTo>
                  <a:pt x="19629" y="38540"/>
                </a:lnTo>
                <a:lnTo>
                  <a:pt x="16424" y="42529"/>
                </a:lnTo>
                <a:lnTo>
                  <a:pt x="13524" y="46622"/>
                </a:lnTo>
                <a:lnTo>
                  <a:pt x="10927" y="50869"/>
                </a:lnTo>
                <a:lnTo>
                  <a:pt x="8634" y="55221"/>
                </a:lnTo>
                <a:lnTo>
                  <a:pt x="6644" y="59728"/>
                </a:lnTo>
                <a:lnTo>
                  <a:pt x="5059" y="64338"/>
                </a:lnTo>
                <a:lnTo>
                  <a:pt x="3743" y="69026"/>
                </a:lnTo>
                <a:lnTo>
                  <a:pt x="2833" y="73792"/>
                </a:lnTo>
                <a:lnTo>
                  <a:pt x="2225" y="78635"/>
                </a:lnTo>
                <a:lnTo>
                  <a:pt x="2057" y="83608"/>
                </a:lnTo>
                <a:lnTo>
                  <a:pt x="2225" y="88245"/>
                </a:lnTo>
                <a:lnTo>
                  <a:pt x="2698" y="92907"/>
                </a:lnTo>
                <a:lnTo>
                  <a:pt x="3575" y="97466"/>
                </a:lnTo>
                <a:lnTo>
                  <a:pt x="4755" y="101946"/>
                </a:lnTo>
                <a:lnTo>
                  <a:pt x="6273" y="106401"/>
                </a:lnTo>
                <a:lnTo>
                  <a:pt x="8026" y="110805"/>
                </a:lnTo>
                <a:lnTo>
                  <a:pt x="10219" y="115104"/>
                </a:lnTo>
                <a:lnTo>
                  <a:pt x="12715" y="119352"/>
                </a:lnTo>
                <a:lnTo>
                  <a:pt x="10792" y="120000"/>
                </a:lnTo>
                <a:lnTo>
                  <a:pt x="8296" y="115726"/>
                </a:lnTo>
                <a:lnTo>
                  <a:pt x="6138" y="111323"/>
                </a:lnTo>
                <a:lnTo>
                  <a:pt x="4215" y="106868"/>
                </a:lnTo>
                <a:lnTo>
                  <a:pt x="2698" y="102309"/>
                </a:lnTo>
                <a:lnTo>
                  <a:pt x="1517" y="97699"/>
                </a:lnTo>
                <a:lnTo>
                  <a:pt x="674" y="93062"/>
                </a:lnTo>
                <a:lnTo>
                  <a:pt x="202" y="88348"/>
                </a:lnTo>
                <a:lnTo>
                  <a:pt x="0" y="83608"/>
                </a:lnTo>
                <a:lnTo>
                  <a:pt x="202" y="78532"/>
                </a:lnTo>
                <a:lnTo>
                  <a:pt x="775" y="73533"/>
                </a:lnTo>
                <a:lnTo>
                  <a:pt x="1787" y="68638"/>
                </a:lnTo>
                <a:lnTo>
                  <a:pt x="3102" y="63820"/>
                </a:lnTo>
                <a:lnTo>
                  <a:pt x="4755" y="59106"/>
                </a:lnTo>
                <a:lnTo>
                  <a:pt x="6779" y="54521"/>
                </a:lnTo>
                <a:lnTo>
                  <a:pt x="9173" y="50066"/>
                </a:lnTo>
                <a:lnTo>
                  <a:pt x="11871" y="45715"/>
                </a:lnTo>
                <a:lnTo>
                  <a:pt x="14839" y="41467"/>
                </a:lnTo>
                <a:lnTo>
                  <a:pt x="18111" y="37427"/>
                </a:lnTo>
                <a:lnTo>
                  <a:pt x="21686" y="33516"/>
                </a:lnTo>
                <a:lnTo>
                  <a:pt x="25564" y="29786"/>
                </a:lnTo>
                <a:lnTo>
                  <a:pt x="29645" y="26237"/>
                </a:lnTo>
                <a:lnTo>
                  <a:pt x="34064" y="22844"/>
                </a:lnTo>
                <a:lnTo>
                  <a:pt x="38684" y="19658"/>
                </a:lnTo>
                <a:lnTo>
                  <a:pt x="43575" y="16680"/>
                </a:lnTo>
                <a:lnTo>
                  <a:pt x="48634" y="13908"/>
                </a:lnTo>
                <a:lnTo>
                  <a:pt x="53895" y="11370"/>
                </a:lnTo>
                <a:lnTo>
                  <a:pt x="59359" y="9039"/>
                </a:lnTo>
                <a:lnTo>
                  <a:pt x="65059" y="6967"/>
                </a:lnTo>
                <a:lnTo>
                  <a:pt x="70893" y="5154"/>
                </a:lnTo>
                <a:lnTo>
                  <a:pt x="76964" y="3574"/>
                </a:lnTo>
                <a:lnTo>
                  <a:pt x="83102" y="2279"/>
                </a:lnTo>
                <a:lnTo>
                  <a:pt x="89409" y="1269"/>
                </a:lnTo>
                <a:lnTo>
                  <a:pt x="95885" y="492"/>
                </a:lnTo>
                <a:lnTo>
                  <a:pt x="102462" y="51"/>
                </a:lnTo>
                <a:lnTo>
                  <a:pt x="103541" y="0"/>
                </a:lnTo>
                <a:close/>
              </a:path>
            </a:pathLst>
          </a:custGeom>
          <a:solidFill>
            <a:srgbClr val="548235"/>
          </a:solidFill>
          <a:ln w="38100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5178229" y="27342716"/>
            <a:ext cx="2056500" cy="3073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761" y="0"/>
                </a:moveTo>
                <a:lnTo>
                  <a:pt x="8727" y="457"/>
                </a:lnTo>
                <a:lnTo>
                  <a:pt x="15616" y="1093"/>
                </a:lnTo>
                <a:lnTo>
                  <a:pt x="22426" y="2034"/>
                </a:lnTo>
                <a:lnTo>
                  <a:pt x="29158" y="3179"/>
                </a:lnTo>
                <a:lnTo>
                  <a:pt x="35812" y="4578"/>
                </a:lnTo>
                <a:lnTo>
                  <a:pt x="42309" y="6206"/>
                </a:lnTo>
                <a:lnTo>
                  <a:pt x="48649" y="8088"/>
                </a:lnTo>
                <a:lnTo>
                  <a:pt x="54911" y="10224"/>
                </a:lnTo>
                <a:lnTo>
                  <a:pt x="61056" y="12564"/>
                </a:lnTo>
                <a:lnTo>
                  <a:pt x="66927" y="15158"/>
                </a:lnTo>
                <a:lnTo>
                  <a:pt x="72524" y="17880"/>
                </a:lnTo>
                <a:lnTo>
                  <a:pt x="77808" y="20754"/>
                </a:lnTo>
                <a:lnTo>
                  <a:pt x="82778" y="23832"/>
                </a:lnTo>
                <a:lnTo>
                  <a:pt x="87436" y="27062"/>
                </a:lnTo>
                <a:lnTo>
                  <a:pt x="91859" y="30394"/>
                </a:lnTo>
                <a:lnTo>
                  <a:pt x="96007" y="33929"/>
                </a:lnTo>
                <a:lnTo>
                  <a:pt x="99726" y="37541"/>
                </a:lnTo>
                <a:lnTo>
                  <a:pt x="103248" y="41280"/>
                </a:lnTo>
                <a:lnTo>
                  <a:pt x="106379" y="45095"/>
                </a:lnTo>
                <a:lnTo>
                  <a:pt x="109315" y="49012"/>
                </a:lnTo>
                <a:lnTo>
                  <a:pt x="111819" y="53056"/>
                </a:lnTo>
                <a:lnTo>
                  <a:pt x="113972" y="57176"/>
                </a:lnTo>
                <a:lnTo>
                  <a:pt x="115890" y="61348"/>
                </a:lnTo>
                <a:lnTo>
                  <a:pt x="117416" y="65570"/>
                </a:lnTo>
                <a:lnTo>
                  <a:pt x="118551" y="69843"/>
                </a:lnTo>
                <a:lnTo>
                  <a:pt x="119412" y="74141"/>
                </a:lnTo>
                <a:lnTo>
                  <a:pt x="119843" y="78516"/>
                </a:lnTo>
                <a:lnTo>
                  <a:pt x="120000" y="82891"/>
                </a:lnTo>
                <a:lnTo>
                  <a:pt x="119765" y="87316"/>
                </a:lnTo>
                <a:lnTo>
                  <a:pt x="119178" y="91691"/>
                </a:lnTo>
                <a:lnTo>
                  <a:pt x="118160" y="96066"/>
                </a:lnTo>
                <a:lnTo>
                  <a:pt x="116790" y="100415"/>
                </a:lnTo>
                <a:lnTo>
                  <a:pt x="115029" y="104790"/>
                </a:lnTo>
                <a:lnTo>
                  <a:pt x="112954" y="109114"/>
                </a:lnTo>
                <a:lnTo>
                  <a:pt x="110450" y="113387"/>
                </a:lnTo>
                <a:lnTo>
                  <a:pt x="107553" y="117609"/>
                </a:lnTo>
                <a:lnTo>
                  <a:pt x="107005" y="118346"/>
                </a:lnTo>
                <a:lnTo>
                  <a:pt x="86966" y="111097"/>
                </a:lnTo>
                <a:lnTo>
                  <a:pt x="86066" y="111047"/>
                </a:lnTo>
                <a:lnTo>
                  <a:pt x="85048" y="111047"/>
                </a:lnTo>
                <a:lnTo>
                  <a:pt x="84227" y="111199"/>
                </a:lnTo>
                <a:lnTo>
                  <a:pt x="83600" y="111454"/>
                </a:lnTo>
                <a:lnTo>
                  <a:pt x="83209" y="111835"/>
                </a:lnTo>
                <a:lnTo>
                  <a:pt x="83052" y="112344"/>
                </a:lnTo>
                <a:lnTo>
                  <a:pt x="83131" y="112878"/>
                </a:lnTo>
                <a:lnTo>
                  <a:pt x="83209" y="113539"/>
                </a:lnTo>
                <a:lnTo>
                  <a:pt x="83365" y="114124"/>
                </a:lnTo>
                <a:lnTo>
                  <a:pt x="83600" y="114735"/>
                </a:lnTo>
                <a:lnTo>
                  <a:pt x="83835" y="115370"/>
                </a:lnTo>
                <a:lnTo>
                  <a:pt x="83992" y="115981"/>
                </a:lnTo>
                <a:lnTo>
                  <a:pt x="83913" y="116820"/>
                </a:lnTo>
                <a:lnTo>
                  <a:pt x="83365" y="117660"/>
                </a:lnTo>
                <a:lnTo>
                  <a:pt x="82387" y="118397"/>
                </a:lnTo>
                <a:lnTo>
                  <a:pt x="81174" y="119109"/>
                </a:lnTo>
                <a:lnTo>
                  <a:pt x="80313" y="119389"/>
                </a:lnTo>
                <a:lnTo>
                  <a:pt x="79178" y="119643"/>
                </a:lnTo>
                <a:lnTo>
                  <a:pt x="77729" y="119898"/>
                </a:lnTo>
                <a:lnTo>
                  <a:pt x="76046" y="120000"/>
                </a:lnTo>
                <a:lnTo>
                  <a:pt x="74520" y="119898"/>
                </a:lnTo>
                <a:lnTo>
                  <a:pt x="72759" y="119694"/>
                </a:lnTo>
                <a:lnTo>
                  <a:pt x="70841" y="119287"/>
                </a:lnTo>
                <a:lnTo>
                  <a:pt x="68767" y="118702"/>
                </a:lnTo>
                <a:lnTo>
                  <a:pt x="66457" y="117863"/>
                </a:lnTo>
                <a:lnTo>
                  <a:pt x="64031" y="116769"/>
                </a:lnTo>
                <a:lnTo>
                  <a:pt x="61956" y="115625"/>
                </a:lnTo>
                <a:lnTo>
                  <a:pt x="60430" y="114531"/>
                </a:lnTo>
                <a:lnTo>
                  <a:pt x="59217" y="113539"/>
                </a:lnTo>
                <a:lnTo>
                  <a:pt x="58356" y="112547"/>
                </a:lnTo>
                <a:lnTo>
                  <a:pt x="57847" y="111657"/>
                </a:lnTo>
                <a:lnTo>
                  <a:pt x="57534" y="110843"/>
                </a:lnTo>
                <a:lnTo>
                  <a:pt x="57377" y="109800"/>
                </a:lnTo>
                <a:lnTo>
                  <a:pt x="57534" y="108859"/>
                </a:lnTo>
                <a:lnTo>
                  <a:pt x="57925" y="108071"/>
                </a:lnTo>
                <a:lnTo>
                  <a:pt x="58434" y="107537"/>
                </a:lnTo>
                <a:lnTo>
                  <a:pt x="59138" y="107028"/>
                </a:lnTo>
                <a:lnTo>
                  <a:pt x="59882" y="106774"/>
                </a:lnTo>
                <a:lnTo>
                  <a:pt x="60665" y="106621"/>
                </a:lnTo>
                <a:lnTo>
                  <a:pt x="61487" y="106545"/>
                </a:lnTo>
                <a:lnTo>
                  <a:pt x="62270" y="106443"/>
                </a:lnTo>
                <a:lnTo>
                  <a:pt x="63091" y="106341"/>
                </a:lnTo>
                <a:lnTo>
                  <a:pt x="64031" y="106087"/>
                </a:lnTo>
                <a:lnTo>
                  <a:pt x="65166" y="105731"/>
                </a:lnTo>
                <a:lnTo>
                  <a:pt x="65949" y="105349"/>
                </a:lnTo>
                <a:lnTo>
                  <a:pt x="66340" y="104891"/>
                </a:lnTo>
                <a:lnTo>
                  <a:pt x="66262" y="104459"/>
                </a:lnTo>
                <a:lnTo>
                  <a:pt x="66027" y="104001"/>
                </a:lnTo>
                <a:lnTo>
                  <a:pt x="65714" y="103645"/>
                </a:lnTo>
                <a:lnTo>
                  <a:pt x="44892" y="96142"/>
                </a:lnTo>
                <a:lnTo>
                  <a:pt x="45283" y="95506"/>
                </a:lnTo>
                <a:lnTo>
                  <a:pt x="46888" y="92683"/>
                </a:lnTo>
                <a:lnTo>
                  <a:pt x="48062" y="89783"/>
                </a:lnTo>
                <a:lnTo>
                  <a:pt x="48806" y="86909"/>
                </a:lnTo>
                <a:lnTo>
                  <a:pt x="49197" y="84035"/>
                </a:lnTo>
                <a:lnTo>
                  <a:pt x="49275" y="81161"/>
                </a:lnTo>
                <a:lnTo>
                  <a:pt x="48962" y="78261"/>
                </a:lnTo>
                <a:lnTo>
                  <a:pt x="48336" y="75438"/>
                </a:lnTo>
                <a:lnTo>
                  <a:pt x="47358" y="72666"/>
                </a:lnTo>
                <a:lnTo>
                  <a:pt x="46066" y="69919"/>
                </a:lnTo>
                <a:lnTo>
                  <a:pt x="44461" y="67248"/>
                </a:lnTo>
                <a:lnTo>
                  <a:pt x="42465" y="64705"/>
                </a:lnTo>
                <a:lnTo>
                  <a:pt x="40234" y="62238"/>
                </a:lnTo>
                <a:lnTo>
                  <a:pt x="37651" y="59898"/>
                </a:lnTo>
                <a:lnTo>
                  <a:pt x="34794" y="57660"/>
                </a:lnTo>
                <a:lnTo>
                  <a:pt x="31663" y="55574"/>
                </a:lnTo>
                <a:lnTo>
                  <a:pt x="28219" y="53692"/>
                </a:lnTo>
                <a:lnTo>
                  <a:pt x="24579" y="51911"/>
                </a:lnTo>
                <a:lnTo>
                  <a:pt x="20587" y="50360"/>
                </a:lnTo>
                <a:lnTo>
                  <a:pt x="16673" y="49063"/>
                </a:lnTo>
                <a:lnTo>
                  <a:pt x="12641" y="47969"/>
                </a:lnTo>
                <a:lnTo>
                  <a:pt x="8493" y="47079"/>
                </a:lnTo>
                <a:lnTo>
                  <a:pt x="4305" y="46443"/>
                </a:lnTo>
                <a:lnTo>
                  <a:pt x="0" y="45985"/>
                </a:lnTo>
                <a:lnTo>
                  <a:pt x="313" y="44459"/>
                </a:lnTo>
                <a:lnTo>
                  <a:pt x="4774" y="44891"/>
                </a:lnTo>
                <a:lnTo>
                  <a:pt x="9197" y="45604"/>
                </a:lnTo>
                <a:lnTo>
                  <a:pt x="13463" y="46494"/>
                </a:lnTo>
                <a:lnTo>
                  <a:pt x="17690" y="47638"/>
                </a:lnTo>
                <a:lnTo>
                  <a:pt x="21722" y="48961"/>
                </a:lnTo>
                <a:lnTo>
                  <a:pt x="25792" y="50614"/>
                </a:lnTo>
                <a:lnTo>
                  <a:pt x="29628" y="52395"/>
                </a:lnTo>
                <a:lnTo>
                  <a:pt x="33150" y="54378"/>
                </a:lnTo>
                <a:lnTo>
                  <a:pt x="36438" y="56515"/>
                </a:lnTo>
                <a:lnTo>
                  <a:pt x="39412" y="58804"/>
                </a:lnTo>
                <a:lnTo>
                  <a:pt x="41996" y="61195"/>
                </a:lnTo>
                <a:lnTo>
                  <a:pt x="44383" y="63713"/>
                </a:lnTo>
                <a:lnTo>
                  <a:pt x="46418" y="66358"/>
                </a:lnTo>
                <a:lnTo>
                  <a:pt x="48101" y="69080"/>
                </a:lnTo>
                <a:lnTo>
                  <a:pt x="49510" y="71928"/>
                </a:lnTo>
                <a:lnTo>
                  <a:pt x="50567" y="74752"/>
                </a:lnTo>
                <a:lnTo>
                  <a:pt x="51272" y="77676"/>
                </a:lnTo>
                <a:lnTo>
                  <a:pt x="51624" y="80601"/>
                </a:lnTo>
                <a:lnTo>
                  <a:pt x="51624" y="83577"/>
                </a:lnTo>
                <a:lnTo>
                  <a:pt x="51272" y="86579"/>
                </a:lnTo>
                <a:lnTo>
                  <a:pt x="50567" y="89554"/>
                </a:lnTo>
                <a:lnTo>
                  <a:pt x="49432" y="92530"/>
                </a:lnTo>
                <a:lnTo>
                  <a:pt x="47906" y="95455"/>
                </a:lnTo>
                <a:lnTo>
                  <a:pt x="67240" y="102450"/>
                </a:lnTo>
                <a:lnTo>
                  <a:pt x="67397" y="102551"/>
                </a:lnTo>
                <a:lnTo>
                  <a:pt x="67553" y="102704"/>
                </a:lnTo>
                <a:lnTo>
                  <a:pt x="67866" y="102958"/>
                </a:lnTo>
                <a:lnTo>
                  <a:pt x="68219" y="103391"/>
                </a:lnTo>
                <a:lnTo>
                  <a:pt x="68532" y="103899"/>
                </a:lnTo>
                <a:lnTo>
                  <a:pt x="68688" y="104484"/>
                </a:lnTo>
                <a:lnTo>
                  <a:pt x="68688" y="105146"/>
                </a:lnTo>
                <a:lnTo>
                  <a:pt x="68454" y="105578"/>
                </a:lnTo>
                <a:lnTo>
                  <a:pt x="68062" y="106087"/>
                </a:lnTo>
                <a:lnTo>
                  <a:pt x="67397" y="106621"/>
                </a:lnTo>
                <a:lnTo>
                  <a:pt x="66340" y="107130"/>
                </a:lnTo>
                <a:lnTo>
                  <a:pt x="64931" y="107537"/>
                </a:lnTo>
                <a:lnTo>
                  <a:pt x="63718" y="107816"/>
                </a:lnTo>
                <a:lnTo>
                  <a:pt x="62739" y="107969"/>
                </a:lnTo>
                <a:lnTo>
                  <a:pt x="61800" y="108071"/>
                </a:lnTo>
                <a:lnTo>
                  <a:pt x="61056" y="108172"/>
                </a:lnTo>
                <a:lnTo>
                  <a:pt x="60665" y="108274"/>
                </a:lnTo>
                <a:lnTo>
                  <a:pt x="60352" y="108478"/>
                </a:lnTo>
                <a:lnTo>
                  <a:pt x="60117" y="108707"/>
                </a:lnTo>
                <a:lnTo>
                  <a:pt x="59882" y="109215"/>
                </a:lnTo>
                <a:lnTo>
                  <a:pt x="59804" y="109800"/>
                </a:lnTo>
                <a:lnTo>
                  <a:pt x="59882" y="110614"/>
                </a:lnTo>
                <a:lnTo>
                  <a:pt x="60195" y="111250"/>
                </a:lnTo>
                <a:lnTo>
                  <a:pt x="60665" y="111988"/>
                </a:lnTo>
                <a:lnTo>
                  <a:pt x="61369" y="112802"/>
                </a:lnTo>
                <a:lnTo>
                  <a:pt x="62426" y="113692"/>
                </a:lnTo>
                <a:lnTo>
                  <a:pt x="63796" y="114582"/>
                </a:lnTo>
                <a:lnTo>
                  <a:pt x="65557" y="115574"/>
                </a:lnTo>
                <a:lnTo>
                  <a:pt x="67788" y="116566"/>
                </a:lnTo>
                <a:lnTo>
                  <a:pt x="69745" y="117303"/>
                </a:lnTo>
                <a:lnTo>
                  <a:pt x="71506" y="117812"/>
                </a:lnTo>
                <a:lnTo>
                  <a:pt x="73111" y="118143"/>
                </a:lnTo>
                <a:lnTo>
                  <a:pt x="74598" y="118346"/>
                </a:lnTo>
                <a:lnTo>
                  <a:pt x="75812" y="118397"/>
                </a:lnTo>
                <a:lnTo>
                  <a:pt x="76947" y="118397"/>
                </a:lnTo>
                <a:lnTo>
                  <a:pt x="77964" y="118295"/>
                </a:lnTo>
                <a:lnTo>
                  <a:pt x="78708" y="118092"/>
                </a:lnTo>
                <a:lnTo>
                  <a:pt x="79334" y="117965"/>
                </a:lnTo>
                <a:lnTo>
                  <a:pt x="79843" y="117761"/>
                </a:lnTo>
                <a:lnTo>
                  <a:pt x="80626" y="117354"/>
                </a:lnTo>
                <a:lnTo>
                  <a:pt x="81252" y="116922"/>
                </a:lnTo>
                <a:lnTo>
                  <a:pt x="81526" y="116515"/>
                </a:lnTo>
                <a:lnTo>
                  <a:pt x="81604" y="116108"/>
                </a:lnTo>
                <a:lnTo>
                  <a:pt x="81448" y="115676"/>
                </a:lnTo>
                <a:lnTo>
                  <a:pt x="81291" y="115065"/>
                </a:lnTo>
                <a:lnTo>
                  <a:pt x="81017" y="114328"/>
                </a:lnTo>
                <a:lnTo>
                  <a:pt x="80782" y="113488"/>
                </a:lnTo>
                <a:lnTo>
                  <a:pt x="80704" y="112649"/>
                </a:lnTo>
                <a:lnTo>
                  <a:pt x="80782" y="111835"/>
                </a:lnTo>
                <a:lnTo>
                  <a:pt x="81174" y="111047"/>
                </a:lnTo>
                <a:lnTo>
                  <a:pt x="81839" y="110411"/>
                </a:lnTo>
                <a:lnTo>
                  <a:pt x="82857" y="109902"/>
                </a:lnTo>
                <a:lnTo>
                  <a:pt x="84070" y="109622"/>
                </a:lnTo>
                <a:lnTo>
                  <a:pt x="85675" y="109520"/>
                </a:lnTo>
                <a:lnTo>
                  <a:pt x="87514" y="109571"/>
                </a:lnTo>
                <a:lnTo>
                  <a:pt x="87749" y="109622"/>
                </a:lnTo>
                <a:lnTo>
                  <a:pt x="105949" y="116159"/>
                </a:lnTo>
                <a:lnTo>
                  <a:pt x="108767" y="111886"/>
                </a:lnTo>
                <a:lnTo>
                  <a:pt x="111193" y="107587"/>
                </a:lnTo>
                <a:lnTo>
                  <a:pt x="113268" y="103213"/>
                </a:lnTo>
                <a:lnTo>
                  <a:pt x="114872" y="98787"/>
                </a:lnTo>
                <a:lnTo>
                  <a:pt x="116164" y="94362"/>
                </a:lnTo>
                <a:lnTo>
                  <a:pt x="117025" y="89936"/>
                </a:lnTo>
                <a:lnTo>
                  <a:pt x="117495" y="85485"/>
                </a:lnTo>
                <a:lnTo>
                  <a:pt x="117573" y="81059"/>
                </a:lnTo>
                <a:lnTo>
                  <a:pt x="117338" y="76634"/>
                </a:lnTo>
                <a:lnTo>
                  <a:pt x="116634" y="72259"/>
                </a:lnTo>
                <a:lnTo>
                  <a:pt x="115655" y="67884"/>
                </a:lnTo>
                <a:lnTo>
                  <a:pt x="114285" y="63611"/>
                </a:lnTo>
                <a:lnTo>
                  <a:pt x="112524" y="59364"/>
                </a:lnTo>
                <a:lnTo>
                  <a:pt x="110450" y="55167"/>
                </a:lnTo>
                <a:lnTo>
                  <a:pt x="107984" y="51097"/>
                </a:lnTo>
                <a:lnTo>
                  <a:pt x="105244" y="47079"/>
                </a:lnTo>
                <a:lnTo>
                  <a:pt x="102191" y="43162"/>
                </a:lnTo>
                <a:lnTo>
                  <a:pt x="98747" y="39347"/>
                </a:lnTo>
                <a:lnTo>
                  <a:pt x="94990" y="35659"/>
                </a:lnTo>
                <a:lnTo>
                  <a:pt x="90880" y="32098"/>
                </a:lnTo>
                <a:lnTo>
                  <a:pt x="86497" y="28664"/>
                </a:lnTo>
                <a:lnTo>
                  <a:pt x="81761" y="25434"/>
                </a:lnTo>
                <a:lnTo>
                  <a:pt x="76790" y="22306"/>
                </a:lnTo>
                <a:lnTo>
                  <a:pt x="71428" y="19330"/>
                </a:lnTo>
                <a:lnTo>
                  <a:pt x="65870" y="16532"/>
                </a:lnTo>
                <a:lnTo>
                  <a:pt x="59960" y="13963"/>
                </a:lnTo>
                <a:lnTo>
                  <a:pt x="53776" y="11572"/>
                </a:lnTo>
                <a:lnTo>
                  <a:pt x="47671" y="9487"/>
                </a:lnTo>
                <a:lnTo>
                  <a:pt x="41409" y="7655"/>
                </a:lnTo>
                <a:lnTo>
                  <a:pt x="34951" y="6053"/>
                </a:lnTo>
                <a:lnTo>
                  <a:pt x="28454" y="4679"/>
                </a:lnTo>
                <a:lnTo>
                  <a:pt x="21878" y="3535"/>
                </a:lnTo>
                <a:lnTo>
                  <a:pt x="15225" y="2645"/>
                </a:lnTo>
                <a:lnTo>
                  <a:pt x="8414" y="1983"/>
                </a:lnTo>
                <a:lnTo>
                  <a:pt x="1604" y="1602"/>
                </a:lnTo>
                <a:lnTo>
                  <a:pt x="1761" y="0"/>
                </a:lnTo>
                <a:close/>
              </a:path>
            </a:pathLst>
          </a:custGeom>
          <a:solidFill>
            <a:srgbClr val="92D050"/>
          </a:solidFill>
          <a:ln w="152400" cap="flat" cmpd="sng">
            <a:solidFill>
              <a:srgbClr val="92D05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3258134" y="29856353"/>
            <a:ext cx="3608700" cy="1579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7965" y="0"/>
                </a:moveTo>
                <a:lnTo>
                  <a:pt x="18791" y="99"/>
                </a:lnTo>
                <a:lnTo>
                  <a:pt x="19482" y="347"/>
                </a:lnTo>
                <a:lnTo>
                  <a:pt x="20107" y="744"/>
                </a:lnTo>
                <a:lnTo>
                  <a:pt x="20933" y="1736"/>
                </a:lnTo>
                <a:lnTo>
                  <a:pt x="21625" y="2778"/>
                </a:lnTo>
                <a:lnTo>
                  <a:pt x="22071" y="3968"/>
                </a:lnTo>
                <a:lnTo>
                  <a:pt x="22361" y="5010"/>
                </a:lnTo>
                <a:lnTo>
                  <a:pt x="22495" y="6300"/>
                </a:lnTo>
                <a:lnTo>
                  <a:pt x="22495" y="7441"/>
                </a:lnTo>
                <a:lnTo>
                  <a:pt x="22361" y="8433"/>
                </a:lnTo>
                <a:lnTo>
                  <a:pt x="22183" y="9375"/>
                </a:lnTo>
                <a:lnTo>
                  <a:pt x="22071" y="10268"/>
                </a:lnTo>
                <a:lnTo>
                  <a:pt x="21893" y="11310"/>
                </a:lnTo>
                <a:lnTo>
                  <a:pt x="21803" y="12600"/>
                </a:lnTo>
                <a:lnTo>
                  <a:pt x="21714" y="14138"/>
                </a:lnTo>
                <a:lnTo>
                  <a:pt x="21759" y="15080"/>
                </a:lnTo>
                <a:lnTo>
                  <a:pt x="21848" y="15775"/>
                </a:lnTo>
                <a:lnTo>
                  <a:pt x="22027" y="16271"/>
                </a:lnTo>
                <a:lnTo>
                  <a:pt x="22406" y="16668"/>
                </a:lnTo>
                <a:lnTo>
                  <a:pt x="22808" y="16816"/>
                </a:lnTo>
                <a:lnTo>
                  <a:pt x="23143" y="16816"/>
                </a:lnTo>
                <a:lnTo>
                  <a:pt x="34881" y="1736"/>
                </a:lnTo>
                <a:lnTo>
                  <a:pt x="35238" y="2778"/>
                </a:lnTo>
                <a:lnTo>
                  <a:pt x="36935" y="7242"/>
                </a:lnTo>
                <a:lnTo>
                  <a:pt x="38765" y="11409"/>
                </a:lnTo>
                <a:lnTo>
                  <a:pt x="40684" y="15179"/>
                </a:lnTo>
                <a:lnTo>
                  <a:pt x="42782" y="18503"/>
                </a:lnTo>
                <a:lnTo>
                  <a:pt x="44902" y="21479"/>
                </a:lnTo>
                <a:lnTo>
                  <a:pt x="47178" y="24009"/>
                </a:lnTo>
                <a:lnTo>
                  <a:pt x="49499" y="26143"/>
                </a:lnTo>
                <a:lnTo>
                  <a:pt x="51887" y="27879"/>
                </a:lnTo>
                <a:lnTo>
                  <a:pt x="54342" y="29119"/>
                </a:lnTo>
                <a:lnTo>
                  <a:pt x="56819" y="30012"/>
                </a:lnTo>
                <a:lnTo>
                  <a:pt x="59297" y="30508"/>
                </a:lnTo>
                <a:lnTo>
                  <a:pt x="61841" y="30508"/>
                </a:lnTo>
                <a:lnTo>
                  <a:pt x="64363" y="30012"/>
                </a:lnTo>
                <a:lnTo>
                  <a:pt x="66840" y="29119"/>
                </a:lnTo>
                <a:lnTo>
                  <a:pt x="69339" y="27780"/>
                </a:lnTo>
                <a:lnTo>
                  <a:pt x="71772" y="25944"/>
                </a:lnTo>
                <a:lnTo>
                  <a:pt x="74182" y="23712"/>
                </a:lnTo>
                <a:lnTo>
                  <a:pt x="76525" y="20983"/>
                </a:lnTo>
                <a:lnTo>
                  <a:pt x="78668" y="18007"/>
                </a:lnTo>
                <a:lnTo>
                  <a:pt x="80632" y="14683"/>
                </a:lnTo>
                <a:lnTo>
                  <a:pt x="82506" y="11112"/>
                </a:lnTo>
                <a:lnTo>
                  <a:pt x="84203" y="7143"/>
                </a:lnTo>
                <a:lnTo>
                  <a:pt x="85809" y="2976"/>
                </a:lnTo>
                <a:lnTo>
                  <a:pt x="86858" y="4811"/>
                </a:lnTo>
                <a:lnTo>
                  <a:pt x="85207" y="9177"/>
                </a:lnTo>
                <a:lnTo>
                  <a:pt x="83421" y="13344"/>
                </a:lnTo>
                <a:lnTo>
                  <a:pt x="81502" y="17114"/>
                </a:lnTo>
                <a:lnTo>
                  <a:pt x="79404" y="20537"/>
                </a:lnTo>
                <a:lnTo>
                  <a:pt x="77217" y="23613"/>
                </a:lnTo>
                <a:lnTo>
                  <a:pt x="74829" y="26440"/>
                </a:lnTo>
                <a:lnTo>
                  <a:pt x="72352" y="28772"/>
                </a:lnTo>
                <a:lnTo>
                  <a:pt x="69808" y="30706"/>
                </a:lnTo>
                <a:lnTo>
                  <a:pt x="67241" y="32046"/>
                </a:lnTo>
                <a:lnTo>
                  <a:pt x="64675" y="33038"/>
                </a:lnTo>
                <a:lnTo>
                  <a:pt x="62086" y="33484"/>
                </a:lnTo>
                <a:lnTo>
                  <a:pt x="59475" y="33484"/>
                </a:lnTo>
                <a:lnTo>
                  <a:pt x="56909" y="33088"/>
                </a:lnTo>
                <a:lnTo>
                  <a:pt x="54342" y="32244"/>
                </a:lnTo>
                <a:lnTo>
                  <a:pt x="51798" y="31004"/>
                </a:lnTo>
                <a:lnTo>
                  <a:pt x="49365" y="29218"/>
                </a:lnTo>
                <a:lnTo>
                  <a:pt x="46955" y="27085"/>
                </a:lnTo>
                <a:lnTo>
                  <a:pt x="44612" y="24605"/>
                </a:lnTo>
                <a:lnTo>
                  <a:pt x="42380" y="21579"/>
                </a:lnTo>
                <a:lnTo>
                  <a:pt x="40238" y="18205"/>
                </a:lnTo>
                <a:lnTo>
                  <a:pt x="38207" y="14435"/>
                </a:lnTo>
                <a:lnTo>
                  <a:pt x="36287" y="10268"/>
                </a:lnTo>
                <a:lnTo>
                  <a:pt x="34524" y="5704"/>
                </a:lnTo>
                <a:lnTo>
                  <a:pt x="23589" y="19743"/>
                </a:lnTo>
                <a:lnTo>
                  <a:pt x="23500" y="19743"/>
                </a:lnTo>
                <a:lnTo>
                  <a:pt x="23276" y="19842"/>
                </a:lnTo>
                <a:lnTo>
                  <a:pt x="22852" y="19842"/>
                </a:lnTo>
                <a:lnTo>
                  <a:pt x="22317" y="19743"/>
                </a:lnTo>
                <a:lnTo>
                  <a:pt x="21714" y="19346"/>
                </a:lnTo>
                <a:lnTo>
                  <a:pt x="21156" y="18602"/>
                </a:lnTo>
                <a:lnTo>
                  <a:pt x="20933" y="18106"/>
                </a:lnTo>
                <a:lnTo>
                  <a:pt x="20710" y="17412"/>
                </a:lnTo>
                <a:lnTo>
                  <a:pt x="20531" y="16568"/>
                </a:lnTo>
                <a:lnTo>
                  <a:pt x="20397" y="15378"/>
                </a:lnTo>
                <a:lnTo>
                  <a:pt x="20353" y="14038"/>
                </a:lnTo>
                <a:lnTo>
                  <a:pt x="20442" y="12104"/>
                </a:lnTo>
                <a:lnTo>
                  <a:pt x="20576" y="10566"/>
                </a:lnTo>
                <a:lnTo>
                  <a:pt x="20755" y="9276"/>
                </a:lnTo>
                <a:lnTo>
                  <a:pt x="20933" y="8234"/>
                </a:lnTo>
                <a:lnTo>
                  <a:pt x="21067" y="7540"/>
                </a:lnTo>
                <a:lnTo>
                  <a:pt x="21156" y="6945"/>
                </a:lnTo>
                <a:lnTo>
                  <a:pt x="21156" y="6548"/>
                </a:lnTo>
                <a:lnTo>
                  <a:pt x="21112" y="6200"/>
                </a:lnTo>
                <a:lnTo>
                  <a:pt x="20978" y="5704"/>
                </a:lnTo>
                <a:lnTo>
                  <a:pt x="20665" y="5010"/>
                </a:lnTo>
                <a:lnTo>
                  <a:pt x="20241" y="4266"/>
                </a:lnTo>
                <a:lnTo>
                  <a:pt x="19616" y="3571"/>
                </a:lnTo>
                <a:lnTo>
                  <a:pt x="19103" y="3274"/>
                </a:lnTo>
                <a:lnTo>
                  <a:pt x="18523" y="3075"/>
                </a:lnTo>
                <a:lnTo>
                  <a:pt x="17831" y="2976"/>
                </a:lnTo>
                <a:lnTo>
                  <a:pt x="17050" y="3075"/>
                </a:lnTo>
                <a:lnTo>
                  <a:pt x="16180" y="3373"/>
                </a:lnTo>
                <a:lnTo>
                  <a:pt x="15175" y="4067"/>
                </a:lnTo>
                <a:lnTo>
                  <a:pt x="14037" y="4911"/>
                </a:lnTo>
                <a:lnTo>
                  <a:pt x="12810" y="6200"/>
                </a:lnTo>
                <a:lnTo>
                  <a:pt x="11604" y="7738"/>
                </a:lnTo>
                <a:lnTo>
                  <a:pt x="10600" y="9375"/>
                </a:lnTo>
                <a:lnTo>
                  <a:pt x="9864" y="10913"/>
                </a:lnTo>
                <a:lnTo>
                  <a:pt x="9283" y="12401"/>
                </a:lnTo>
                <a:lnTo>
                  <a:pt x="8859" y="13840"/>
                </a:lnTo>
                <a:lnTo>
                  <a:pt x="8592" y="15179"/>
                </a:lnTo>
                <a:lnTo>
                  <a:pt x="8458" y="16370"/>
                </a:lnTo>
                <a:lnTo>
                  <a:pt x="8368" y="17312"/>
                </a:lnTo>
                <a:lnTo>
                  <a:pt x="8368" y="18106"/>
                </a:lnTo>
                <a:lnTo>
                  <a:pt x="8458" y="19446"/>
                </a:lnTo>
                <a:lnTo>
                  <a:pt x="8636" y="20438"/>
                </a:lnTo>
                <a:lnTo>
                  <a:pt x="8859" y="21182"/>
                </a:lnTo>
                <a:lnTo>
                  <a:pt x="9105" y="21678"/>
                </a:lnTo>
                <a:lnTo>
                  <a:pt x="9507" y="21976"/>
                </a:lnTo>
                <a:lnTo>
                  <a:pt x="9975" y="22372"/>
                </a:lnTo>
                <a:lnTo>
                  <a:pt x="10556" y="22769"/>
                </a:lnTo>
                <a:lnTo>
                  <a:pt x="11114" y="23216"/>
                </a:lnTo>
                <a:lnTo>
                  <a:pt x="11694" y="23811"/>
                </a:lnTo>
                <a:lnTo>
                  <a:pt x="12252" y="24605"/>
                </a:lnTo>
                <a:lnTo>
                  <a:pt x="12720" y="25349"/>
                </a:lnTo>
                <a:lnTo>
                  <a:pt x="13122" y="26440"/>
                </a:lnTo>
                <a:lnTo>
                  <a:pt x="13345" y="27581"/>
                </a:lnTo>
                <a:lnTo>
                  <a:pt x="13435" y="29218"/>
                </a:lnTo>
                <a:lnTo>
                  <a:pt x="13301" y="30905"/>
                </a:lnTo>
                <a:lnTo>
                  <a:pt x="12899" y="32740"/>
                </a:lnTo>
                <a:lnTo>
                  <a:pt x="12296" y="34675"/>
                </a:lnTo>
                <a:lnTo>
                  <a:pt x="12207" y="34873"/>
                </a:lnTo>
                <a:lnTo>
                  <a:pt x="12118" y="35072"/>
                </a:lnTo>
                <a:lnTo>
                  <a:pt x="1963" y="48119"/>
                </a:lnTo>
                <a:lnTo>
                  <a:pt x="4351" y="55510"/>
                </a:lnTo>
                <a:lnTo>
                  <a:pt x="6896" y="62455"/>
                </a:lnTo>
                <a:lnTo>
                  <a:pt x="9596" y="69053"/>
                </a:lnTo>
                <a:lnTo>
                  <a:pt x="12430" y="75254"/>
                </a:lnTo>
                <a:lnTo>
                  <a:pt x="15443" y="80959"/>
                </a:lnTo>
                <a:lnTo>
                  <a:pt x="18523" y="86366"/>
                </a:lnTo>
                <a:lnTo>
                  <a:pt x="21714" y="91326"/>
                </a:lnTo>
                <a:lnTo>
                  <a:pt x="25017" y="95890"/>
                </a:lnTo>
                <a:lnTo>
                  <a:pt x="28432" y="99958"/>
                </a:lnTo>
                <a:lnTo>
                  <a:pt x="31958" y="103629"/>
                </a:lnTo>
                <a:lnTo>
                  <a:pt x="35529" y="106804"/>
                </a:lnTo>
                <a:lnTo>
                  <a:pt x="39166" y="109632"/>
                </a:lnTo>
                <a:lnTo>
                  <a:pt x="42871" y="112062"/>
                </a:lnTo>
                <a:lnTo>
                  <a:pt x="46620" y="113898"/>
                </a:lnTo>
                <a:lnTo>
                  <a:pt x="50459" y="115336"/>
                </a:lnTo>
                <a:lnTo>
                  <a:pt x="54297" y="116428"/>
                </a:lnTo>
                <a:lnTo>
                  <a:pt x="58136" y="116924"/>
                </a:lnTo>
                <a:lnTo>
                  <a:pt x="61997" y="116973"/>
                </a:lnTo>
                <a:lnTo>
                  <a:pt x="65880" y="116626"/>
                </a:lnTo>
                <a:lnTo>
                  <a:pt x="69763" y="115733"/>
                </a:lnTo>
                <a:lnTo>
                  <a:pt x="73602" y="114295"/>
                </a:lnTo>
                <a:lnTo>
                  <a:pt x="77485" y="112459"/>
                </a:lnTo>
                <a:lnTo>
                  <a:pt x="81279" y="110128"/>
                </a:lnTo>
                <a:lnTo>
                  <a:pt x="85073" y="107300"/>
                </a:lnTo>
                <a:lnTo>
                  <a:pt x="88778" y="104026"/>
                </a:lnTo>
                <a:lnTo>
                  <a:pt x="92438" y="100157"/>
                </a:lnTo>
                <a:lnTo>
                  <a:pt x="96053" y="95791"/>
                </a:lnTo>
                <a:lnTo>
                  <a:pt x="99423" y="91227"/>
                </a:lnTo>
                <a:lnTo>
                  <a:pt x="102659" y="86217"/>
                </a:lnTo>
                <a:lnTo>
                  <a:pt x="105739" y="80859"/>
                </a:lnTo>
                <a:lnTo>
                  <a:pt x="108662" y="75254"/>
                </a:lnTo>
                <a:lnTo>
                  <a:pt x="111452" y="69152"/>
                </a:lnTo>
                <a:lnTo>
                  <a:pt x="114063" y="62753"/>
                </a:lnTo>
                <a:lnTo>
                  <a:pt x="116563" y="56056"/>
                </a:lnTo>
                <a:lnTo>
                  <a:pt x="118861" y="49011"/>
                </a:lnTo>
                <a:lnTo>
                  <a:pt x="120000" y="50748"/>
                </a:lnTo>
                <a:lnTo>
                  <a:pt x="117612" y="57891"/>
                </a:lnTo>
                <a:lnTo>
                  <a:pt x="115112" y="64787"/>
                </a:lnTo>
                <a:lnTo>
                  <a:pt x="112412" y="71285"/>
                </a:lnTo>
                <a:lnTo>
                  <a:pt x="109577" y="77486"/>
                </a:lnTo>
                <a:lnTo>
                  <a:pt x="106609" y="83191"/>
                </a:lnTo>
                <a:lnTo>
                  <a:pt x="103485" y="88598"/>
                </a:lnTo>
                <a:lnTo>
                  <a:pt x="100159" y="93757"/>
                </a:lnTo>
                <a:lnTo>
                  <a:pt x="96767" y="98420"/>
                </a:lnTo>
                <a:lnTo>
                  <a:pt x="92929" y="103034"/>
                </a:lnTo>
                <a:lnTo>
                  <a:pt x="89045" y="107002"/>
                </a:lnTo>
                <a:lnTo>
                  <a:pt x="85073" y="110525"/>
                </a:lnTo>
                <a:lnTo>
                  <a:pt x="81056" y="113402"/>
                </a:lnTo>
                <a:lnTo>
                  <a:pt x="77016" y="115832"/>
                </a:lnTo>
                <a:lnTo>
                  <a:pt x="72955" y="117668"/>
                </a:lnTo>
                <a:lnTo>
                  <a:pt x="68848" y="119007"/>
                </a:lnTo>
                <a:lnTo>
                  <a:pt x="64764" y="119801"/>
                </a:lnTo>
                <a:lnTo>
                  <a:pt x="60613" y="120000"/>
                </a:lnTo>
                <a:lnTo>
                  <a:pt x="56730" y="119801"/>
                </a:lnTo>
                <a:lnTo>
                  <a:pt x="52847" y="119107"/>
                </a:lnTo>
                <a:lnTo>
                  <a:pt x="48964" y="117966"/>
                </a:lnTo>
                <a:lnTo>
                  <a:pt x="45170" y="116329"/>
                </a:lnTo>
                <a:lnTo>
                  <a:pt x="41376" y="114295"/>
                </a:lnTo>
                <a:lnTo>
                  <a:pt x="37671" y="111765"/>
                </a:lnTo>
                <a:lnTo>
                  <a:pt x="34011" y="108739"/>
                </a:lnTo>
                <a:lnTo>
                  <a:pt x="30396" y="105365"/>
                </a:lnTo>
                <a:lnTo>
                  <a:pt x="26914" y="101595"/>
                </a:lnTo>
                <a:lnTo>
                  <a:pt x="23455" y="97329"/>
                </a:lnTo>
                <a:lnTo>
                  <a:pt x="20152" y="92666"/>
                </a:lnTo>
                <a:lnTo>
                  <a:pt x="16961" y="87556"/>
                </a:lnTo>
                <a:lnTo>
                  <a:pt x="13859" y="82050"/>
                </a:lnTo>
                <a:lnTo>
                  <a:pt x="10846" y="76097"/>
                </a:lnTo>
                <a:lnTo>
                  <a:pt x="8011" y="69847"/>
                </a:lnTo>
                <a:lnTo>
                  <a:pt x="5356" y="63050"/>
                </a:lnTo>
                <a:lnTo>
                  <a:pt x="2789" y="55957"/>
                </a:lnTo>
                <a:lnTo>
                  <a:pt x="424" y="48416"/>
                </a:lnTo>
                <a:lnTo>
                  <a:pt x="0" y="47077"/>
                </a:lnTo>
                <a:lnTo>
                  <a:pt x="11337" y="32542"/>
                </a:lnTo>
                <a:lnTo>
                  <a:pt x="11649" y="31550"/>
                </a:lnTo>
                <a:lnTo>
                  <a:pt x="11895" y="30508"/>
                </a:lnTo>
                <a:lnTo>
                  <a:pt x="12073" y="29417"/>
                </a:lnTo>
                <a:lnTo>
                  <a:pt x="12029" y="28474"/>
                </a:lnTo>
                <a:lnTo>
                  <a:pt x="11805" y="27581"/>
                </a:lnTo>
                <a:lnTo>
                  <a:pt x="11337" y="26936"/>
                </a:lnTo>
                <a:lnTo>
                  <a:pt x="10779" y="26242"/>
                </a:lnTo>
                <a:lnTo>
                  <a:pt x="10154" y="25746"/>
                </a:lnTo>
                <a:lnTo>
                  <a:pt x="9551" y="25250"/>
                </a:lnTo>
                <a:lnTo>
                  <a:pt x="9016" y="24902"/>
                </a:lnTo>
                <a:lnTo>
                  <a:pt x="8547" y="24406"/>
                </a:lnTo>
                <a:lnTo>
                  <a:pt x="8011" y="23712"/>
                </a:lnTo>
                <a:lnTo>
                  <a:pt x="7632" y="22670"/>
                </a:lnTo>
                <a:lnTo>
                  <a:pt x="7275" y="21380"/>
                </a:lnTo>
                <a:lnTo>
                  <a:pt x="7096" y="19842"/>
                </a:lnTo>
                <a:lnTo>
                  <a:pt x="7029" y="18205"/>
                </a:lnTo>
                <a:lnTo>
                  <a:pt x="7029" y="17312"/>
                </a:lnTo>
                <a:lnTo>
                  <a:pt x="7052" y="16171"/>
                </a:lnTo>
                <a:lnTo>
                  <a:pt x="7186" y="14882"/>
                </a:lnTo>
                <a:lnTo>
                  <a:pt x="7453" y="13443"/>
                </a:lnTo>
                <a:lnTo>
                  <a:pt x="7811" y="11905"/>
                </a:lnTo>
                <a:lnTo>
                  <a:pt x="8279" y="10268"/>
                </a:lnTo>
                <a:lnTo>
                  <a:pt x="8971" y="8582"/>
                </a:lnTo>
                <a:lnTo>
                  <a:pt x="9819" y="6845"/>
                </a:lnTo>
                <a:lnTo>
                  <a:pt x="10890" y="5109"/>
                </a:lnTo>
                <a:lnTo>
                  <a:pt x="12162" y="3472"/>
                </a:lnTo>
                <a:lnTo>
                  <a:pt x="13613" y="2133"/>
                </a:lnTo>
                <a:lnTo>
                  <a:pt x="14863" y="1041"/>
                </a:lnTo>
                <a:lnTo>
                  <a:pt x="16001" y="347"/>
                </a:lnTo>
                <a:lnTo>
                  <a:pt x="17050" y="99"/>
                </a:lnTo>
                <a:lnTo>
                  <a:pt x="17965" y="0"/>
                </a:lnTo>
                <a:close/>
              </a:path>
            </a:pathLst>
          </a:custGeom>
          <a:solidFill>
            <a:srgbClr val="666666"/>
          </a:solidFill>
          <a:ln w="38100" cap="flat" cmpd="sng">
            <a:solidFill>
              <a:srgbClr val="1C4587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4736190" y="29120491"/>
            <a:ext cx="680700" cy="50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9033" y="73346"/>
                </a:moveTo>
                <a:lnTo>
                  <a:pt x="2705" y="73346"/>
                </a:lnTo>
                <a:cubicBezTo>
                  <a:pt x="1062" y="73346"/>
                  <a:pt x="0" y="74645"/>
                  <a:pt x="0" y="76653"/>
                </a:cubicBezTo>
                <a:lnTo>
                  <a:pt x="0" y="116574"/>
                </a:lnTo>
                <a:cubicBezTo>
                  <a:pt x="0" y="118582"/>
                  <a:pt x="1062" y="120000"/>
                  <a:pt x="2705" y="120000"/>
                </a:cubicBezTo>
                <a:lnTo>
                  <a:pt x="19033" y="120000"/>
                </a:lnTo>
                <a:cubicBezTo>
                  <a:pt x="20676" y="120000"/>
                  <a:pt x="21835" y="118582"/>
                  <a:pt x="21835" y="116574"/>
                </a:cubicBezTo>
                <a:lnTo>
                  <a:pt x="21835" y="76653"/>
                </a:lnTo>
                <a:cubicBezTo>
                  <a:pt x="21835" y="74645"/>
                  <a:pt x="20676" y="73346"/>
                  <a:pt x="19033" y="73346"/>
                </a:cubicBezTo>
                <a:close/>
                <a:moveTo>
                  <a:pt x="16328" y="113267"/>
                </a:moveTo>
                <a:lnTo>
                  <a:pt x="5410" y="113267"/>
                </a:lnTo>
                <a:lnTo>
                  <a:pt x="5410" y="79960"/>
                </a:lnTo>
                <a:lnTo>
                  <a:pt x="16328" y="79960"/>
                </a:lnTo>
                <a:lnTo>
                  <a:pt x="16328" y="113267"/>
                </a:lnTo>
                <a:close/>
                <a:moveTo>
                  <a:pt x="84541" y="53267"/>
                </a:moveTo>
                <a:lnTo>
                  <a:pt x="68115" y="53267"/>
                </a:lnTo>
                <a:cubicBezTo>
                  <a:pt x="66570" y="53267"/>
                  <a:pt x="65410" y="54685"/>
                  <a:pt x="65410" y="56574"/>
                </a:cubicBezTo>
                <a:lnTo>
                  <a:pt x="65410" y="116574"/>
                </a:lnTo>
                <a:cubicBezTo>
                  <a:pt x="65410" y="118582"/>
                  <a:pt x="66570" y="120000"/>
                  <a:pt x="68115" y="120000"/>
                </a:cubicBezTo>
                <a:lnTo>
                  <a:pt x="84541" y="120000"/>
                </a:lnTo>
                <a:cubicBezTo>
                  <a:pt x="86183" y="120000"/>
                  <a:pt x="87246" y="118582"/>
                  <a:pt x="87246" y="116574"/>
                </a:cubicBezTo>
                <a:lnTo>
                  <a:pt x="87246" y="56574"/>
                </a:lnTo>
                <a:cubicBezTo>
                  <a:pt x="87246" y="54685"/>
                  <a:pt x="86183" y="53267"/>
                  <a:pt x="84541" y="53267"/>
                </a:cubicBezTo>
                <a:close/>
                <a:moveTo>
                  <a:pt x="81835" y="113267"/>
                </a:moveTo>
                <a:lnTo>
                  <a:pt x="70917" y="113267"/>
                </a:lnTo>
                <a:lnTo>
                  <a:pt x="70917" y="60000"/>
                </a:lnTo>
                <a:lnTo>
                  <a:pt x="81835" y="60000"/>
                </a:lnTo>
                <a:lnTo>
                  <a:pt x="81835" y="113267"/>
                </a:lnTo>
                <a:close/>
                <a:moveTo>
                  <a:pt x="51787" y="13346"/>
                </a:moveTo>
                <a:lnTo>
                  <a:pt x="35458" y="13346"/>
                </a:lnTo>
                <a:cubicBezTo>
                  <a:pt x="33816" y="13346"/>
                  <a:pt x="32753" y="14645"/>
                  <a:pt x="32753" y="16653"/>
                </a:cubicBezTo>
                <a:lnTo>
                  <a:pt x="32753" y="116574"/>
                </a:lnTo>
                <a:cubicBezTo>
                  <a:pt x="32753" y="118582"/>
                  <a:pt x="33816" y="120000"/>
                  <a:pt x="35458" y="120000"/>
                </a:cubicBezTo>
                <a:lnTo>
                  <a:pt x="51787" y="120000"/>
                </a:lnTo>
                <a:cubicBezTo>
                  <a:pt x="53429" y="120000"/>
                  <a:pt x="54492" y="118582"/>
                  <a:pt x="54492" y="116574"/>
                </a:cubicBezTo>
                <a:lnTo>
                  <a:pt x="54492" y="16653"/>
                </a:lnTo>
                <a:cubicBezTo>
                  <a:pt x="54492" y="14645"/>
                  <a:pt x="53429" y="13346"/>
                  <a:pt x="51787" y="13346"/>
                </a:cubicBezTo>
                <a:close/>
                <a:moveTo>
                  <a:pt x="49082" y="113267"/>
                </a:moveTo>
                <a:lnTo>
                  <a:pt x="38164" y="113267"/>
                </a:lnTo>
                <a:lnTo>
                  <a:pt x="38164" y="19960"/>
                </a:lnTo>
                <a:lnTo>
                  <a:pt x="49082" y="19960"/>
                </a:lnTo>
                <a:lnTo>
                  <a:pt x="49082" y="113267"/>
                </a:lnTo>
                <a:close/>
                <a:moveTo>
                  <a:pt x="117198" y="0"/>
                </a:moveTo>
                <a:lnTo>
                  <a:pt x="100869" y="0"/>
                </a:lnTo>
                <a:cubicBezTo>
                  <a:pt x="99227" y="0"/>
                  <a:pt x="98164" y="1299"/>
                  <a:pt x="98164" y="3307"/>
                </a:cubicBezTo>
                <a:lnTo>
                  <a:pt x="98164" y="116574"/>
                </a:lnTo>
                <a:cubicBezTo>
                  <a:pt x="98164" y="118582"/>
                  <a:pt x="99227" y="120000"/>
                  <a:pt x="100869" y="120000"/>
                </a:cubicBezTo>
                <a:lnTo>
                  <a:pt x="117198" y="120000"/>
                </a:lnTo>
                <a:cubicBezTo>
                  <a:pt x="118840" y="120000"/>
                  <a:pt x="120000" y="118582"/>
                  <a:pt x="120000" y="116574"/>
                </a:cubicBezTo>
                <a:lnTo>
                  <a:pt x="120000" y="3307"/>
                </a:lnTo>
                <a:cubicBezTo>
                  <a:pt x="120000" y="1299"/>
                  <a:pt x="118840" y="0"/>
                  <a:pt x="117198" y="0"/>
                </a:cubicBezTo>
                <a:close/>
                <a:moveTo>
                  <a:pt x="114492" y="113267"/>
                </a:moveTo>
                <a:lnTo>
                  <a:pt x="103574" y="113267"/>
                </a:lnTo>
                <a:lnTo>
                  <a:pt x="103574" y="6614"/>
                </a:lnTo>
                <a:lnTo>
                  <a:pt x="114492" y="6614"/>
                </a:lnTo>
                <a:lnTo>
                  <a:pt x="114492" y="1132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4540129" y="30209450"/>
            <a:ext cx="19065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4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Capacitive Moisture Sensor</a:t>
            </a:r>
            <a:endParaRPr sz="24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5697163" y="28366988"/>
            <a:ext cx="14235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4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Pressure Sensor</a:t>
            </a:r>
            <a:endParaRPr sz="2400" b="1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2807099" y="28951359"/>
            <a:ext cx="14235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400" b="1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NTC 2</a:t>
            </a:r>
            <a:endParaRPr sz="2400" b="1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360725" y="12473375"/>
            <a:ext cx="9403500" cy="3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600 Series Dryer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80% confidence interval for final design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 tolerance for indication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sensors for blockage indication 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lang="e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Utilize DASYLab to configure a new algorithm</a:t>
            </a: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21900" y="17743188"/>
            <a:ext cx="9571500" cy="1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OF OPERATIONS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10288650" y="11435150"/>
            <a:ext cx="7805100" cy="3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Temperature </a:t>
            </a:r>
            <a:r>
              <a:rPr lang="es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200 F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Lifecycle of dryer</a:t>
            </a:r>
            <a:r>
              <a:rPr lang="es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4000 cycles or 10 years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510000" marR="0" lvl="0" indent="-351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Duct type </a:t>
            </a:r>
            <a:r>
              <a:rPr lang="es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rigid, semi-rigid, and                        flexible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510000" marR="0" lvl="0" indent="-351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Fabric type                </a:t>
            </a:r>
            <a:r>
              <a:rPr lang="es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cotton, synthetics, rayon, linen, cashmere, wool, silk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10303775" y="14932344"/>
            <a:ext cx="623400" cy="634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21800"/>
                </a:moveTo>
                <a:lnTo>
                  <a:pt x="98243" y="21800"/>
                </a:lnTo>
                <a:lnTo>
                  <a:pt x="90024" y="0"/>
                </a:lnTo>
                <a:lnTo>
                  <a:pt x="81804" y="21800"/>
                </a:lnTo>
                <a:lnTo>
                  <a:pt x="59951" y="21800"/>
                </a:lnTo>
                <a:lnTo>
                  <a:pt x="77743" y="35401"/>
                </a:lnTo>
                <a:lnTo>
                  <a:pt x="69524" y="59903"/>
                </a:lnTo>
                <a:lnTo>
                  <a:pt x="90024" y="44855"/>
                </a:lnTo>
                <a:lnTo>
                  <a:pt x="110523" y="59903"/>
                </a:lnTo>
                <a:lnTo>
                  <a:pt x="102304" y="35401"/>
                </a:lnTo>
                <a:lnTo>
                  <a:pt x="120000" y="21800"/>
                </a:lnTo>
                <a:close/>
                <a:moveTo>
                  <a:pt x="93311" y="40514"/>
                </a:moveTo>
                <a:lnTo>
                  <a:pt x="90024" y="38102"/>
                </a:lnTo>
                <a:lnTo>
                  <a:pt x="86736" y="40514"/>
                </a:lnTo>
                <a:lnTo>
                  <a:pt x="80161" y="45434"/>
                </a:lnTo>
                <a:lnTo>
                  <a:pt x="82965" y="37234"/>
                </a:lnTo>
                <a:lnTo>
                  <a:pt x="84319" y="33762"/>
                </a:lnTo>
                <a:lnTo>
                  <a:pt x="81321" y="31254"/>
                </a:lnTo>
                <a:lnTo>
                  <a:pt x="76099" y="27491"/>
                </a:lnTo>
                <a:lnTo>
                  <a:pt x="85672" y="27491"/>
                </a:lnTo>
                <a:lnTo>
                  <a:pt x="87026" y="23922"/>
                </a:lnTo>
                <a:lnTo>
                  <a:pt x="90024" y="15723"/>
                </a:lnTo>
                <a:lnTo>
                  <a:pt x="93021" y="23922"/>
                </a:lnTo>
                <a:lnTo>
                  <a:pt x="94375" y="27491"/>
                </a:lnTo>
                <a:lnTo>
                  <a:pt x="103948" y="27491"/>
                </a:lnTo>
                <a:lnTo>
                  <a:pt x="98726" y="31254"/>
                </a:lnTo>
                <a:lnTo>
                  <a:pt x="95729" y="33762"/>
                </a:lnTo>
                <a:lnTo>
                  <a:pt x="96792" y="37234"/>
                </a:lnTo>
                <a:lnTo>
                  <a:pt x="99597" y="45434"/>
                </a:lnTo>
                <a:lnTo>
                  <a:pt x="93311" y="40514"/>
                </a:lnTo>
                <a:close/>
                <a:moveTo>
                  <a:pt x="52119" y="68006"/>
                </a:moveTo>
                <a:lnTo>
                  <a:pt x="40902" y="38102"/>
                </a:lnTo>
                <a:lnTo>
                  <a:pt x="29685" y="68006"/>
                </a:lnTo>
                <a:lnTo>
                  <a:pt x="0" y="68006"/>
                </a:lnTo>
                <a:lnTo>
                  <a:pt x="24270" y="86527"/>
                </a:lnTo>
                <a:lnTo>
                  <a:pt x="13053" y="120000"/>
                </a:lnTo>
                <a:lnTo>
                  <a:pt x="40902" y="99646"/>
                </a:lnTo>
                <a:lnTo>
                  <a:pt x="68751" y="120000"/>
                </a:lnTo>
                <a:lnTo>
                  <a:pt x="57534" y="86527"/>
                </a:lnTo>
                <a:lnTo>
                  <a:pt x="81804" y="68006"/>
                </a:lnTo>
                <a:lnTo>
                  <a:pt x="52119" y="68006"/>
                </a:lnTo>
                <a:close/>
                <a:moveTo>
                  <a:pt x="52312" y="88167"/>
                </a:moveTo>
                <a:lnTo>
                  <a:pt x="58114" y="105337"/>
                </a:lnTo>
                <a:lnTo>
                  <a:pt x="43900" y="95016"/>
                </a:lnTo>
                <a:lnTo>
                  <a:pt x="40902" y="92508"/>
                </a:lnTo>
                <a:lnTo>
                  <a:pt x="37614" y="95016"/>
                </a:lnTo>
                <a:lnTo>
                  <a:pt x="23400" y="105337"/>
                </a:lnTo>
                <a:lnTo>
                  <a:pt x="29202" y="88167"/>
                </a:lnTo>
                <a:lnTo>
                  <a:pt x="30556" y="84405"/>
                </a:lnTo>
                <a:lnTo>
                  <a:pt x="27558" y="81897"/>
                </a:lnTo>
                <a:lnTo>
                  <a:pt x="16051" y="73215"/>
                </a:lnTo>
                <a:lnTo>
                  <a:pt x="33553" y="73215"/>
                </a:lnTo>
                <a:lnTo>
                  <a:pt x="34907" y="69646"/>
                </a:lnTo>
                <a:lnTo>
                  <a:pt x="40902" y="53633"/>
                </a:lnTo>
                <a:lnTo>
                  <a:pt x="46897" y="69646"/>
                </a:lnTo>
                <a:lnTo>
                  <a:pt x="48251" y="73215"/>
                </a:lnTo>
                <a:lnTo>
                  <a:pt x="65753" y="73215"/>
                </a:lnTo>
                <a:lnTo>
                  <a:pt x="54246" y="81897"/>
                </a:lnTo>
                <a:lnTo>
                  <a:pt x="51248" y="84405"/>
                </a:lnTo>
                <a:lnTo>
                  <a:pt x="52312" y="88167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10944125" y="14897698"/>
            <a:ext cx="48012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10136450" y="15765838"/>
            <a:ext cx="7970400" cy="13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0" marR="0" lvl="0" indent="-3510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Blockages</a:t>
            </a:r>
            <a:r>
              <a:rPr lang="es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exterior vent, exhaust vent, lint filter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11034126" y="16432050"/>
            <a:ext cx="31773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SAFETY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10303775" y="16875531"/>
            <a:ext cx="623400" cy="63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1" y="0"/>
                </a:moveTo>
                <a:cubicBezTo>
                  <a:pt x="26688" y="0"/>
                  <a:pt x="0" y="26666"/>
                  <a:pt x="0" y="60000"/>
                </a:cubicBezTo>
                <a:cubicBezTo>
                  <a:pt x="0" y="93236"/>
                  <a:pt x="26688" y="120000"/>
                  <a:pt x="59951" y="120000"/>
                </a:cubicBezTo>
                <a:cubicBezTo>
                  <a:pt x="93311" y="120000"/>
                  <a:pt x="120000" y="93236"/>
                  <a:pt x="120000" y="60000"/>
                </a:cubicBezTo>
                <a:cubicBezTo>
                  <a:pt x="120000" y="26666"/>
                  <a:pt x="93311" y="0"/>
                  <a:pt x="59951" y="0"/>
                </a:cubicBezTo>
                <a:close/>
                <a:moveTo>
                  <a:pt x="59951" y="5410"/>
                </a:moveTo>
                <a:cubicBezTo>
                  <a:pt x="74165" y="5410"/>
                  <a:pt x="87026" y="10917"/>
                  <a:pt x="96599" y="19613"/>
                </a:cubicBezTo>
                <a:lnTo>
                  <a:pt x="83158" y="33236"/>
                </a:lnTo>
                <a:cubicBezTo>
                  <a:pt x="76873" y="27826"/>
                  <a:pt x="69041" y="24830"/>
                  <a:pt x="59951" y="24830"/>
                </a:cubicBezTo>
                <a:cubicBezTo>
                  <a:pt x="51248" y="24830"/>
                  <a:pt x="43029" y="28019"/>
                  <a:pt x="36841" y="33236"/>
                </a:cubicBezTo>
                <a:lnTo>
                  <a:pt x="23400" y="19613"/>
                </a:lnTo>
                <a:cubicBezTo>
                  <a:pt x="32973" y="10917"/>
                  <a:pt x="45834" y="5410"/>
                  <a:pt x="59951" y="5410"/>
                </a:cubicBezTo>
                <a:close/>
                <a:moveTo>
                  <a:pt x="90024" y="60000"/>
                </a:moveTo>
                <a:cubicBezTo>
                  <a:pt x="90024" y="76618"/>
                  <a:pt x="76680" y="89951"/>
                  <a:pt x="59951" y="89951"/>
                </a:cubicBezTo>
                <a:cubicBezTo>
                  <a:pt x="43319" y="89951"/>
                  <a:pt x="29975" y="76618"/>
                  <a:pt x="29975" y="60000"/>
                </a:cubicBezTo>
                <a:cubicBezTo>
                  <a:pt x="29975" y="43381"/>
                  <a:pt x="43319" y="29951"/>
                  <a:pt x="59951" y="29951"/>
                </a:cubicBezTo>
                <a:cubicBezTo>
                  <a:pt x="76680" y="29951"/>
                  <a:pt x="90024" y="43381"/>
                  <a:pt x="90024" y="60000"/>
                </a:cubicBezTo>
                <a:close/>
                <a:moveTo>
                  <a:pt x="5414" y="60000"/>
                </a:moveTo>
                <a:cubicBezTo>
                  <a:pt x="5414" y="45797"/>
                  <a:pt x="10829" y="32946"/>
                  <a:pt x="19629" y="23381"/>
                </a:cubicBezTo>
                <a:lnTo>
                  <a:pt x="32973" y="37101"/>
                </a:lnTo>
                <a:cubicBezTo>
                  <a:pt x="27751" y="43381"/>
                  <a:pt x="24560" y="51207"/>
                  <a:pt x="24560" y="60193"/>
                </a:cubicBezTo>
                <a:cubicBezTo>
                  <a:pt x="24560" y="68985"/>
                  <a:pt x="27751" y="77101"/>
                  <a:pt x="32973" y="83381"/>
                </a:cubicBezTo>
                <a:lnTo>
                  <a:pt x="19629" y="96811"/>
                </a:lnTo>
                <a:cubicBezTo>
                  <a:pt x="10829" y="86956"/>
                  <a:pt x="5414" y="74106"/>
                  <a:pt x="5414" y="60000"/>
                </a:cubicBezTo>
                <a:close/>
                <a:moveTo>
                  <a:pt x="59951" y="114492"/>
                </a:moveTo>
                <a:cubicBezTo>
                  <a:pt x="45834" y="114492"/>
                  <a:pt x="32973" y="109082"/>
                  <a:pt x="23400" y="100289"/>
                </a:cubicBezTo>
                <a:lnTo>
                  <a:pt x="36841" y="86666"/>
                </a:lnTo>
                <a:cubicBezTo>
                  <a:pt x="43029" y="91884"/>
                  <a:pt x="50958" y="95169"/>
                  <a:pt x="59951" y="95169"/>
                </a:cubicBezTo>
                <a:cubicBezTo>
                  <a:pt x="68751" y="95169"/>
                  <a:pt x="76873" y="91884"/>
                  <a:pt x="83158" y="86666"/>
                </a:cubicBezTo>
                <a:lnTo>
                  <a:pt x="96599" y="100289"/>
                </a:lnTo>
                <a:cubicBezTo>
                  <a:pt x="87026" y="109082"/>
                  <a:pt x="74165" y="114492"/>
                  <a:pt x="59951" y="114492"/>
                </a:cubicBezTo>
                <a:close/>
                <a:moveTo>
                  <a:pt x="100370" y="96521"/>
                </a:moveTo>
                <a:lnTo>
                  <a:pt x="87026" y="83188"/>
                </a:lnTo>
                <a:cubicBezTo>
                  <a:pt x="92151" y="76908"/>
                  <a:pt x="95439" y="68985"/>
                  <a:pt x="95439" y="60000"/>
                </a:cubicBezTo>
                <a:cubicBezTo>
                  <a:pt x="95439" y="51207"/>
                  <a:pt x="92151" y="43091"/>
                  <a:pt x="87026" y="36811"/>
                </a:cubicBezTo>
                <a:lnTo>
                  <a:pt x="100370" y="23188"/>
                </a:lnTo>
                <a:cubicBezTo>
                  <a:pt x="109073" y="32657"/>
                  <a:pt x="114585" y="45507"/>
                  <a:pt x="114585" y="59710"/>
                </a:cubicBezTo>
                <a:cubicBezTo>
                  <a:pt x="114585" y="74106"/>
                  <a:pt x="109073" y="86956"/>
                  <a:pt x="100370" y="9652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"/>
          <p:cNvSpPr txBox="1"/>
          <p:nvPr/>
        </p:nvSpPr>
        <p:spPr>
          <a:xfrm>
            <a:off x="10136450" y="17754113"/>
            <a:ext cx="79704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 of sensor </a:t>
            </a:r>
            <a:r>
              <a:rPr lang="es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independent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10303775" y="18764869"/>
            <a:ext cx="623400" cy="636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710" y="75265"/>
                </a:moveTo>
                <a:lnTo>
                  <a:pt x="34396" y="49951"/>
                </a:lnTo>
                <a:cubicBezTo>
                  <a:pt x="33816" y="49371"/>
                  <a:pt x="33333" y="49082"/>
                  <a:pt x="32463" y="49082"/>
                </a:cubicBezTo>
                <a:cubicBezTo>
                  <a:pt x="30821" y="49082"/>
                  <a:pt x="29758" y="50144"/>
                  <a:pt x="29758" y="51787"/>
                </a:cubicBezTo>
                <a:cubicBezTo>
                  <a:pt x="29758" y="52657"/>
                  <a:pt x="30048" y="53140"/>
                  <a:pt x="30531" y="53719"/>
                </a:cubicBezTo>
                <a:lnTo>
                  <a:pt x="57874" y="80966"/>
                </a:lnTo>
                <a:cubicBezTo>
                  <a:pt x="58357" y="81545"/>
                  <a:pt x="58937" y="81835"/>
                  <a:pt x="59710" y="81835"/>
                </a:cubicBezTo>
                <a:cubicBezTo>
                  <a:pt x="60579" y="81835"/>
                  <a:pt x="61159" y="81545"/>
                  <a:pt x="61642" y="80966"/>
                </a:cubicBezTo>
                <a:lnTo>
                  <a:pt x="61642" y="80966"/>
                </a:lnTo>
                <a:lnTo>
                  <a:pt x="107246" y="33236"/>
                </a:lnTo>
                <a:lnTo>
                  <a:pt x="107246" y="33236"/>
                </a:lnTo>
                <a:lnTo>
                  <a:pt x="111014" y="29178"/>
                </a:lnTo>
                <a:lnTo>
                  <a:pt x="111014" y="29178"/>
                </a:lnTo>
                <a:lnTo>
                  <a:pt x="118937" y="20966"/>
                </a:lnTo>
                <a:lnTo>
                  <a:pt x="118937" y="20966"/>
                </a:lnTo>
                <a:cubicBezTo>
                  <a:pt x="119516" y="20483"/>
                  <a:pt x="119710" y="19903"/>
                  <a:pt x="119710" y="19130"/>
                </a:cubicBezTo>
                <a:cubicBezTo>
                  <a:pt x="119710" y="17487"/>
                  <a:pt x="118647" y="16328"/>
                  <a:pt x="117004" y="16328"/>
                </a:cubicBezTo>
                <a:cubicBezTo>
                  <a:pt x="116231" y="16328"/>
                  <a:pt x="115652" y="16618"/>
                  <a:pt x="115072" y="17198"/>
                </a:cubicBezTo>
                <a:lnTo>
                  <a:pt x="115072" y="17198"/>
                </a:lnTo>
                <a:lnTo>
                  <a:pt x="108019" y="24541"/>
                </a:lnTo>
                <a:lnTo>
                  <a:pt x="108019" y="24541"/>
                </a:lnTo>
                <a:lnTo>
                  <a:pt x="104154" y="28599"/>
                </a:lnTo>
                <a:lnTo>
                  <a:pt x="104154" y="28599"/>
                </a:lnTo>
                <a:lnTo>
                  <a:pt x="59710" y="75265"/>
                </a:lnTo>
                <a:close/>
                <a:moveTo>
                  <a:pt x="114879" y="37101"/>
                </a:moveTo>
                <a:cubicBezTo>
                  <a:pt x="113719" y="36038"/>
                  <a:pt x="112077" y="36038"/>
                  <a:pt x="111014" y="37101"/>
                </a:cubicBezTo>
                <a:cubicBezTo>
                  <a:pt x="110241" y="37874"/>
                  <a:pt x="110241" y="39033"/>
                  <a:pt x="110434" y="39806"/>
                </a:cubicBezTo>
                <a:lnTo>
                  <a:pt x="110434" y="39806"/>
                </a:lnTo>
                <a:cubicBezTo>
                  <a:pt x="112946" y="46086"/>
                  <a:pt x="114299" y="52946"/>
                  <a:pt x="114299" y="60000"/>
                </a:cubicBezTo>
                <a:cubicBezTo>
                  <a:pt x="114299" y="89951"/>
                  <a:pt x="89758" y="114492"/>
                  <a:pt x="59710" y="114492"/>
                </a:cubicBezTo>
                <a:cubicBezTo>
                  <a:pt x="29758" y="114492"/>
                  <a:pt x="5217" y="89951"/>
                  <a:pt x="5217" y="60000"/>
                </a:cubicBezTo>
                <a:cubicBezTo>
                  <a:pt x="5217" y="30048"/>
                  <a:pt x="29758" y="5507"/>
                  <a:pt x="59710" y="5507"/>
                </a:cubicBezTo>
                <a:cubicBezTo>
                  <a:pt x="75265" y="5507"/>
                  <a:pt x="89178" y="11980"/>
                  <a:pt x="99033" y="22125"/>
                </a:cubicBezTo>
                <a:lnTo>
                  <a:pt x="99033" y="22125"/>
                </a:lnTo>
                <a:cubicBezTo>
                  <a:pt x="100096" y="23188"/>
                  <a:pt x="101739" y="22898"/>
                  <a:pt x="102801" y="22125"/>
                </a:cubicBezTo>
                <a:cubicBezTo>
                  <a:pt x="103961" y="20966"/>
                  <a:pt x="103961" y="19323"/>
                  <a:pt x="102801" y="18260"/>
                </a:cubicBezTo>
                <a:lnTo>
                  <a:pt x="102608" y="17971"/>
                </a:lnTo>
                <a:cubicBezTo>
                  <a:pt x="91690" y="6859"/>
                  <a:pt x="76618" y="0"/>
                  <a:pt x="60000" y="0"/>
                </a:cubicBezTo>
                <a:cubicBezTo>
                  <a:pt x="26763" y="0"/>
                  <a:pt x="0" y="26763"/>
                  <a:pt x="0" y="60000"/>
                </a:cubicBezTo>
                <a:cubicBezTo>
                  <a:pt x="0" y="93236"/>
                  <a:pt x="26763" y="120000"/>
                  <a:pt x="60000" y="120000"/>
                </a:cubicBezTo>
                <a:cubicBezTo>
                  <a:pt x="93333" y="120000"/>
                  <a:pt x="120000" y="93236"/>
                  <a:pt x="120000" y="60000"/>
                </a:cubicBezTo>
                <a:cubicBezTo>
                  <a:pt x="120000" y="52367"/>
                  <a:pt x="118357" y="45024"/>
                  <a:pt x="115942" y="38164"/>
                </a:cubicBezTo>
                <a:cubicBezTo>
                  <a:pt x="115362" y="37681"/>
                  <a:pt x="115362" y="37391"/>
                  <a:pt x="114879" y="3710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10954188" y="18832075"/>
            <a:ext cx="31773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3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ACCURACY</a:t>
            </a:r>
            <a:endParaRPr sz="36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10314651" y="19489500"/>
            <a:ext cx="8227200" cy="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Percent error </a:t>
            </a:r>
            <a:r>
              <a:rPr lang="es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20% tolerance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(sensor reading) </a:t>
            </a:r>
            <a:endParaRPr sz="2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2" name="Google Shape;122;p1"/>
          <p:cNvGrpSpPr/>
          <p:nvPr/>
        </p:nvGrpSpPr>
        <p:grpSpPr>
          <a:xfrm>
            <a:off x="30047851" y="25851450"/>
            <a:ext cx="5579400" cy="5818200"/>
            <a:chOff x="29984263" y="25153938"/>
            <a:chExt cx="5579400" cy="5818200"/>
          </a:xfrm>
        </p:grpSpPr>
        <p:sp>
          <p:nvSpPr>
            <p:cNvPr id="123" name="Google Shape;123;p1"/>
            <p:cNvSpPr txBox="1"/>
            <p:nvPr/>
          </p:nvSpPr>
          <p:spPr>
            <a:xfrm>
              <a:off x="29984263" y="25153938"/>
              <a:ext cx="5579400" cy="58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lang="es" sz="3800" b="1" i="0" u="sng" strike="noStrike" cap="none" dirty="0">
                  <a:solidFill>
                    <a:srgbClr val="43434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General </a:t>
              </a:r>
              <a:r>
                <a:rPr lang="es" sz="3800" b="1" u="sng" dirty="0">
                  <a:solidFill>
                    <a:srgbClr val="5482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Detection</a:t>
              </a:r>
              <a:endParaRPr sz="3800" b="1" i="0" u="sng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3200" b="1" i="0" u="none" strike="noStrike" cap="none" dirty="0">
                  <a:solidFill>
                    <a:srgbClr val="678A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   	85% Blockage</a:t>
              </a:r>
              <a:r>
                <a:rPr lang="es" sz="3200" b="1" i="0" u="none" strike="noStrike" cap="none" dirty="0">
                  <a:solidFill>
                    <a:srgbClr val="5482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s" sz="3200" b="1" i="0" u="none" strike="noStrike" cap="none" dirty="0">
                  <a:latin typeface="Century Gothic"/>
                  <a:ea typeface="Century Gothic"/>
                  <a:cs typeface="Century Gothic"/>
                  <a:sym typeface="Century Gothic"/>
                </a:rPr>
                <a:t>in filter</a:t>
              </a:r>
              <a:r>
                <a:rPr lang="es" sz="3200" b="1" i="0" u="none" strike="noStrike" cap="none" dirty="0">
                  <a:solidFill>
                    <a:srgbClr val="43434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	</a:t>
              </a:r>
              <a:r>
                <a:rPr lang="es" sz="3200" b="1" i="0" u="none" strike="noStrike" cap="none" dirty="0">
                  <a:solidFill>
                    <a:srgbClr val="678A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AND/OR</a:t>
              </a:r>
              <a:r>
                <a:rPr lang="es" sz="3200" b="1" i="0" u="none" strike="noStrike" cap="none" dirty="0">
                  <a:solidFill>
                    <a:srgbClr val="43434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s" sz="3200" b="1" i="0" u="none" strike="noStrike" cap="none" dirty="0">
                  <a:latin typeface="Century Gothic"/>
                  <a:ea typeface="Century Gothic"/>
                  <a:cs typeface="Century Gothic"/>
                  <a:sym typeface="Century Gothic"/>
                </a:rPr>
                <a:t>Exhaust vent causes NTC2 to spike</a:t>
              </a:r>
              <a:endParaRPr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899999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3200" b="1" i="0" u="none" strike="noStrike" cap="none" dirty="0">
                  <a:latin typeface="Century Gothic"/>
                  <a:ea typeface="Century Gothic"/>
                  <a:cs typeface="Century Gothic"/>
                  <a:sym typeface="Century Gothic"/>
                </a:rPr>
                <a:t>The temperature is 	lower if </a:t>
              </a:r>
              <a:r>
                <a:rPr lang="es" sz="3200" b="1" i="0" u="none" strike="noStrike" cap="none" dirty="0">
                  <a:solidFill>
                    <a:srgbClr val="678A26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only 0-50%</a:t>
              </a:r>
              <a:endParaRPr sz="3200" b="1" i="0" u="none" strike="noStrike" cap="none" dirty="0">
                <a:solidFill>
                  <a:srgbClr val="678A26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3200" b="1" i="0" u="none" strike="noStrike" cap="none" dirty="0">
                  <a:latin typeface="Century Gothic"/>
                  <a:ea typeface="Century Gothic"/>
                  <a:cs typeface="Century Gothic"/>
                  <a:sym typeface="Century Gothic"/>
                </a:rPr>
                <a:t>Blockage in the system</a:t>
              </a:r>
              <a:endParaRPr sz="32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45720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3200" b="1" i="0" u="none" strike="noStrike" cap="none" dirty="0">
                  <a:solidFill>
                    <a:srgbClr val="5482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Lack of airflow</a:t>
              </a:r>
              <a:r>
                <a:rPr lang="es" sz="3200" b="1" i="0" u="none" strike="noStrike" cap="none" dirty="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s" sz="3200" b="1" i="0" u="none" strike="noStrike" cap="none" dirty="0">
                  <a:latin typeface="Century Gothic"/>
                  <a:ea typeface="Century Gothic"/>
                  <a:cs typeface="Century Gothic"/>
                  <a:sym typeface="Century Gothic"/>
                </a:rPr>
                <a:t>makes </a:t>
              </a:r>
              <a:endParaRPr sz="32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3200" b="1" i="0" u="none" strike="noStrike" cap="none" dirty="0">
                  <a:latin typeface="Century Gothic"/>
                  <a:ea typeface="Century Gothic"/>
                  <a:cs typeface="Century Gothic"/>
                  <a:sym typeface="Century Gothic"/>
                </a:rPr>
                <a:t>heat rise to the NTC 2</a:t>
              </a:r>
              <a:endParaRPr sz="32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3200" b="1" i="0" u="none" strike="noStrike" cap="none" dirty="0">
                  <a:latin typeface="Century Gothic"/>
                  <a:ea typeface="Century Gothic"/>
                  <a:cs typeface="Century Gothic"/>
                  <a:sym typeface="Century Gothic"/>
                </a:rPr>
                <a:t>Sensor from the Heater</a:t>
              </a:r>
              <a:endParaRPr sz="32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3200" b="1" i="0" u="none" strike="noStrike" cap="none" dirty="0">
                  <a:latin typeface="Century Gothic"/>
                  <a:ea typeface="Century Gothic"/>
                  <a:cs typeface="Century Gothic"/>
                  <a:sym typeface="Century Gothic"/>
                </a:rPr>
                <a:t>		</a:t>
              </a:r>
              <a:endParaRPr sz="32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24" name="Google Shape;124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0047213" y="2606139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0047200" y="2926497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" name="Google Shape;126;p1"/>
          <p:cNvSpPr txBox="1"/>
          <p:nvPr/>
        </p:nvSpPr>
        <p:spPr>
          <a:xfrm>
            <a:off x="30054825" y="10705127"/>
            <a:ext cx="5695800" cy="59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s" sz="3800" b="1" i="0" u="sng" strike="noStrike" cap="none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r>
              <a:rPr lang="es" sz="3800" b="1" i="0" u="sng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3800" b="1" i="0" u="sng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Differentiation</a:t>
            </a:r>
            <a:endParaRPr sz="3800" b="1" i="0" u="sng" strike="noStrike" cap="none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 can be </a:t>
            </a:r>
            <a:endParaRPr sz="32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determined by</a:t>
            </a:r>
            <a:r>
              <a:rPr lang="es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200" b="1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3200" b="1" i="0" u="none" strike="noStrike" cap="none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drastic spike</a:t>
            </a:r>
            <a:r>
              <a:rPr lang="es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pressure near the</a:t>
            </a:r>
            <a:r>
              <a:rPr lang="es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3200" b="1" i="0" u="none" strike="noStrike" cap="none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exit vent</a:t>
            </a:r>
            <a:endParaRPr sz="3200" b="1" i="0" u="none" strike="noStrike" cap="none" dirty="0">
              <a:solidFill>
                <a:srgbClr val="5482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s" sz="3200" b="1" i="0" u="none" strike="noStrike" cap="none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Validates</a:t>
            </a:r>
            <a:r>
              <a:rPr lang="es" sz="32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presence </a:t>
            </a: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2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blockage for</a:t>
            </a:r>
            <a:endParaRPr sz="32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overall algorithm </a:t>
            </a:r>
            <a:endParaRPr sz="32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32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An </a:t>
            </a:r>
            <a:r>
              <a:rPr lang="es" sz="3200" b="1" i="0" u="none" strike="noStrike" cap="none" dirty="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inverse </a:t>
            </a:r>
            <a:r>
              <a:rPr lang="es" sz="3200" b="1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relationship exists between front blockage and pressure</a:t>
            </a:r>
            <a:endParaRPr sz="3200" b="1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30210849" y="13468784"/>
            <a:ext cx="650529" cy="65052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710" y="75265"/>
                </a:moveTo>
                <a:lnTo>
                  <a:pt x="34396" y="49951"/>
                </a:lnTo>
                <a:cubicBezTo>
                  <a:pt x="33816" y="49371"/>
                  <a:pt x="33333" y="49082"/>
                  <a:pt x="32463" y="49082"/>
                </a:cubicBezTo>
                <a:cubicBezTo>
                  <a:pt x="30821" y="49082"/>
                  <a:pt x="29758" y="50144"/>
                  <a:pt x="29758" y="51787"/>
                </a:cubicBezTo>
                <a:cubicBezTo>
                  <a:pt x="29758" y="52657"/>
                  <a:pt x="30048" y="53140"/>
                  <a:pt x="30531" y="53719"/>
                </a:cubicBezTo>
                <a:lnTo>
                  <a:pt x="57874" y="80966"/>
                </a:lnTo>
                <a:cubicBezTo>
                  <a:pt x="58357" y="81545"/>
                  <a:pt x="58937" y="81835"/>
                  <a:pt x="59710" y="81835"/>
                </a:cubicBezTo>
                <a:cubicBezTo>
                  <a:pt x="60579" y="81835"/>
                  <a:pt x="61159" y="81545"/>
                  <a:pt x="61642" y="80966"/>
                </a:cubicBezTo>
                <a:lnTo>
                  <a:pt x="61642" y="80966"/>
                </a:lnTo>
                <a:lnTo>
                  <a:pt x="107246" y="33236"/>
                </a:lnTo>
                <a:lnTo>
                  <a:pt x="107246" y="33236"/>
                </a:lnTo>
                <a:lnTo>
                  <a:pt x="111014" y="29178"/>
                </a:lnTo>
                <a:lnTo>
                  <a:pt x="111014" y="29178"/>
                </a:lnTo>
                <a:lnTo>
                  <a:pt x="118937" y="20966"/>
                </a:lnTo>
                <a:lnTo>
                  <a:pt x="118937" y="20966"/>
                </a:lnTo>
                <a:cubicBezTo>
                  <a:pt x="119516" y="20483"/>
                  <a:pt x="119710" y="19903"/>
                  <a:pt x="119710" y="19130"/>
                </a:cubicBezTo>
                <a:cubicBezTo>
                  <a:pt x="119710" y="17487"/>
                  <a:pt x="118647" y="16328"/>
                  <a:pt x="117004" y="16328"/>
                </a:cubicBezTo>
                <a:cubicBezTo>
                  <a:pt x="116231" y="16328"/>
                  <a:pt x="115652" y="16618"/>
                  <a:pt x="115072" y="17198"/>
                </a:cubicBezTo>
                <a:lnTo>
                  <a:pt x="115072" y="17198"/>
                </a:lnTo>
                <a:lnTo>
                  <a:pt x="108019" y="24541"/>
                </a:lnTo>
                <a:lnTo>
                  <a:pt x="108019" y="24541"/>
                </a:lnTo>
                <a:lnTo>
                  <a:pt x="104154" y="28599"/>
                </a:lnTo>
                <a:lnTo>
                  <a:pt x="104154" y="28599"/>
                </a:lnTo>
                <a:lnTo>
                  <a:pt x="59710" y="75265"/>
                </a:lnTo>
                <a:close/>
                <a:moveTo>
                  <a:pt x="114879" y="37101"/>
                </a:moveTo>
                <a:cubicBezTo>
                  <a:pt x="113719" y="36038"/>
                  <a:pt x="112077" y="36038"/>
                  <a:pt x="111014" y="37101"/>
                </a:cubicBezTo>
                <a:cubicBezTo>
                  <a:pt x="110241" y="37874"/>
                  <a:pt x="110241" y="39033"/>
                  <a:pt x="110434" y="39806"/>
                </a:cubicBezTo>
                <a:lnTo>
                  <a:pt x="110434" y="39806"/>
                </a:lnTo>
                <a:cubicBezTo>
                  <a:pt x="112946" y="46086"/>
                  <a:pt x="114299" y="52946"/>
                  <a:pt x="114299" y="60000"/>
                </a:cubicBezTo>
                <a:cubicBezTo>
                  <a:pt x="114299" y="89951"/>
                  <a:pt x="89758" y="114492"/>
                  <a:pt x="59710" y="114492"/>
                </a:cubicBezTo>
                <a:cubicBezTo>
                  <a:pt x="29758" y="114492"/>
                  <a:pt x="5217" y="89951"/>
                  <a:pt x="5217" y="60000"/>
                </a:cubicBezTo>
                <a:cubicBezTo>
                  <a:pt x="5217" y="30048"/>
                  <a:pt x="29758" y="5507"/>
                  <a:pt x="59710" y="5507"/>
                </a:cubicBezTo>
                <a:cubicBezTo>
                  <a:pt x="75265" y="5507"/>
                  <a:pt x="89178" y="11980"/>
                  <a:pt x="99033" y="22125"/>
                </a:cubicBezTo>
                <a:lnTo>
                  <a:pt x="99033" y="22125"/>
                </a:lnTo>
                <a:cubicBezTo>
                  <a:pt x="100096" y="23188"/>
                  <a:pt x="101739" y="22898"/>
                  <a:pt x="102801" y="22125"/>
                </a:cubicBezTo>
                <a:cubicBezTo>
                  <a:pt x="103961" y="20966"/>
                  <a:pt x="103961" y="19323"/>
                  <a:pt x="102801" y="18260"/>
                </a:cubicBezTo>
                <a:lnTo>
                  <a:pt x="102608" y="17971"/>
                </a:lnTo>
                <a:cubicBezTo>
                  <a:pt x="91690" y="6859"/>
                  <a:pt x="76618" y="0"/>
                  <a:pt x="60000" y="0"/>
                </a:cubicBezTo>
                <a:cubicBezTo>
                  <a:pt x="26763" y="0"/>
                  <a:pt x="0" y="26763"/>
                  <a:pt x="0" y="60000"/>
                </a:cubicBezTo>
                <a:cubicBezTo>
                  <a:pt x="0" y="93236"/>
                  <a:pt x="26763" y="120000"/>
                  <a:pt x="60000" y="120000"/>
                </a:cubicBezTo>
                <a:cubicBezTo>
                  <a:pt x="93333" y="120000"/>
                  <a:pt x="120000" y="93236"/>
                  <a:pt x="120000" y="60000"/>
                </a:cubicBezTo>
                <a:cubicBezTo>
                  <a:pt x="120000" y="52367"/>
                  <a:pt x="118357" y="45024"/>
                  <a:pt x="115942" y="38164"/>
                </a:cubicBezTo>
                <a:cubicBezTo>
                  <a:pt x="115362" y="37681"/>
                  <a:pt x="115362" y="37391"/>
                  <a:pt x="114879" y="37101"/>
                </a:cubicBez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"/>
          <p:cNvSpPr/>
          <p:nvPr/>
        </p:nvSpPr>
        <p:spPr>
          <a:xfrm>
            <a:off x="30192125" y="11435150"/>
            <a:ext cx="711583" cy="673700"/>
          </a:xfrm>
          <a:custGeom>
            <a:avLst/>
            <a:gdLst/>
            <a:ahLst/>
            <a:cxnLst/>
            <a:rect l="l" t="t" r="r" b="b"/>
            <a:pathLst>
              <a:path w="11847" h="11846" extrusionOk="0">
                <a:moveTo>
                  <a:pt x="10744" y="3718"/>
                </a:moveTo>
                <a:lnTo>
                  <a:pt x="10428" y="4348"/>
                </a:lnTo>
                <a:cubicBezTo>
                  <a:pt x="10397" y="4442"/>
                  <a:pt x="10397" y="4568"/>
                  <a:pt x="10428" y="4663"/>
                </a:cubicBezTo>
                <a:lnTo>
                  <a:pt x="10744" y="5293"/>
                </a:lnTo>
                <a:lnTo>
                  <a:pt x="9483" y="4915"/>
                </a:lnTo>
                <a:lnTo>
                  <a:pt x="9105" y="4505"/>
                </a:lnTo>
                <a:lnTo>
                  <a:pt x="9483" y="4127"/>
                </a:lnTo>
                <a:lnTo>
                  <a:pt x="10744" y="3718"/>
                </a:lnTo>
                <a:close/>
                <a:moveTo>
                  <a:pt x="4443" y="3497"/>
                </a:moveTo>
                <a:cubicBezTo>
                  <a:pt x="4884" y="3497"/>
                  <a:pt x="5262" y="3781"/>
                  <a:pt x="5419" y="4190"/>
                </a:cubicBezTo>
                <a:lnTo>
                  <a:pt x="4443" y="4190"/>
                </a:lnTo>
                <a:cubicBezTo>
                  <a:pt x="4253" y="4190"/>
                  <a:pt x="4096" y="4348"/>
                  <a:pt x="4096" y="4568"/>
                </a:cubicBezTo>
                <a:cubicBezTo>
                  <a:pt x="4096" y="4663"/>
                  <a:pt x="4253" y="4820"/>
                  <a:pt x="4443" y="4820"/>
                </a:cubicBezTo>
                <a:lnTo>
                  <a:pt x="5419" y="4820"/>
                </a:lnTo>
                <a:cubicBezTo>
                  <a:pt x="5262" y="5230"/>
                  <a:pt x="4915" y="5545"/>
                  <a:pt x="4443" y="5545"/>
                </a:cubicBezTo>
                <a:cubicBezTo>
                  <a:pt x="3844" y="5545"/>
                  <a:pt x="3434" y="5072"/>
                  <a:pt x="3434" y="4505"/>
                </a:cubicBezTo>
                <a:cubicBezTo>
                  <a:pt x="3434" y="3970"/>
                  <a:pt x="3907" y="3497"/>
                  <a:pt x="4443" y="3497"/>
                </a:cubicBezTo>
                <a:close/>
                <a:moveTo>
                  <a:pt x="4443" y="2080"/>
                </a:moveTo>
                <a:cubicBezTo>
                  <a:pt x="5671" y="2080"/>
                  <a:pt x="6679" y="2993"/>
                  <a:pt x="6837" y="4159"/>
                </a:cubicBezTo>
                <a:lnTo>
                  <a:pt x="6144" y="4159"/>
                </a:lnTo>
                <a:cubicBezTo>
                  <a:pt x="5986" y="3371"/>
                  <a:pt x="5262" y="2773"/>
                  <a:pt x="4443" y="2773"/>
                </a:cubicBezTo>
                <a:cubicBezTo>
                  <a:pt x="3497" y="2773"/>
                  <a:pt x="2710" y="3560"/>
                  <a:pt x="2710" y="4505"/>
                </a:cubicBezTo>
                <a:cubicBezTo>
                  <a:pt x="2710" y="5451"/>
                  <a:pt x="3497" y="6238"/>
                  <a:pt x="4443" y="6238"/>
                </a:cubicBezTo>
                <a:cubicBezTo>
                  <a:pt x="5262" y="6238"/>
                  <a:pt x="5986" y="5671"/>
                  <a:pt x="6144" y="4883"/>
                </a:cubicBezTo>
                <a:lnTo>
                  <a:pt x="6837" y="4883"/>
                </a:lnTo>
                <a:cubicBezTo>
                  <a:pt x="6679" y="6049"/>
                  <a:pt x="5671" y="6963"/>
                  <a:pt x="4443" y="6963"/>
                </a:cubicBezTo>
                <a:cubicBezTo>
                  <a:pt x="3119" y="6963"/>
                  <a:pt x="2017" y="5860"/>
                  <a:pt x="2017" y="4505"/>
                </a:cubicBezTo>
                <a:cubicBezTo>
                  <a:pt x="2017" y="3182"/>
                  <a:pt x="3119" y="2080"/>
                  <a:pt x="4443" y="2080"/>
                </a:cubicBezTo>
                <a:close/>
                <a:moveTo>
                  <a:pt x="4474" y="662"/>
                </a:moveTo>
                <a:cubicBezTo>
                  <a:pt x="6459" y="662"/>
                  <a:pt x="8097" y="2206"/>
                  <a:pt x="8255" y="4127"/>
                </a:cubicBezTo>
                <a:lnTo>
                  <a:pt x="7562" y="4127"/>
                </a:lnTo>
                <a:cubicBezTo>
                  <a:pt x="7372" y="2584"/>
                  <a:pt x="6049" y="1355"/>
                  <a:pt x="4443" y="1355"/>
                </a:cubicBezTo>
                <a:cubicBezTo>
                  <a:pt x="2710" y="1355"/>
                  <a:pt x="1324" y="2773"/>
                  <a:pt x="1324" y="4474"/>
                </a:cubicBezTo>
                <a:cubicBezTo>
                  <a:pt x="1324" y="6175"/>
                  <a:pt x="2741" y="7593"/>
                  <a:pt x="4443" y="7593"/>
                </a:cubicBezTo>
                <a:cubicBezTo>
                  <a:pt x="6049" y="7593"/>
                  <a:pt x="7372" y="6364"/>
                  <a:pt x="7562" y="4820"/>
                </a:cubicBezTo>
                <a:lnTo>
                  <a:pt x="8255" y="4820"/>
                </a:lnTo>
                <a:cubicBezTo>
                  <a:pt x="8097" y="6774"/>
                  <a:pt x="6459" y="8286"/>
                  <a:pt x="4474" y="8286"/>
                </a:cubicBezTo>
                <a:cubicBezTo>
                  <a:pt x="2395" y="8286"/>
                  <a:pt x="662" y="6616"/>
                  <a:pt x="662" y="4474"/>
                </a:cubicBezTo>
                <a:cubicBezTo>
                  <a:pt x="662" y="2363"/>
                  <a:pt x="2363" y="662"/>
                  <a:pt x="4474" y="662"/>
                </a:cubicBezTo>
                <a:close/>
                <a:moveTo>
                  <a:pt x="5734" y="8822"/>
                </a:moveTo>
                <a:lnTo>
                  <a:pt x="6049" y="9767"/>
                </a:lnTo>
                <a:lnTo>
                  <a:pt x="2836" y="9767"/>
                </a:lnTo>
                <a:lnTo>
                  <a:pt x="3151" y="8822"/>
                </a:lnTo>
                <a:cubicBezTo>
                  <a:pt x="3529" y="8916"/>
                  <a:pt x="4001" y="9011"/>
                  <a:pt x="4443" y="9011"/>
                </a:cubicBezTo>
                <a:cubicBezTo>
                  <a:pt x="4884" y="9011"/>
                  <a:pt x="5356" y="8916"/>
                  <a:pt x="5734" y="8822"/>
                </a:cubicBezTo>
                <a:close/>
                <a:moveTo>
                  <a:pt x="6522" y="10428"/>
                </a:moveTo>
                <a:cubicBezTo>
                  <a:pt x="6963" y="10428"/>
                  <a:pt x="7372" y="10680"/>
                  <a:pt x="7530" y="11121"/>
                </a:cubicBezTo>
                <a:lnTo>
                  <a:pt x="1418" y="11121"/>
                </a:lnTo>
                <a:cubicBezTo>
                  <a:pt x="1576" y="10743"/>
                  <a:pt x="1922" y="10428"/>
                  <a:pt x="2395" y="10428"/>
                </a:cubicBezTo>
                <a:close/>
                <a:moveTo>
                  <a:pt x="4474" y="0"/>
                </a:moveTo>
                <a:cubicBezTo>
                  <a:pt x="1985" y="0"/>
                  <a:pt x="0" y="1985"/>
                  <a:pt x="0" y="4474"/>
                </a:cubicBezTo>
                <a:cubicBezTo>
                  <a:pt x="0" y="6238"/>
                  <a:pt x="1040" y="7813"/>
                  <a:pt x="2552" y="8538"/>
                </a:cubicBezTo>
                <a:lnTo>
                  <a:pt x="2143" y="9767"/>
                </a:lnTo>
                <a:cubicBezTo>
                  <a:pt x="1324" y="9861"/>
                  <a:pt x="693" y="10586"/>
                  <a:pt x="693" y="11499"/>
                </a:cubicBezTo>
                <a:cubicBezTo>
                  <a:pt x="693" y="11688"/>
                  <a:pt x="851" y="11846"/>
                  <a:pt x="1040" y="11846"/>
                </a:cubicBezTo>
                <a:lnTo>
                  <a:pt x="7971" y="11846"/>
                </a:lnTo>
                <a:cubicBezTo>
                  <a:pt x="8192" y="11846"/>
                  <a:pt x="8349" y="11688"/>
                  <a:pt x="8349" y="11499"/>
                </a:cubicBezTo>
                <a:cubicBezTo>
                  <a:pt x="8349" y="10617"/>
                  <a:pt x="7719" y="9924"/>
                  <a:pt x="6900" y="9767"/>
                </a:cubicBezTo>
                <a:lnTo>
                  <a:pt x="6490" y="8538"/>
                </a:lnTo>
                <a:cubicBezTo>
                  <a:pt x="7782" y="7908"/>
                  <a:pt x="8727" y="6679"/>
                  <a:pt x="8979" y="5230"/>
                </a:cubicBezTo>
                <a:lnTo>
                  <a:pt x="9137" y="5388"/>
                </a:lnTo>
                <a:cubicBezTo>
                  <a:pt x="9168" y="5419"/>
                  <a:pt x="9200" y="5451"/>
                  <a:pt x="9263" y="5451"/>
                </a:cubicBezTo>
                <a:lnTo>
                  <a:pt x="11374" y="6175"/>
                </a:lnTo>
                <a:cubicBezTo>
                  <a:pt x="11403" y="6183"/>
                  <a:pt x="11435" y="6186"/>
                  <a:pt x="11466" y="6186"/>
                </a:cubicBezTo>
                <a:cubicBezTo>
                  <a:pt x="11569" y="6186"/>
                  <a:pt x="11672" y="6145"/>
                  <a:pt x="11720" y="6049"/>
                </a:cubicBezTo>
                <a:cubicBezTo>
                  <a:pt x="11815" y="5923"/>
                  <a:pt x="11846" y="5766"/>
                  <a:pt x="11783" y="5671"/>
                </a:cubicBezTo>
                <a:lnTo>
                  <a:pt x="11153" y="4442"/>
                </a:lnTo>
                <a:lnTo>
                  <a:pt x="11783" y="3214"/>
                </a:lnTo>
                <a:cubicBezTo>
                  <a:pt x="11815" y="3151"/>
                  <a:pt x="11783" y="2993"/>
                  <a:pt x="11689" y="2899"/>
                </a:cubicBezTo>
                <a:cubicBezTo>
                  <a:pt x="11641" y="2802"/>
                  <a:pt x="11519" y="2761"/>
                  <a:pt x="11422" y="2761"/>
                </a:cubicBezTo>
                <a:cubicBezTo>
                  <a:pt x="11392" y="2761"/>
                  <a:pt x="11364" y="2765"/>
                  <a:pt x="11342" y="2773"/>
                </a:cubicBezTo>
                <a:lnTo>
                  <a:pt x="9200" y="3497"/>
                </a:lnTo>
                <a:cubicBezTo>
                  <a:pt x="9168" y="3497"/>
                  <a:pt x="9105" y="3529"/>
                  <a:pt x="9105" y="3560"/>
                </a:cubicBezTo>
                <a:lnTo>
                  <a:pt x="8916" y="3718"/>
                </a:lnTo>
                <a:cubicBezTo>
                  <a:pt x="8570" y="1607"/>
                  <a:pt x="6742" y="0"/>
                  <a:pt x="447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438825" tIns="438825" rIns="438825" bIns="4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19"/>
              <a:buFont typeface="Arial"/>
              <a:buNone/>
            </a:pPr>
            <a:endParaRPr sz="671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1"/>
          <p:cNvCxnSpPr/>
          <p:nvPr/>
        </p:nvCxnSpPr>
        <p:spPr>
          <a:xfrm>
            <a:off x="38690550" y="25717500"/>
            <a:ext cx="0" cy="5676900"/>
          </a:xfrm>
          <a:prstGeom prst="straightConnector1">
            <a:avLst/>
          </a:prstGeom>
          <a:noFill/>
          <a:ln w="28575" cap="flat" cmpd="sng">
            <a:solidFill>
              <a:srgbClr val="12390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1"/>
          <p:cNvSpPr/>
          <p:nvPr/>
        </p:nvSpPr>
        <p:spPr>
          <a:xfrm>
            <a:off x="38571600" y="25601038"/>
            <a:ext cx="237900" cy="2379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1"/>
          <p:cNvGrpSpPr/>
          <p:nvPr/>
        </p:nvGrpSpPr>
        <p:grpSpPr>
          <a:xfrm>
            <a:off x="38507700" y="26026063"/>
            <a:ext cx="5086500" cy="888600"/>
            <a:chOff x="36995300" y="19387075"/>
            <a:chExt cx="5086500" cy="888600"/>
          </a:xfrm>
        </p:grpSpPr>
        <p:grpSp>
          <p:nvGrpSpPr>
            <p:cNvPr id="132" name="Google Shape;132;p1"/>
            <p:cNvGrpSpPr/>
            <p:nvPr/>
          </p:nvGrpSpPr>
          <p:grpSpPr>
            <a:xfrm>
              <a:off x="37147703" y="20037775"/>
              <a:ext cx="4657897" cy="237900"/>
              <a:chOff x="37223903" y="20037775"/>
              <a:chExt cx="4657897" cy="237900"/>
            </a:xfrm>
          </p:grpSpPr>
          <p:cxnSp>
            <p:nvCxnSpPr>
              <p:cNvPr id="133" name="Google Shape;133;p1"/>
              <p:cNvCxnSpPr/>
              <p:nvPr/>
            </p:nvCxnSpPr>
            <p:spPr>
              <a:xfrm>
                <a:off x="37223903" y="20151173"/>
                <a:ext cx="4640100" cy="11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34" name="Google Shape;134;p1"/>
              <p:cNvSpPr/>
              <p:nvPr/>
            </p:nvSpPr>
            <p:spPr>
              <a:xfrm>
                <a:off x="41643900" y="20037775"/>
                <a:ext cx="237900" cy="237900"/>
              </a:xfrm>
              <a:prstGeom prst="ellipse">
                <a:avLst/>
              </a:prstGeom>
              <a:solidFill>
                <a:srgbClr val="548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" name="Google Shape;135;p1"/>
            <p:cNvSpPr/>
            <p:nvPr/>
          </p:nvSpPr>
          <p:spPr>
            <a:xfrm>
              <a:off x="37065300" y="20037775"/>
              <a:ext cx="237900" cy="237900"/>
            </a:xfrm>
            <a:prstGeom prst="ellipse">
              <a:avLst/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 txBox="1"/>
            <p:nvPr/>
          </p:nvSpPr>
          <p:spPr>
            <a:xfrm>
              <a:off x="36995300" y="19387075"/>
              <a:ext cx="5086500" cy="8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825" tIns="438825" rIns="438825" bIns="4388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s" sz="2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data validation</a:t>
              </a:r>
              <a:endPara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137" name="Google Shape;137;p1"/>
          <p:cNvGrpSpPr/>
          <p:nvPr/>
        </p:nvGrpSpPr>
        <p:grpSpPr>
          <a:xfrm>
            <a:off x="38671703" y="27768138"/>
            <a:ext cx="4657897" cy="237900"/>
            <a:chOff x="37223903" y="20037775"/>
            <a:chExt cx="4657897" cy="237900"/>
          </a:xfrm>
        </p:grpSpPr>
        <p:cxnSp>
          <p:nvCxnSpPr>
            <p:cNvPr id="138" name="Google Shape;138;p1"/>
            <p:cNvCxnSpPr/>
            <p:nvPr/>
          </p:nvCxnSpPr>
          <p:spPr>
            <a:xfrm>
              <a:off x="37223903" y="20151173"/>
              <a:ext cx="4640100" cy="111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9" name="Google Shape;139;p1"/>
            <p:cNvSpPr/>
            <p:nvPr/>
          </p:nvSpPr>
          <p:spPr>
            <a:xfrm>
              <a:off x="41643900" y="20037775"/>
              <a:ext cx="237900" cy="2379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" name="Google Shape;140;p1"/>
          <p:cNvSpPr/>
          <p:nvPr/>
        </p:nvSpPr>
        <p:spPr>
          <a:xfrm>
            <a:off x="38589300" y="27768138"/>
            <a:ext cx="237900" cy="2379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 txBox="1"/>
          <p:nvPr/>
        </p:nvSpPr>
        <p:spPr>
          <a:xfrm>
            <a:off x="38580800" y="27161566"/>
            <a:ext cx="5086500" cy="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algorithm threshold identification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38589300" y="28745913"/>
            <a:ext cx="237900" cy="2379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 txBox="1"/>
          <p:nvPr/>
        </p:nvSpPr>
        <p:spPr>
          <a:xfrm>
            <a:off x="38600900" y="28167338"/>
            <a:ext cx="5086500" cy="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alarm trigger in current system 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4" name="Google Shape;144;p1"/>
          <p:cNvGrpSpPr/>
          <p:nvPr/>
        </p:nvGrpSpPr>
        <p:grpSpPr>
          <a:xfrm>
            <a:off x="38665503" y="29732900"/>
            <a:ext cx="4657897" cy="237900"/>
            <a:chOff x="37223903" y="20037775"/>
            <a:chExt cx="4657897" cy="237900"/>
          </a:xfrm>
        </p:grpSpPr>
        <p:cxnSp>
          <p:nvCxnSpPr>
            <p:cNvPr id="145" name="Google Shape;145;p1"/>
            <p:cNvCxnSpPr/>
            <p:nvPr/>
          </p:nvCxnSpPr>
          <p:spPr>
            <a:xfrm>
              <a:off x="37223903" y="20151173"/>
              <a:ext cx="4640100" cy="111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6" name="Google Shape;146;p1"/>
            <p:cNvSpPr/>
            <p:nvPr/>
          </p:nvSpPr>
          <p:spPr>
            <a:xfrm>
              <a:off x="41643900" y="20037775"/>
              <a:ext cx="237900" cy="2379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1"/>
          <p:cNvSpPr/>
          <p:nvPr/>
        </p:nvSpPr>
        <p:spPr>
          <a:xfrm>
            <a:off x="38589300" y="29732900"/>
            <a:ext cx="237900" cy="2379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38614350" y="28778056"/>
            <a:ext cx="50928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 algorithm into dryer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9" name="Google Shape;149;p1"/>
          <p:cNvGrpSpPr/>
          <p:nvPr/>
        </p:nvGrpSpPr>
        <p:grpSpPr>
          <a:xfrm>
            <a:off x="38678953" y="30546825"/>
            <a:ext cx="4657897" cy="237900"/>
            <a:chOff x="37223903" y="20037775"/>
            <a:chExt cx="4657897" cy="237900"/>
          </a:xfrm>
        </p:grpSpPr>
        <p:cxnSp>
          <p:nvCxnSpPr>
            <p:cNvPr id="150" name="Google Shape;150;p1"/>
            <p:cNvCxnSpPr/>
            <p:nvPr/>
          </p:nvCxnSpPr>
          <p:spPr>
            <a:xfrm>
              <a:off x="37223903" y="20151173"/>
              <a:ext cx="4640100" cy="111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1" name="Google Shape;151;p1"/>
            <p:cNvSpPr/>
            <p:nvPr/>
          </p:nvSpPr>
          <p:spPr>
            <a:xfrm>
              <a:off x="41643900" y="20037775"/>
              <a:ext cx="237900" cy="2379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1"/>
          <p:cNvSpPr/>
          <p:nvPr/>
        </p:nvSpPr>
        <p:spPr>
          <a:xfrm>
            <a:off x="38602750" y="30546825"/>
            <a:ext cx="237900" cy="2379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"/>
          <p:cNvSpPr txBox="1"/>
          <p:nvPr/>
        </p:nvSpPr>
        <p:spPr>
          <a:xfrm>
            <a:off x="38614350" y="29555366"/>
            <a:ext cx="39297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2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algorithm in dryer</a:t>
            </a:r>
            <a:endParaRPr sz="2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36103881" y="22542950"/>
            <a:ext cx="8109900" cy="13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222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 WORK 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(SENIOR DESIGN 2)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1"/>
          <p:cNvSpPr/>
          <p:nvPr/>
        </p:nvSpPr>
        <p:spPr>
          <a:xfrm>
            <a:off x="38602750" y="31214350"/>
            <a:ext cx="237900" cy="2379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37324225" y="26120413"/>
            <a:ext cx="17148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8/1</a:t>
            </a: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37045825" y="27155100"/>
            <a:ext cx="19932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9/20</a:t>
            </a: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36861750" y="28128850"/>
            <a:ext cx="21771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10/01</a:t>
            </a: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36769525" y="29106800"/>
            <a:ext cx="22695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10/26</a:t>
            </a: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36769525" y="29897500"/>
            <a:ext cx="22695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11/20</a:t>
            </a: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37045950" y="30608125"/>
            <a:ext cx="19932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12/9</a:t>
            </a:r>
            <a:endParaRPr sz="36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36119450" y="24124775"/>
            <a:ext cx="30867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PREDICTED DATE OF COMPLETION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YEAR 2020</a:t>
            </a: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1" descr="DASYLab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10975" y="10294625"/>
            <a:ext cx="2836501" cy="78965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/>
          <p:nvPr/>
        </p:nvSpPr>
        <p:spPr>
          <a:xfrm>
            <a:off x="36119450" y="8381725"/>
            <a:ext cx="7805100" cy="2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IMPLEMENTATION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36222163" y="12911334"/>
            <a:ext cx="78051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EXPECTATION FOR FINAL DESIGN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11396538" y="26551688"/>
            <a:ext cx="7574100" cy="1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Lint filter blockage was simulated using Aluminum tape to restrict airflow out of the drum.</a:t>
            </a:r>
            <a:endParaRPr sz="2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1"/>
          <p:cNvSpPr/>
          <p:nvPr/>
        </p:nvSpPr>
        <p:spPr>
          <a:xfrm rot="-5400000">
            <a:off x="10310675" y="10624400"/>
            <a:ext cx="609600" cy="62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951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5060" y="34024"/>
                </a:cubicBezTo>
                <a:lnTo>
                  <a:pt x="108048" y="28915"/>
                </a:lnTo>
                <a:cubicBezTo>
                  <a:pt x="108819" y="26987"/>
                  <a:pt x="109686" y="24771"/>
                  <a:pt x="108048" y="23132"/>
                </a:cubicBezTo>
                <a:lnTo>
                  <a:pt x="96867" y="12048"/>
                </a:lnTo>
                <a:cubicBezTo>
                  <a:pt x="96096" y="11180"/>
                  <a:pt x="95228" y="10891"/>
                  <a:pt x="94457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216" y="12819"/>
                  <a:pt x="77879" y="10891"/>
                  <a:pt x="73445" y="9831"/>
                </a:cubicBezTo>
                <a:lnTo>
                  <a:pt x="72096" y="4144"/>
                </a:lnTo>
                <a:cubicBezTo>
                  <a:pt x="71614" y="2216"/>
                  <a:pt x="70265" y="0"/>
                  <a:pt x="68048" y="0"/>
                </a:cubicBezTo>
                <a:lnTo>
                  <a:pt x="51951" y="0"/>
                </a:lnTo>
                <a:cubicBezTo>
                  <a:pt x="49831" y="0"/>
                  <a:pt x="48481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879" y="12819"/>
                  <a:pt x="34024" y="15036"/>
                </a:cubicBezTo>
                <a:lnTo>
                  <a:pt x="28915" y="12048"/>
                </a:lnTo>
                <a:cubicBezTo>
                  <a:pt x="28048" y="11469"/>
                  <a:pt x="26698" y="10891"/>
                  <a:pt x="25638" y="10891"/>
                </a:cubicBezTo>
                <a:cubicBezTo>
                  <a:pt x="24771" y="10891"/>
                  <a:pt x="24000" y="11180"/>
                  <a:pt x="23132" y="12048"/>
                </a:cubicBezTo>
                <a:lnTo>
                  <a:pt x="12048" y="23132"/>
                </a:lnTo>
                <a:cubicBezTo>
                  <a:pt x="10409" y="24771"/>
                  <a:pt x="11180" y="26987"/>
                  <a:pt x="12048" y="28915"/>
                </a:cubicBezTo>
                <a:lnTo>
                  <a:pt x="15036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144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144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5036" y="85975"/>
                </a:cubicBezTo>
                <a:lnTo>
                  <a:pt x="12048" y="91180"/>
                </a:lnTo>
                <a:cubicBezTo>
                  <a:pt x="10891" y="92819"/>
                  <a:pt x="10409" y="95228"/>
                  <a:pt x="12048" y="96867"/>
                </a:cubicBezTo>
                <a:lnTo>
                  <a:pt x="23132" y="108048"/>
                </a:lnTo>
                <a:cubicBezTo>
                  <a:pt x="24000" y="108819"/>
                  <a:pt x="24771" y="108819"/>
                  <a:pt x="25638" y="108819"/>
                </a:cubicBezTo>
                <a:cubicBezTo>
                  <a:pt x="26698" y="108819"/>
                  <a:pt x="27759" y="108337"/>
                  <a:pt x="28915" y="108048"/>
                </a:cubicBezTo>
                <a:lnTo>
                  <a:pt x="34024" y="105060"/>
                </a:lnTo>
                <a:cubicBezTo>
                  <a:pt x="37879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481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265" y="120000"/>
                  <a:pt x="71325" y="118072"/>
                  <a:pt x="72096" y="115951"/>
                </a:cubicBezTo>
                <a:lnTo>
                  <a:pt x="73445" y="110168"/>
                </a:lnTo>
                <a:cubicBezTo>
                  <a:pt x="77879" y="109108"/>
                  <a:pt x="82216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457" y="108819"/>
                </a:cubicBezTo>
                <a:cubicBezTo>
                  <a:pt x="95228" y="108819"/>
                  <a:pt x="96096" y="108626"/>
                  <a:pt x="96867" y="108048"/>
                </a:cubicBezTo>
                <a:lnTo>
                  <a:pt x="108048" y="96867"/>
                </a:lnTo>
                <a:cubicBezTo>
                  <a:pt x="109686" y="95228"/>
                  <a:pt x="109108" y="93108"/>
                  <a:pt x="108048" y="91180"/>
                </a:cubicBezTo>
                <a:lnTo>
                  <a:pt x="105060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951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951" y="47903"/>
                </a:cubicBezTo>
                <a:close/>
                <a:moveTo>
                  <a:pt x="114602" y="66698"/>
                </a:moveTo>
                <a:lnTo>
                  <a:pt x="114602" y="66698"/>
                </a:lnTo>
                <a:lnTo>
                  <a:pt x="108819" y="68048"/>
                </a:lnTo>
                <a:cubicBezTo>
                  <a:pt x="106987" y="68626"/>
                  <a:pt x="105349" y="69975"/>
                  <a:pt x="105060" y="71903"/>
                </a:cubicBezTo>
                <a:cubicBezTo>
                  <a:pt x="103903" y="75662"/>
                  <a:pt x="102361" y="79518"/>
                  <a:pt x="100433" y="82987"/>
                </a:cubicBezTo>
                <a:cubicBezTo>
                  <a:pt x="99373" y="84626"/>
                  <a:pt x="99373" y="86843"/>
                  <a:pt x="100433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192" y="99373"/>
                  <a:pt x="87132" y="99084"/>
                  <a:pt x="86265" y="99084"/>
                </a:cubicBezTo>
                <a:cubicBezTo>
                  <a:pt x="85493" y="99084"/>
                  <a:pt x="84337" y="99373"/>
                  <a:pt x="83566" y="99855"/>
                </a:cubicBezTo>
                <a:cubicBezTo>
                  <a:pt x="80000" y="101783"/>
                  <a:pt x="76240" y="103421"/>
                  <a:pt x="72385" y="104481"/>
                </a:cubicBezTo>
                <a:cubicBezTo>
                  <a:pt x="70457" y="105060"/>
                  <a:pt x="69108" y="106409"/>
                  <a:pt x="68626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771" y="104481"/>
                </a:cubicBezTo>
                <a:cubicBezTo>
                  <a:pt x="44915" y="103421"/>
                  <a:pt x="41156" y="101783"/>
                  <a:pt x="37590" y="99855"/>
                </a:cubicBezTo>
                <a:cubicBezTo>
                  <a:pt x="36722" y="99373"/>
                  <a:pt x="35662" y="99084"/>
                  <a:pt x="34891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277" y="102843"/>
                </a:lnTo>
                <a:lnTo>
                  <a:pt x="27277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385" y="48192"/>
                </a:cubicBezTo>
                <a:cubicBezTo>
                  <a:pt x="17445" y="44337"/>
                  <a:pt x="19084" y="40578"/>
                  <a:pt x="21012" y="37012"/>
                </a:cubicBezTo>
                <a:cubicBezTo>
                  <a:pt x="22072" y="35373"/>
                  <a:pt x="22072" y="33253"/>
                  <a:pt x="21012" y="31614"/>
                </a:cubicBezTo>
                <a:lnTo>
                  <a:pt x="18024" y="26698"/>
                </a:lnTo>
                <a:lnTo>
                  <a:pt x="18024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253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879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855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481" y="20722"/>
                  <a:pt x="89253" y="20144"/>
                </a:cubicBezTo>
                <a:lnTo>
                  <a:pt x="94168" y="17156"/>
                </a:lnTo>
                <a:lnTo>
                  <a:pt x="103710" y="26698"/>
                </a:lnTo>
                <a:lnTo>
                  <a:pt x="103710" y="26698"/>
                </a:lnTo>
                <a:lnTo>
                  <a:pt x="100722" y="31614"/>
                </a:lnTo>
                <a:cubicBezTo>
                  <a:pt x="99566" y="33253"/>
                  <a:pt x="99566" y="35373"/>
                  <a:pt x="100722" y="37012"/>
                </a:cubicBezTo>
                <a:cubicBezTo>
                  <a:pt x="102554" y="40578"/>
                  <a:pt x="104192" y="44337"/>
                  <a:pt x="105349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602" y="66698"/>
                </a:lnTo>
                <a:close/>
                <a:moveTo>
                  <a:pt x="60144" y="32674"/>
                </a:moveTo>
                <a:cubicBezTo>
                  <a:pt x="45204" y="32674"/>
                  <a:pt x="32963" y="44915"/>
                  <a:pt x="32963" y="59855"/>
                </a:cubicBezTo>
                <a:cubicBezTo>
                  <a:pt x="32963" y="74891"/>
                  <a:pt x="45204" y="87132"/>
                  <a:pt x="60144" y="87132"/>
                </a:cubicBezTo>
                <a:cubicBezTo>
                  <a:pt x="75084" y="87132"/>
                  <a:pt x="87325" y="74891"/>
                  <a:pt x="87325" y="59855"/>
                </a:cubicBezTo>
                <a:cubicBezTo>
                  <a:pt x="87325" y="44915"/>
                  <a:pt x="75084" y="32674"/>
                  <a:pt x="60144" y="32674"/>
                </a:cubicBezTo>
                <a:close/>
                <a:moveTo>
                  <a:pt x="60144" y="81638"/>
                </a:moveTo>
                <a:cubicBezTo>
                  <a:pt x="48192" y="81638"/>
                  <a:pt x="38361" y="71903"/>
                  <a:pt x="38361" y="59855"/>
                </a:cubicBezTo>
                <a:cubicBezTo>
                  <a:pt x="38361" y="47903"/>
                  <a:pt x="48192" y="38168"/>
                  <a:pt x="60144" y="38168"/>
                </a:cubicBezTo>
                <a:cubicBezTo>
                  <a:pt x="72096" y="38168"/>
                  <a:pt x="81927" y="47903"/>
                  <a:pt x="81927" y="59855"/>
                </a:cubicBezTo>
                <a:cubicBezTo>
                  <a:pt x="81927" y="71903"/>
                  <a:pt x="72096" y="81638"/>
                  <a:pt x="60144" y="81638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158200" y="11089150"/>
            <a:ext cx="9425083" cy="556175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9" name="Google Shape;169;p1"/>
          <p:cNvSpPr txBox="1"/>
          <p:nvPr/>
        </p:nvSpPr>
        <p:spPr>
          <a:xfrm>
            <a:off x="980825" y="25967775"/>
            <a:ext cx="31773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Addition of a pressure sensor at location </a:t>
            </a: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389140" y="26100175"/>
            <a:ext cx="501884" cy="465954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FFE59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38825" tIns="438825" rIns="438825" bIns="4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19"/>
              <a:buFont typeface="Arial"/>
              <a:buNone/>
            </a:pPr>
            <a:endParaRPr sz="6719" b="0" i="0" u="none" strike="noStrike" cap="none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0137400" y="26353925"/>
            <a:ext cx="9658201" cy="4563336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72" name="Google Shape;172;p1"/>
          <p:cNvGrpSpPr/>
          <p:nvPr/>
        </p:nvGrpSpPr>
        <p:grpSpPr>
          <a:xfrm>
            <a:off x="429056" y="25512324"/>
            <a:ext cx="481892" cy="418387"/>
            <a:chOff x="6218300" y="4416175"/>
            <a:chExt cx="516000" cy="448000"/>
          </a:xfrm>
        </p:grpSpPr>
        <p:sp>
          <p:nvSpPr>
            <p:cNvPr id="173" name="Google Shape;173;p1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38825" tIns="438825" rIns="438825" bIns="43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9"/>
                <a:buFont typeface="Arial"/>
                <a:buNone/>
              </a:pPr>
              <a:endParaRPr sz="6719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38825" tIns="438825" rIns="438825" bIns="43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9"/>
                <a:buFont typeface="Arial"/>
                <a:buNone/>
              </a:pPr>
              <a:endParaRPr sz="6719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FFE59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38825" tIns="438825" rIns="438825" bIns="43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9"/>
                <a:buFont typeface="Arial"/>
                <a:buNone/>
              </a:pPr>
              <a:endParaRPr sz="6719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1"/>
          <p:cNvSpPr/>
          <p:nvPr/>
        </p:nvSpPr>
        <p:spPr>
          <a:xfrm>
            <a:off x="11342975" y="28653025"/>
            <a:ext cx="7683600" cy="28884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9897113" y="11268030"/>
            <a:ext cx="2564100" cy="1546821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78" name="Google Shape;178;p1"/>
          <p:cNvGrpSpPr/>
          <p:nvPr/>
        </p:nvGrpSpPr>
        <p:grpSpPr>
          <a:xfrm>
            <a:off x="7225625" y="22451627"/>
            <a:ext cx="3086700" cy="3954675"/>
            <a:chOff x="7458617" y="27337772"/>
            <a:chExt cx="2845147" cy="3645198"/>
          </a:xfrm>
        </p:grpSpPr>
        <p:pic>
          <p:nvPicPr>
            <p:cNvPr id="179" name="Google Shape;179;p1"/>
            <p:cNvPicPr preferRelativeResize="0"/>
            <p:nvPr/>
          </p:nvPicPr>
          <p:blipFill rotWithShape="1">
            <a:blip r:embed="rId12">
              <a:alphaModFix/>
            </a:blip>
            <a:srcRect l="3430" t="19067" r="46108" b="12444"/>
            <a:stretch/>
          </p:blipFill>
          <p:spPr>
            <a:xfrm>
              <a:off x="7458617" y="27337772"/>
              <a:ext cx="2845147" cy="3645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1"/>
            <p:cNvSpPr/>
            <p:nvPr/>
          </p:nvSpPr>
          <p:spPr>
            <a:xfrm>
              <a:off x="7597474" y="29757297"/>
              <a:ext cx="382200" cy="391200"/>
            </a:xfrm>
            <a:prstGeom prst="ellipse">
              <a:avLst/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1400" b="1" i="0" u="none" strike="noStrike" cap="none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8801175" y="30124075"/>
              <a:ext cx="382200" cy="391200"/>
            </a:xfrm>
            <a:prstGeom prst="ellipse">
              <a:avLst/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1400" b="1" i="0" u="none" strike="noStrike" cap="none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9815700" y="27586750"/>
              <a:ext cx="382200" cy="391200"/>
            </a:xfrm>
            <a:prstGeom prst="ellipse">
              <a:avLst/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1400" b="1" i="0" u="none" strike="noStrike" cap="none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9296367" y="29967622"/>
              <a:ext cx="680700" cy="586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9815699" y="30266197"/>
              <a:ext cx="382200" cy="391200"/>
            </a:xfrm>
            <a:prstGeom prst="ellipse">
              <a:avLst/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1400" b="1" i="0" u="none" strike="noStrike" cap="none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1"/>
          <p:cNvSpPr txBox="1"/>
          <p:nvPr/>
        </p:nvSpPr>
        <p:spPr>
          <a:xfrm>
            <a:off x="16148400" y="28785551"/>
            <a:ext cx="2690700" cy="24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cone is used to simulate restrict</a:t>
            </a:r>
            <a:r>
              <a:rPr lang="es" sz="2800" dirty="0">
                <a:latin typeface="Century Gothic"/>
                <a:ea typeface="Century Gothic"/>
                <a:cs typeface="Century Gothic"/>
                <a:sym typeface="Century Gothic"/>
              </a:rPr>
              <a:t>ion in the exhaust vent</a:t>
            </a:r>
            <a:endParaRPr sz="2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"/>
          <p:cNvSpPr/>
          <p:nvPr/>
        </p:nvSpPr>
        <p:spPr>
          <a:xfrm>
            <a:off x="713550" y="25148536"/>
            <a:ext cx="194151" cy="19880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506388" y="28759500"/>
            <a:ext cx="4295475" cy="2642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303800" y="24963325"/>
            <a:ext cx="1047000" cy="10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9394248" y="10013675"/>
            <a:ext cx="854376" cy="8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9423750" y="17478875"/>
            <a:ext cx="854375" cy="85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"/>
          <p:cNvSpPr txBox="1"/>
          <p:nvPr/>
        </p:nvSpPr>
        <p:spPr>
          <a:xfrm>
            <a:off x="758550" y="27756850"/>
            <a:ext cx="2269500" cy="18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Initial indication of blockage uses NTC 2</a:t>
            </a:r>
            <a:r>
              <a:rPr lang="e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"/>
          <p:cNvSpPr txBox="1"/>
          <p:nvPr/>
        </p:nvSpPr>
        <p:spPr>
          <a:xfrm>
            <a:off x="644550" y="30896150"/>
            <a:ext cx="46578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Verification uses the Capacitive Moisture Sensor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3563548" y="26418388"/>
            <a:ext cx="414600" cy="4245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14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/>
          <p:nvPr/>
        </p:nvSpPr>
        <p:spPr>
          <a:xfrm>
            <a:off x="392999" y="27119563"/>
            <a:ext cx="623400" cy="63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30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7353649" y="28687813"/>
            <a:ext cx="623400" cy="63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30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/>
          <p:nvPr/>
        </p:nvSpPr>
        <p:spPr>
          <a:xfrm>
            <a:off x="5073749" y="26481922"/>
            <a:ext cx="623400" cy="63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30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"/>
          <p:cNvSpPr txBox="1"/>
          <p:nvPr/>
        </p:nvSpPr>
        <p:spPr>
          <a:xfrm>
            <a:off x="977525" y="27151888"/>
            <a:ext cx="30000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DETECTION 1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"/>
          <p:cNvSpPr txBox="1"/>
          <p:nvPr/>
        </p:nvSpPr>
        <p:spPr>
          <a:xfrm>
            <a:off x="951454" y="30342628"/>
            <a:ext cx="35073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DETECTION 2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 txBox="1"/>
          <p:nvPr/>
        </p:nvSpPr>
        <p:spPr>
          <a:xfrm>
            <a:off x="7904850" y="28527600"/>
            <a:ext cx="35304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DETECTION VERIFICATION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/>
          <p:cNvSpPr/>
          <p:nvPr/>
        </p:nvSpPr>
        <p:spPr>
          <a:xfrm>
            <a:off x="392999" y="30322263"/>
            <a:ext cx="623400" cy="638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30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"/>
          <p:cNvSpPr txBox="1"/>
          <p:nvPr/>
        </p:nvSpPr>
        <p:spPr>
          <a:xfrm>
            <a:off x="5653075" y="26568025"/>
            <a:ext cx="53799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 IDENTIFICATION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 txBox="1"/>
          <p:nvPr/>
        </p:nvSpPr>
        <p:spPr>
          <a:xfrm>
            <a:off x="5613750" y="26956825"/>
            <a:ext cx="5379900" cy="14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70000" marR="0" lvl="0" indent="-903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Pressure sensor    </a:t>
            </a:r>
            <a:r>
              <a:rPr lang="e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 determines</a:t>
            </a:r>
            <a:r>
              <a:rPr lang="e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where</a:t>
            </a:r>
            <a:r>
              <a:rPr lang="e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the blockage</a:t>
            </a:r>
            <a:r>
              <a:rPr lang="es"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is  located  </a:t>
            </a:r>
            <a:r>
              <a:rPr lang="es" sz="28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</a:t>
            </a:r>
            <a:endParaRPr sz="28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3" name="Google Shape;203;p1"/>
          <p:cNvSpPr txBox="1"/>
          <p:nvPr/>
        </p:nvSpPr>
        <p:spPr>
          <a:xfrm>
            <a:off x="27738" y="14841545"/>
            <a:ext cx="78051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5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QUESTION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1"/>
          <p:cNvSpPr txBox="1"/>
          <p:nvPr/>
        </p:nvSpPr>
        <p:spPr>
          <a:xfrm>
            <a:off x="208325" y="15761275"/>
            <a:ext cx="9403500" cy="1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accurate(80% Confidence Interval) way to measure blockage in the external exhaust vent and internal lint filter of the Electrolux 600 Series Dryer?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5" name="Google Shape;205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220675" y="28469587"/>
            <a:ext cx="579825" cy="5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978162" y="30546834"/>
            <a:ext cx="579825" cy="57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32281" y="27968625"/>
            <a:ext cx="481900" cy="48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0166200" y="28333363"/>
            <a:ext cx="787128" cy="78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437800" y="23725925"/>
            <a:ext cx="7574101" cy="267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0178700" y="18708650"/>
            <a:ext cx="9403500" cy="604426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1" name="Google Shape;211;p1"/>
          <p:cNvSpPr txBox="1"/>
          <p:nvPr/>
        </p:nvSpPr>
        <p:spPr>
          <a:xfrm>
            <a:off x="30076600" y="18865375"/>
            <a:ext cx="5695800" cy="5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s" sz="3800" b="1" i="0" u="sng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Blockage </a:t>
            </a:r>
            <a:r>
              <a:rPr lang="es" sz="3800" b="1" u="sng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Confirmation</a:t>
            </a:r>
            <a:endParaRPr sz="3800" b="1" i="0" u="sng" strike="noStrike" cap="none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Larger blockages in </a:t>
            </a:r>
            <a:endParaRPr sz="32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r>
              <a:rPr lang="es" sz="3200" b="1" i="0" u="none" strike="noStrike" cap="none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or both</a:t>
            </a: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s" sz="3200" b="1" dirty="0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 filter and </a:t>
            </a:r>
            <a:r>
              <a:rPr lang="es" sz="3200" b="1" dirty="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xhaust vent cause a </a:t>
            </a:r>
            <a:r>
              <a:rPr lang="es" sz="3200" b="1" i="0" u="none" strike="noStrike" cap="none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slower</a:t>
            </a: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moisture removal rate</a:t>
            </a:r>
            <a:endParaRPr sz="32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There is a </a:t>
            </a:r>
            <a:r>
              <a:rPr lang="es" sz="3200" b="1" i="0" u="none" strike="noStrike" cap="none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clear rise</a:t>
            </a: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</a:t>
            </a:r>
            <a:endParaRPr sz="32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dry time when blockages exist in </a:t>
            </a:r>
            <a:r>
              <a:rPr lang="es" sz="3200" b="1" i="0" u="none" strike="noStrike" cap="none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</a:t>
            </a:r>
            <a:r>
              <a:rPr lang="es" sz="3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locations</a:t>
            </a:r>
            <a:endParaRPr sz="4800" b="1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182913" y="22195350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1"/>
          <p:cNvGrpSpPr/>
          <p:nvPr/>
        </p:nvGrpSpPr>
        <p:grpSpPr>
          <a:xfrm>
            <a:off x="30150561" y="19734250"/>
            <a:ext cx="984725" cy="672959"/>
            <a:chOff x="-19835275" y="3330250"/>
            <a:chExt cx="329250" cy="280625"/>
          </a:xfrm>
        </p:grpSpPr>
        <p:sp>
          <p:nvSpPr>
            <p:cNvPr id="214" name="Google Shape;214;p1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38825" tIns="438825" rIns="438825" bIns="43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9"/>
                <a:buFont typeface="Arial"/>
                <a:buNone/>
              </a:pPr>
              <a:endParaRPr sz="67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38825" tIns="438825" rIns="438825" bIns="43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9"/>
                <a:buFont typeface="Arial"/>
                <a:buNone/>
              </a:pPr>
              <a:endParaRPr sz="67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38825" tIns="438825" rIns="438825" bIns="43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9"/>
                <a:buFont typeface="Arial"/>
                <a:buNone/>
              </a:pPr>
              <a:endParaRPr sz="67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1"/>
          <p:cNvSpPr/>
          <p:nvPr/>
        </p:nvSpPr>
        <p:spPr>
          <a:xfrm>
            <a:off x="751650" y="23334977"/>
            <a:ext cx="194151" cy="198803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1"/>
          <p:cNvGrpSpPr/>
          <p:nvPr/>
        </p:nvGrpSpPr>
        <p:grpSpPr>
          <a:xfrm>
            <a:off x="36028125" y="14523774"/>
            <a:ext cx="7252834" cy="2136797"/>
            <a:chOff x="35923158" y="15512261"/>
            <a:chExt cx="7433467" cy="2190014"/>
          </a:xfrm>
        </p:grpSpPr>
        <p:sp>
          <p:nvSpPr>
            <p:cNvPr id="219" name="Google Shape;219;p1"/>
            <p:cNvSpPr/>
            <p:nvPr/>
          </p:nvSpPr>
          <p:spPr>
            <a:xfrm>
              <a:off x="36335125" y="16136475"/>
              <a:ext cx="2387700" cy="1546800"/>
            </a:xfrm>
            <a:prstGeom prst="homePlate">
              <a:avLst>
                <a:gd name="adj" fmla="val 31210"/>
              </a:avLst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"/>
            <p:cNvSpPr/>
            <p:nvPr/>
          </p:nvSpPr>
          <p:spPr>
            <a:xfrm>
              <a:off x="38316325" y="16136425"/>
              <a:ext cx="2564100" cy="1546800"/>
            </a:xfrm>
            <a:prstGeom prst="chevron">
              <a:avLst>
                <a:gd name="adj" fmla="val 33046"/>
              </a:avLst>
            </a:prstGeom>
            <a:solidFill>
              <a:srgbClr val="2A4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"/>
            <p:cNvSpPr/>
            <p:nvPr/>
          </p:nvSpPr>
          <p:spPr>
            <a:xfrm>
              <a:off x="40481250" y="16120250"/>
              <a:ext cx="2114400" cy="1563000"/>
            </a:xfrm>
            <a:prstGeom prst="chevron">
              <a:avLst>
                <a:gd name="adj" fmla="val 32835"/>
              </a:avLst>
            </a:prstGeom>
            <a:solidFill>
              <a:srgbClr val="678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"/>
            <p:cNvSpPr txBox="1"/>
            <p:nvPr/>
          </p:nvSpPr>
          <p:spPr>
            <a:xfrm>
              <a:off x="40756625" y="16155475"/>
              <a:ext cx="1575600" cy="15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s" sz="24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Pressure sensor</a:t>
              </a:r>
              <a:r>
                <a:rPr lang="es" sz="2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addition</a:t>
              </a:r>
              <a:endPara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23" name="Google Shape;223;p1"/>
            <p:cNvSpPr/>
            <p:nvPr/>
          </p:nvSpPr>
          <p:spPr>
            <a:xfrm>
              <a:off x="42153125" y="16120400"/>
              <a:ext cx="680700" cy="1563000"/>
            </a:xfrm>
            <a:prstGeom prst="chevron">
              <a:avLst>
                <a:gd name="adj" fmla="val 76946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"/>
            <p:cNvSpPr txBox="1"/>
            <p:nvPr/>
          </p:nvSpPr>
          <p:spPr>
            <a:xfrm>
              <a:off x="38818275" y="16266475"/>
              <a:ext cx="1766700" cy="9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r>
                <a:rPr lang="es" sz="2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functional prototype</a:t>
              </a:r>
              <a:endParaRPr sz="2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225" name="Google Shape;225;p1"/>
            <p:cNvSpPr/>
            <p:nvPr/>
          </p:nvSpPr>
          <p:spPr>
            <a:xfrm>
              <a:off x="42391650" y="16123225"/>
              <a:ext cx="680700" cy="1563000"/>
            </a:xfrm>
            <a:prstGeom prst="chevron">
              <a:avLst>
                <a:gd name="adj" fmla="val 76946"/>
              </a:avLst>
            </a:prstGeom>
            <a:solidFill>
              <a:srgbClr val="BA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42675925" y="16123225"/>
              <a:ext cx="680700" cy="1563000"/>
            </a:xfrm>
            <a:prstGeom prst="chevron">
              <a:avLst>
                <a:gd name="adj" fmla="val 76946"/>
              </a:avLst>
            </a:prstGeom>
            <a:solidFill>
              <a:srgbClr val="D2EE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"/>
            <p:cNvSpPr txBox="1"/>
            <p:nvPr/>
          </p:nvSpPr>
          <p:spPr>
            <a:xfrm>
              <a:off x="35923158" y="15512261"/>
              <a:ext cx="2564100" cy="10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r>
                <a:rPr lang="es" sz="24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lgorithm </a:t>
              </a:r>
              <a:r>
                <a:rPr lang="es" sz="2400" b="1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accuracy at</a:t>
              </a:r>
              <a:r>
                <a:rPr lang="es" sz="24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80% tolerance</a:t>
              </a:r>
              <a:endParaRPr sz="2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228" name="Google Shape;228;p1"/>
          <p:cNvSpPr/>
          <p:nvPr/>
        </p:nvSpPr>
        <p:spPr>
          <a:xfrm>
            <a:off x="8618823" y="27119575"/>
            <a:ext cx="414600" cy="4245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14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"/>
          <p:cNvSpPr/>
          <p:nvPr/>
        </p:nvSpPr>
        <p:spPr>
          <a:xfrm>
            <a:off x="11326588" y="23657100"/>
            <a:ext cx="7683600" cy="47706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bstract" descr="Abstract">
            <a:hlinkClick r:id="" action="ppaction://media"/>
            <a:extLst>
              <a:ext uri="{FF2B5EF4-FFF2-40B4-BE49-F238E27FC236}">
                <a16:creationId xmlns:a16="http://schemas.microsoft.com/office/drawing/2014/main" id="{6904A467-188C-024F-90E7-847A67B65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7367" y="230110"/>
            <a:ext cx="5140862" cy="5140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"/>
          <p:cNvSpPr txBox="1"/>
          <p:nvPr/>
        </p:nvSpPr>
        <p:spPr>
          <a:xfrm>
            <a:off x="8343023" y="667566"/>
            <a:ext cx="36854462" cy="168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26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 OVERVIEW</a:t>
            </a:r>
            <a:endParaRPr sz="26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37" name="Google Shape;237;p2"/>
          <p:cNvCxnSpPr/>
          <p:nvPr/>
        </p:nvCxnSpPr>
        <p:spPr>
          <a:xfrm>
            <a:off x="2355793" y="4705633"/>
            <a:ext cx="39995400" cy="0"/>
          </a:xfrm>
          <a:prstGeom prst="straightConnector1">
            <a:avLst/>
          </a:prstGeom>
          <a:noFill/>
          <a:ln w="114300" cap="flat" cmpd="sng">
            <a:solidFill>
              <a:schemeClr val="lt2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238" name="Google Shape;238;p2"/>
          <p:cNvGrpSpPr/>
          <p:nvPr/>
        </p:nvGrpSpPr>
        <p:grpSpPr>
          <a:xfrm>
            <a:off x="1128667" y="616590"/>
            <a:ext cx="6424686" cy="6400038"/>
            <a:chOff x="513200" y="6506250"/>
            <a:chExt cx="1972418" cy="1964851"/>
          </a:xfrm>
        </p:grpSpPr>
        <p:sp>
          <p:nvSpPr>
            <p:cNvPr id="239" name="Google Shape;239;p2"/>
            <p:cNvSpPr/>
            <p:nvPr/>
          </p:nvSpPr>
          <p:spPr>
            <a:xfrm rot="-5400000">
              <a:off x="910018" y="6895501"/>
              <a:ext cx="1575600" cy="1575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13200" y="6506250"/>
              <a:ext cx="1047000" cy="1047300"/>
            </a:xfrm>
            <a:prstGeom prst="ellipse">
              <a:avLst/>
            </a:prstGeom>
            <a:solidFill>
              <a:srgbClr val="D2EE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130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endParaRPr sz="1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" name="Project overview w-o COP.m4a" descr="Project overview w-o COP.m4a">
            <a:hlinkClick r:id="" action="ppaction://media"/>
            <a:extLst>
              <a:ext uri="{FF2B5EF4-FFF2-40B4-BE49-F238E27FC236}">
                <a16:creationId xmlns:a16="http://schemas.microsoft.com/office/drawing/2014/main" id="{83731B0A-8564-5543-B1E4-ED7573001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26954" y="2132547"/>
            <a:ext cx="4826400" cy="4826400"/>
          </a:xfrm>
          <a:prstGeom prst="rect">
            <a:avLst/>
          </a:prstGeom>
        </p:spPr>
      </p:pic>
      <p:sp>
        <p:nvSpPr>
          <p:cNvPr id="26" name="Google Shape;235;p2">
            <a:extLst>
              <a:ext uri="{FF2B5EF4-FFF2-40B4-BE49-F238E27FC236}">
                <a16:creationId xmlns:a16="http://schemas.microsoft.com/office/drawing/2014/main" id="{C9A80BDB-9002-46C5-A241-3877F387CF68}"/>
              </a:ext>
            </a:extLst>
          </p:cNvPr>
          <p:cNvSpPr/>
          <p:nvPr/>
        </p:nvSpPr>
        <p:spPr>
          <a:xfrm>
            <a:off x="891050" y="7245475"/>
            <a:ext cx="41460299" cy="24835201"/>
          </a:xfrm>
          <a:prstGeom prst="rect">
            <a:avLst/>
          </a:prstGeom>
          <a:noFill/>
          <a:ln w="2286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41;p2">
            <a:extLst>
              <a:ext uri="{FF2B5EF4-FFF2-40B4-BE49-F238E27FC236}">
                <a16:creationId xmlns:a16="http://schemas.microsoft.com/office/drawing/2014/main" id="{F3424A7D-5BB2-4308-913E-77D4B25F18B3}"/>
              </a:ext>
            </a:extLst>
          </p:cNvPr>
          <p:cNvSpPr txBox="1"/>
          <p:nvPr/>
        </p:nvSpPr>
        <p:spPr>
          <a:xfrm>
            <a:off x="1383450" y="6936650"/>
            <a:ext cx="20257500" cy="24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 STATEMENT</a:t>
            </a:r>
            <a:endParaRPr sz="1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42;p2">
            <a:extLst>
              <a:ext uri="{FF2B5EF4-FFF2-40B4-BE49-F238E27FC236}">
                <a16:creationId xmlns:a16="http://schemas.microsoft.com/office/drawing/2014/main" id="{02B4543A-8913-48DD-973B-DCC3B53650C3}"/>
              </a:ext>
            </a:extLst>
          </p:cNvPr>
          <p:cNvSpPr txBox="1"/>
          <p:nvPr/>
        </p:nvSpPr>
        <p:spPr>
          <a:xfrm>
            <a:off x="1688250" y="14418652"/>
            <a:ext cx="13645500" cy="24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SCOPE</a:t>
            </a:r>
            <a:endParaRPr sz="1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43;p2">
            <a:extLst>
              <a:ext uri="{FF2B5EF4-FFF2-40B4-BE49-F238E27FC236}">
                <a16:creationId xmlns:a16="http://schemas.microsoft.com/office/drawing/2014/main" id="{97A41AF5-A537-48F9-ACCF-53D89F6AFCC2}"/>
              </a:ext>
            </a:extLst>
          </p:cNvPr>
          <p:cNvSpPr txBox="1"/>
          <p:nvPr/>
        </p:nvSpPr>
        <p:spPr>
          <a:xfrm>
            <a:off x="1688250" y="9293525"/>
            <a:ext cx="37701600" cy="5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7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team, ELEC_VENT, is currently in collaboration with the Electrolux Research and Design laboratory working to detect blockage in the 600 Series Dryer. ELEC_VENT will work to develop and implement a control algorithm in the dryer to indicate if there is a restriction.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44;p2">
            <a:extLst>
              <a:ext uri="{FF2B5EF4-FFF2-40B4-BE49-F238E27FC236}">
                <a16:creationId xmlns:a16="http://schemas.microsoft.com/office/drawing/2014/main" id="{36CD4538-1BC0-41CC-8617-56816493F1CA}"/>
              </a:ext>
            </a:extLst>
          </p:cNvPr>
          <p:cNvSpPr/>
          <p:nvPr/>
        </p:nvSpPr>
        <p:spPr>
          <a:xfrm>
            <a:off x="21160198" y="27260544"/>
            <a:ext cx="9293100" cy="36939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245;p2">
            <a:extLst>
              <a:ext uri="{FF2B5EF4-FFF2-40B4-BE49-F238E27FC236}">
                <a16:creationId xmlns:a16="http://schemas.microsoft.com/office/drawing/2014/main" id="{FC0C7F54-CEBE-470A-AA9D-F8D2FDB2CD3F}"/>
              </a:ext>
            </a:extLst>
          </p:cNvPr>
          <p:cNvSpPr/>
          <p:nvPr/>
        </p:nvSpPr>
        <p:spPr>
          <a:xfrm>
            <a:off x="5568198" y="27273922"/>
            <a:ext cx="8672100" cy="3693900"/>
          </a:xfrm>
          <a:prstGeom prst="homePlate">
            <a:avLst>
              <a:gd name="adj" fmla="val 50000"/>
            </a:avLst>
          </a:prstGeom>
          <a:solidFill>
            <a:srgbClr val="999999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46;p2">
            <a:extLst>
              <a:ext uri="{FF2B5EF4-FFF2-40B4-BE49-F238E27FC236}">
                <a16:creationId xmlns:a16="http://schemas.microsoft.com/office/drawing/2014/main" id="{7EAD8AA3-AD4A-4EB2-8159-4DD14F919892}"/>
              </a:ext>
            </a:extLst>
          </p:cNvPr>
          <p:cNvSpPr/>
          <p:nvPr/>
        </p:nvSpPr>
        <p:spPr>
          <a:xfrm>
            <a:off x="12562169" y="27260534"/>
            <a:ext cx="10279800" cy="3706500"/>
          </a:xfrm>
          <a:prstGeom prst="chevron">
            <a:avLst>
              <a:gd name="adj" fmla="val 50000"/>
            </a:avLst>
          </a:prstGeom>
          <a:solidFill>
            <a:srgbClr val="666666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247;p2">
            <a:extLst>
              <a:ext uri="{FF2B5EF4-FFF2-40B4-BE49-F238E27FC236}">
                <a16:creationId xmlns:a16="http://schemas.microsoft.com/office/drawing/2014/main" id="{A0670701-E24E-49AA-A35A-76D8AB067638}"/>
              </a:ext>
            </a:extLst>
          </p:cNvPr>
          <p:cNvSpPr txBox="1"/>
          <p:nvPr/>
        </p:nvSpPr>
        <p:spPr>
          <a:xfrm>
            <a:off x="5345400" y="28022900"/>
            <a:ext cx="8672100" cy="3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lang="es" sz="6500" b="1" i="0" u="none" strike="noStrike" cap="none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SYSTEM BLOCKAGE</a:t>
            </a:r>
            <a:endParaRPr sz="6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248;p2">
            <a:extLst>
              <a:ext uri="{FF2B5EF4-FFF2-40B4-BE49-F238E27FC236}">
                <a16:creationId xmlns:a16="http://schemas.microsoft.com/office/drawing/2014/main" id="{DF7A715F-71C3-4155-A18E-539C6595715C}"/>
              </a:ext>
            </a:extLst>
          </p:cNvPr>
          <p:cNvSpPr txBox="1"/>
          <p:nvPr/>
        </p:nvSpPr>
        <p:spPr>
          <a:xfrm>
            <a:off x="10581129" y="27695803"/>
            <a:ext cx="14241900" cy="3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lang="es" sz="6500" b="1" i="0" u="none" strike="noStrike" cap="none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SENSOR </a:t>
            </a:r>
            <a:endParaRPr sz="6500" b="1" i="0" u="none" strike="noStrike" cap="none">
              <a:solidFill>
                <a:srgbClr val="EFEFE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lang="es" sz="6500" b="1" i="0" u="none" strike="noStrike" cap="none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RECOGNITION </a:t>
            </a:r>
            <a:endParaRPr sz="6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249;p2">
            <a:extLst>
              <a:ext uri="{FF2B5EF4-FFF2-40B4-BE49-F238E27FC236}">
                <a16:creationId xmlns:a16="http://schemas.microsoft.com/office/drawing/2014/main" id="{28F244A7-50EC-4824-AB46-0357DBCACECB}"/>
              </a:ext>
            </a:extLst>
          </p:cNvPr>
          <p:cNvSpPr txBox="1"/>
          <p:nvPr/>
        </p:nvSpPr>
        <p:spPr>
          <a:xfrm>
            <a:off x="22819202" y="27682600"/>
            <a:ext cx="5975100" cy="37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lang="es" sz="6500" b="1" i="0" u="none" strike="noStrike" cap="none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ALGORITHM INDICATION</a:t>
            </a:r>
            <a:endParaRPr sz="6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250;p2">
            <a:extLst>
              <a:ext uri="{FF2B5EF4-FFF2-40B4-BE49-F238E27FC236}">
                <a16:creationId xmlns:a16="http://schemas.microsoft.com/office/drawing/2014/main" id="{AB8E5673-7C85-4C36-A8D3-BADDBFA728F5}"/>
              </a:ext>
            </a:extLst>
          </p:cNvPr>
          <p:cNvSpPr/>
          <p:nvPr/>
        </p:nvSpPr>
        <p:spPr>
          <a:xfrm>
            <a:off x="28832653" y="27260544"/>
            <a:ext cx="7224000" cy="3706500"/>
          </a:xfrm>
          <a:prstGeom prst="chevron">
            <a:avLst>
              <a:gd name="adj" fmla="val 49412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251;p2">
            <a:extLst>
              <a:ext uri="{FF2B5EF4-FFF2-40B4-BE49-F238E27FC236}">
                <a16:creationId xmlns:a16="http://schemas.microsoft.com/office/drawing/2014/main" id="{8662D03C-4B3A-4965-AA85-F3035EA1157E}"/>
              </a:ext>
            </a:extLst>
          </p:cNvPr>
          <p:cNvSpPr/>
          <p:nvPr/>
        </p:nvSpPr>
        <p:spPr>
          <a:xfrm>
            <a:off x="33323288" y="27273919"/>
            <a:ext cx="3542100" cy="36801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52;p2">
            <a:extLst>
              <a:ext uri="{FF2B5EF4-FFF2-40B4-BE49-F238E27FC236}">
                <a16:creationId xmlns:a16="http://schemas.microsoft.com/office/drawing/2014/main" id="{BCDDB33A-5E43-4710-9746-ADFD5D22FEB7}"/>
              </a:ext>
            </a:extLst>
          </p:cNvPr>
          <p:cNvSpPr txBox="1"/>
          <p:nvPr/>
        </p:nvSpPr>
        <p:spPr>
          <a:xfrm>
            <a:off x="27677050" y="28022894"/>
            <a:ext cx="12009600" cy="3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lang="es" sz="6500" b="1" i="0" u="none" strike="noStrike" cap="none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</a:t>
            </a:r>
            <a:endParaRPr sz="6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253;p2">
            <a:extLst>
              <a:ext uri="{FF2B5EF4-FFF2-40B4-BE49-F238E27FC236}">
                <a16:creationId xmlns:a16="http://schemas.microsoft.com/office/drawing/2014/main" id="{465CABE4-A85A-45DF-9C09-B5D67461E367}"/>
              </a:ext>
            </a:extLst>
          </p:cNvPr>
          <p:cNvSpPr txBox="1"/>
          <p:nvPr/>
        </p:nvSpPr>
        <p:spPr>
          <a:xfrm>
            <a:off x="2143500" y="16144250"/>
            <a:ext cx="19802100" cy="7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entury Gothic"/>
              <a:buChar char="●"/>
            </a:pPr>
            <a:r>
              <a:rPr lang="es" sz="7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600 Series Dryer</a:t>
            </a:r>
            <a:endParaRPr sz="7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entury Gothic"/>
              <a:buChar char="●"/>
            </a:pPr>
            <a:r>
              <a:rPr lang="es" sz="7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80% confidence interval for final design</a:t>
            </a:r>
            <a:endParaRPr sz="7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entury Gothic"/>
              <a:buChar char="●"/>
            </a:pPr>
            <a:r>
              <a:rPr lang="es" sz="7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Determine tolerance for indication</a:t>
            </a:r>
            <a:endParaRPr sz="7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entury Gothic"/>
              <a:buChar char="●"/>
            </a:pPr>
            <a:r>
              <a:rPr lang="es" sz="7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Select sensors for blockage indication </a:t>
            </a:r>
            <a:endParaRPr sz="7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entury Gothic"/>
              <a:buChar char="●"/>
            </a:pPr>
            <a:r>
              <a:rPr lang="es" sz="7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Utilize DASYLab to configure a new algorithm</a:t>
            </a:r>
            <a:endParaRPr sz="75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254;p2">
            <a:extLst>
              <a:ext uri="{FF2B5EF4-FFF2-40B4-BE49-F238E27FC236}">
                <a16:creationId xmlns:a16="http://schemas.microsoft.com/office/drawing/2014/main" id="{067BA18B-B5A3-48BE-916F-644F655021AC}"/>
              </a:ext>
            </a:extLst>
          </p:cNvPr>
          <p:cNvSpPr txBox="1"/>
          <p:nvPr/>
        </p:nvSpPr>
        <p:spPr>
          <a:xfrm>
            <a:off x="1688249" y="24615575"/>
            <a:ext cx="20913000" cy="24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OF OPERATIONS</a:t>
            </a:r>
            <a:endParaRPr sz="1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255;p2">
            <a:extLst>
              <a:ext uri="{FF2B5EF4-FFF2-40B4-BE49-F238E27FC236}">
                <a16:creationId xmlns:a16="http://schemas.microsoft.com/office/drawing/2014/main" id="{F6715F0B-8ACE-4CAE-8E76-2B7D0C7AAF0B}"/>
              </a:ext>
            </a:extLst>
          </p:cNvPr>
          <p:cNvSpPr txBox="1"/>
          <p:nvPr/>
        </p:nvSpPr>
        <p:spPr>
          <a:xfrm>
            <a:off x="24019150" y="14418650"/>
            <a:ext cx="17289300" cy="24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QUESTION</a:t>
            </a:r>
            <a:endParaRPr sz="1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256;p2">
            <a:extLst>
              <a:ext uri="{FF2B5EF4-FFF2-40B4-BE49-F238E27FC236}">
                <a16:creationId xmlns:a16="http://schemas.microsoft.com/office/drawing/2014/main" id="{B6EC7D10-98A3-4F7A-88FD-ED3578D91548}"/>
              </a:ext>
            </a:extLst>
          </p:cNvPr>
          <p:cNvSpPr txBox="1"/>
          <p:nvPr/>
        </p:nvSpPr>
        <p:spPr>
          <a:xfrm>
            <a:off x="24019150" y="16169433"/>
            <a:ext cx="17289300" cy="69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" sz="7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an accurate(80% Confidence Interval) way to measure blockage in the external exhaust vent and internal lint filter of the Electrolux 600 Series Dryer?</a:t>
            </a:r>
            <a:endParaRPr sz="7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257;p2">
            <a:extLst>
              <a:ext uri="{FF2B5EF4-FFF2-40B4-BE49-F238E27FC236}">
                <a16:creationId xmlns:a16="http://schemas.microsoft.com/office/drawing/2014/main" id="{F91A3F14-5823-49D0-83C3-8F48DCEC41F7}"/>
              </a:ext>
            </a:extLst>
          </p:cNvPr>
          <p:cNvSpPr/>
          <p:nvPr/>
        </p:nvSpPr>
        <p:spPr>
          <a:xfrm>
            <a:off x="21290098" y="31389097"/>
            <a:ext cx="1311000" cy="1341900"/>
          </a:xfrm>
          <a:prstGeom prst="ellipse">
            <a:avLst/>
          </a:prstGeom>
          <a:solidFill>
            <a:srgbClr val="BCBC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"/>
          <p:cNvSpPr/>
          <p:nvPr/>
        </p:nvSpPr>
        <p:spPr>
          <a:xfrm>
            <a:off x="1790900" y="7452050"/>
            <a:ext cx="39995400" cy="24518100"/>
          </a:xfrm>
          <a:prstGeom prst="rect">
            <a:avLst/>
          </a:prstGeom>
          <a:noFill/>
          <a:ln w="228600" cap="flat" cmpd="sng">
            <a:solidFill>
              <a:srgbClr val="D2EE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"/>
          <p:cNvSpPr/>
          <p:nvPr/>
        </p:nvSpPr>
        <p:spPr>
          <a:xfrm>
            <a:off x="20636823" y="31029450"/>
            <a:ext cx="1580400" cy="1685100"/>
          </a:xfrm>
          <a:prstGeom prst="ellipse">
            <a:avLst/>
          </a:prstGeom>
          <a:solidFill>
            <a:srgbClr val="92CF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"/>
          <p:cNvSpPr txBox="1"/>
          <p:nvPr/>
        </p:nvSpPr>
        <p:spPr>
          <a:xfrm>
            <a:off x="2230624" y="7996075"/>
            <a:ext cx="25826700" cy="26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REQUIREMENTS AND CAPABILITIES</a:t>
            </a:r>
            <a:endParaRPr sz="1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"/>
          <p:cNvSpPr txBox="1"/>
          <p:nvPr/>
        </p:nvSpPr>
        <p:spPr>
          <a:xfrm>
            <a:off x="6686124" y="19084839"/>
            <a:ext cx="3313800" cy="12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100"/>
              <a:buFont typeface="Arial"/>
              <a:buNone/>
            </a:pPr>
            <a:r>
              <a:rPr lang="es" sz="2000" b="1" i="0" u="none" strike="noStrike" cap="none">
                <a:solidFill>
                  <a:srgbClr val="EFEFE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</a:t>
            </a: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4947875" y="10386050"/>
            <a:ext cx="8033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9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DURABILITY</a:t>
            </a:r>
            <a:endParaRPr sz="9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"/>
          <p:cNvSpPr/>
          <p:nvPr/>
        </p:nvSpPr>
        <p:spPr>
          <a:xfrm>
            <a:off x="2701873" y="21341984"/>
            <a:ext cx="2032800" cy="215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21800"/>
                </a:moveTo>
                <a:lnTo>
                  <a:pt x="98243" y="21800"/>
                </a:lnTo>
                <a:lnTo>
                  <a:pt x="90024" y="0"/>
                </a:lnTo>
                <a:lnTo>
                  <a:pt x="81804" y="21800"/>
                </a:lnTo>
                <a:lnTo>
                  <a:pt x="59951" y="21800"/>
                </a:lnTo>
                <a:lnTo>
                  <a:pt x="77743" y="35401"/>
                </a:lnTo>
                <a:lnTo>
                  <a:pt x="69524" y="59903"/>
                </a:lnTo>
                <a:lnTo>
                  <a:pt x="90024" y="44855"/>
                </a:lnTo>
                <a:lnTo>
                  <a:pt x="110523" y="59903"/>
                </a:lnTo>
                <a:lnTo>
                  <a:pt x="102304" y="35401"/>
                </a:lnTo>
                <a:lnTo>
                  <a:pt x="120000" y="21800"/>
                </a:lnTo>
                <a:close/>
                <a:moveTo>
                  <a:pt x="93311" y="40514"/>
                </a:moveTo>
                <a:lnTo>
                  <a:pt x="90024" y="38102"/>
                </a:lnTo>
                <a:lnTo>
                  <a:pt x="86736" y="40514"/>
                </a:lnTo>
                <a:lnTo>
                  <a:pt x="80161" y="45434"/>
                </a:lnTo>
                <a:lnTo>
                  <a:pt x="82965" y="37234"/>
                </a:lnTo>
                <a:lnTo>
                  <a:pt x="84319" y="33762"/>
                </a:lnTo>
                <a:lnTo>
                  <a:pt x="81321" y="31254"/>
                </a:lnTo>
                <a:lnTo>
                  <a:pt x="76099" y="27491"/>
                </a:lnTo>
                <a:lnTo>
                  <a:pt x="85672" y="27491"/>
                </a:lnTo>
                <a:lnTo>
                  <a:pt x="87026" y="23922"/>
                </a:lnTo>
                <a:lnTo>
                  <a:pt x="90024" y="15723"/>
                </a:lnTo>
                <a:lnTo>
                  <a:pt x="93021" y="23922"/>
                </a:lnTo>
                <a:lnTo>
                  <a:pt x="94375" y="27491"/>
                </a:lnTo>
                <a:lnTo>
                  <a:pt x="103948" y="27491"/>
                </a:lnTo>
                <a:lnTo>
                  <a:pt x="98726" y="31254"/>
                </a:lnTo>
                <a:lnTo>
                  <a:pt x="95729" y="33762"/>
                </a:lnTo>
                <a:lnTo>
                  <a:pt x="96792" y="37234"/>
                </a:lnTo>
                <a:lnTo>
                  <a:pt x="99597" y="45434"/>
                </a:lnTo>
                <a:lnTo>
                  <a:pt x="93311" y="40514"/>
                </a:lnTo>
                <a:close/>
                <a:moveTo>
                  <a:pt x="52119" y="68006"/>
                </a:moveTo>
                <a:lnTo>
                  <a:pt x="40902" y="38102"/>
                </a:lnTo>
                <a:lnTo>
                  <a:pt x="29685" y="68006"/>
                </a:lnTo>
                <a:lnTo>
                  <a:pt x="0" y="68006"/>
                </a:lnTo>
                <a:lnTo>
                  <a:pt x="24270" y="86527"/>
                </a:lnTo>
                <a:lnTo>
                  <a:pt x="13053" y="120000"/>
                </a:lnTo>
                <a:lnTo>
                  <a:pt x="40902" y="99646"/>
                </a:lnTo>
                <a:lnTo>
                  <a:pt x="68751" y="120000"/>
                </a:lnTo>
                <a:lnTo>
                  <a:pt x="57534" y="86527"/>
                </a:lnTo>
                <a:lnTo>
                  <a:pt x="81804" y="68006"/>
                </a:lnTo>
                <a:lnTo>
                  <a:pt x="52119" y="68006"/>
                </a:lnTo>
                <a:close/>
                <a:moveTo>
                  <a:pt x="52312" y="88167"/>
                </a:moveTo>
                <a:lnTo>
                  <a:pt x="58114" y="105337"/>
                </a:lnTo>
                <a:lnTo>
                  <a:pt x="43900" y="95016"/>
                </a:lnTo>
                <a:lnTo>
                  <a:pt x="40902" y="92508"/>
                </a:lnTo>
                <a:lnTo>
                  <a:pt x="37614" y="95016"/>
                </a:lnTo>
                <a:lnTo>
                  <a:pt x="23400" y="105337"/>
                </a:lnTo>
                <a:lnTo>
                  <a:pt x="29202" y="88167"/>
                </a:lnTo>
                <a:lnTo>
                  <a:pt x="30556" y="84405"/>
                </a:lnTo>
                <a:lnTo>
                  <a:pt x="27558" y="81897"/>
                </a:lnTo>
                <a:lnTo>
                  <a:pt x="16051" y="73215"/>
                </a:lnTo>
                <a:lnTo>
                  <a:pt x="33553" y="73215"/>
                </a:lnTo>
                <a:lnTo>
                  <a:pt x="34907" y="69646"/>
                </a:lnTo>
                <a:lnTo>
                  <a:pt x="40902" y="53633"/>
                </a:lnTo>
                <a:lnTo>
                  <a:pt x="46897" y="69646"/>
                </a:lnTo>
                <a:lnTo>
                  <a:pt x="48251" y="73215"/>
                </a:lnTo>
                <a:lnTo>
                  <a:pt x="65753" y="73215"/>
                </a:lnTo>
                <a:lnTo>
                  <a:pt x="54246" y="81897"/>
                </a:lnTo>
                <a:lnTo>
                  <a:pt x="51248" y="84405"/>
                </a:lnTo>
                <a:lnTo>
                  <a:pt x="52312" y="88167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"/>
          <p:cNvSpPr txBox="1"/>
          <p:nvPr/>
        </p:nvSpPr>
        <p:spPr>
          <a:xfrm>
            <a:off x="4947875" y="21797975"/>
            <a:ext cx="100845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9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CONFIGURATION</a:t>
            </a:r>
            <a:endParaRPr sz="9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"/>
          <p:cNvSpPr txBox="1"/>
          <p:nvPr/>
        </p:nvSpPr>
        <p:spPr>
          <a:xfrm>
            <a:off x="26842523" y="10108718"/>
            <a:ext cx="5392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9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SAFETY</a:t>
            </a:r>
            <a:endParaRPr sz="9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"/>
          <p:cNvSpPr/>
          <p:nvPr/>
        </p:nvSpPr>
        <p:spPr>
          <a:xfrm>
            <a:off x="24453025" y="10491375"/>
            <a:ext cx="2032800" cy="199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951" y="0"/>
                </a:moveTo>
                <a:cubicBezTo>
                  <a:pt x="26688" y="0"/>
                  <a:pt x="0" y="26666"/>
                  <a:pt x="0" y="60000"/>
                </a:cubicBezTo>
                <a:cubicBezTo>
                  <a:pt x="0" y="93236"/>
                  <a:pt x="26688" y="120000"/>
                  <a:pt x="59951" y="120000"/>
                </a:cubicBezTo>
                <a:cubicBezTo>
                  <a:pt x="93311" y="120000"/>
                  <a:pt x="120000" y="93236"/>
                  <a:pt x="120000" y="60000"/>
                </a:cubicBezTo>
                <a:cubicBezTo>
                  <a:pt x="120000" y="26666"/>
                  <a:pt x="93311" y="0"/>
                  <a:pt x="59951" y="0"/>
                </a:cubicBezTo>
                <a:close/>
                <a:moveTo>
                  <a:pt x="59951" y="5410"/>
                </a:moveTo>
                <a:cubicBezTo>
                  <a:pt x="74165" y="5410"/>
                  <a:pt x="87026" y="10917"/>
                  <a:pt x="96599" y="19613"/>
                </a:cubicBezTo>
                <a:lnTo>
                  <a:pt x="83158" y="33236"/>
                </a:lnTo>
                <a:cubicBezTo>
                  <a:pt x="76873" y="27826"/>
                  <a:pt x="69041" y="24830"/>
                  <a:pt x="59951" y="24830"/>
                </a:cubicBezTo>
                <a:cubicBezTo>
                  <a:pt x="51248" y="24830"/>
                  <a:pt x="43029" y="28019"/>
                  <a:pt x="36841" y="33236"/>
                </a:cubicBezTo>
                <a:lnTo>
                  <a:pt x="23400" y="19613"/>
                </a:lnTo>
                <a:cubicBezTo>
                  <a:pt x="32973" y="10917"/>
                  <a:pt x="45834" y="5410"/>
                  <a:pt x="59951" y="5410"/>
                </a:cubicBezTo>
                <a:close/>
                <a:moveTo>
                  <a:pt x="90024" y="60000"/>
                </a:moveTo>
                <a:cubicBezTo>
                  <a:pt x="90024" y="76618"/>
                  <a:pt x="76680" y="89951"/>
                  <a:pt x="59951" y="89951"/>
                </a:cubicBezTo>
                <a:cubicBezTo>
                  <a:pt x="43319" y="89951"/>
                  <a:pt x="29975" y="76618"/>
                  <a:pt x="29975" y="60000"/>
                </a:cubicBezTo>
                <a:cubicBezTo>
                  <a:pt x="29975" y="43381"/>
                  <a:pt x="43319" y="29951"/>
                  <a:pt x="59951" y="29951"/>
                </a:cubicBezTo>
                <a:cubicBezTo>
                  <a:pt x="76680" y="29951"/>
                  <a:pt x="90024" y="43381"/>
                  <a:pt x="90024" y="60000"/>
                </a:cubicBezTo>
                <a:close/>
                <a:moveTo>
                  <a:pt x="5414" y="60000"/>
                </a:moveTo>
                <a:cubicBezTo>
                  <a:pt x="5414" y="45797"/>
                  <a:pt x="10829" y="32946"/>
                  <a:pt x="19629" y="23381"/>
                </a:cubicBezTo>
                <a:lnTo>
                  <a:pt x="32973" y="37101"/>
                </a:lnTo>
                <a:cubicBezTo>
                  <a:pt x="27751" y="43381"/>
                  <a:pt x="24560" y="51207"/>
                  <a:pt x="24560" y="60193"/>
                </a:cubicBezTo>
                <a:cubicBezTo>
                  <a:pt x="24560" y="68985"/>
                  <a:pt x="27751" y="77101"/>
                  <a:pt x="32973" y="83381"/>
                </a:cubicBezTo>
                <a:lnTo>
                  <a:pt x="19629" y="96811"/>
                </a:lnTo>
                <a:cubicBezTo>
                  <a:pt x="10829" y="86956"/>
                  <a:pt x="5414" y="74106"/>
                  <a:pt x="5414" y="60000"/>
                </a:cubicBezTo>
                <a:close/>
                <a:moveTo>
                  <a:pt x="59951" y="114492"/>
                </a:moveTo>
                <a:cubicBezTo>
                  <a:pt x="45834" y="114492"/>
                  <a:pt x="32973" y="109082"/>
                  <a:pt x="23400" y="100289"/>
                </a:cubicBezTo>
                <a:lnTo>
                  <a:pt x="36841" y="86666"/>
                </a:lnTo>
                <a:cubicBezTo>
                  <a:pt x="43029" y="91884"/>
                  <a:pt x="50958" y="95169"/>
                  <a:pt x="59951" y="95169"/>
                </a:cubicBezTo>
                <a:cubicBezTo>
                  <a:pt x="68751" y="95169"/>
                  <a:pt x="76873" y="91884"/>
                  <a:pt x="83158" y="86666"/>
                </a:cubicBezTo>
                <a:lnTo>
                  <a:pt x="96599" y="100289"/>
                </a:lnTo>
                <a:cubicBezTo>
                  <a:pt x="87026" y="109082"/>
                  <a:pt x="74165" y="114492"/>
                  <a:pt x="59951" y="114492"/>
                </a:cubicBezTo>
                <a:close/>
                <a:moveTo>
                  <a:pt x="100370" y="96521"/>
                </a:moveTo>
                <a:lnTo>
                  <a:pt x="87026" y="83188"/>
                </a:lnTo>
                <a:cubicBezTo>
                  <a:pt x="92151" y="76908"/>
                  <a:pt x="95439" y="68985"/>
                  <a:pt x="95439" y="60000"/>
                </a:cubicBezTo>
                <a:cubicBezTo>
                  <a:pt x="95439" y="51207"/>
                  <a:pt x="92151" y="43091"/>
                  <a:pt x="87026" y="36811"/>
                </a:cubicBezTo>
                <a:lnTo>
                  <a:pt x="100370" y="23188"/>
                </a:lnTo>
                <a:cubicBezTo>
                  <a:pt x="109073" y="32657"/>
                  <a:pt x="114585" y="45507"/>
                  <a:pt x="114585" y="59710"/>
                </a:cubicBezTo>
                <a:cubicBezTo>
                  <a:pt x="114585" y="74106"/>
                  <a:pt x="109073" y="86956"/>
                  <a:pt x="100370" y="9652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"/>
          <p:cNvSpPr/>
          <p:nvPr/>
        </p:nvSpPr>
        <p:spPr>
          <a:xfrm>
            <a:off x="24453025" y="21421325"/>
            <a:ext cx="2032800" cy="199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710" y="75265"/>
                </a:moveTo>
                <a:lnTo>
                  <a:pt x="34396" y="49951"/>
                </a:lnTo>
                <a:cubicBezTo>
                  <a:pt x="33816" y="49371"/>
                  <a:pt x="33333" y="49082"/>
                  <a:pt x="32463" y="49082"/>
                </a:cubicBezTo>
                <a:cubicBezTo>
                  <a:pt x="30821" y="49082"/>
                  <a:pt x="29758" y="50144"/>
                  <a:pt x="29758" y="51787"/>
                </a:cubicBezTo>
                <a:cubicBezTo>
                  <a:pt x="29758" y="52657"/>
                  <a:pt x="30048" y="53140"/>
                  <a:pt x="30531" y="53719"/>
                </a:cubicBezTo>
                <a:lnTo>
                  <a:pt x="57874" y="80966"/>
                </a:lnTo>
                <a:cubicBezTo>
                  <a:pt x="58357" y="81545"/>
                  <a:pt x="58937" y="81835"/>
                  <a:pt x="59710" y="81835"/>
                </a:cubicBezTo>
                <a:cubicBezTo>
                  <a:pt x="60579" y="81835"/>
                  <a:pt x="61159" y="81545"/>
                  <a:pt x="61642" y="80966"/>
                </a:cubicBezTo>
                <a:lnTo>
                  <a:pt x="61642" y="80966"/>
                </a:lnTo>
                <a:lnTo>
                  <a:pt x="107246" y="33236"/>
                </a:lnTo>
                <a:lnTo>
                  <a:pt x="107246" y="33236"/>
                </a:lnTo>
                <a:lnTo>
                  <a:pt x="111014" y="29178"/>
                </a:lnTo>
                <a:lnTo>
                  <a:pt x="111014" y="29178"/>
                </a:lnTo>
                <a:lnTo>
                  <a:pt x="118937" y="20966"/>
                </a:lnTo>
                <a:lnTo>
                  <a:pt x="118937" y="20966"/>
                </a:lnTo>
                <a:cubicBezTo>
                  <a:pt x="119516" y="20483"/>
                  <a:pt x="119710" y="19903"/>
                  <a:pt x="119710" y="19130"/>
                </a:cubicBezTo>
                <a:cubicBezTo>
                  <a:pt x="119710" y="17487"/>
                  <a:pt x="118647" y="16328"/>
                  <a:pt x="117004" y="16328"/>
                </a:cubicBezTo>
                <a:cubicBezTo>
                  <a:pt x="116231" y="16328"/>
                  <a:pt x="115652" y="16618"/>
                  <a:pt x="115072" y="17198"/>
                </a:cubicBezTo>
                <a:lnTo>
                  <a:pt x="115072" y="17198"/>
                </a:lnTo>
                <a:lnTo>
                  <a:pt x="108019" y="24541"/>
                </a:lnTo>
                <a:lnTo>
                  <a:pt x="108019" y="24541"/>
                </a:lnTo>
                <a:lnTo>
                  <a:pt x="104154" y="28599"/>
                </a:lnTo>
                <a:lnTo>
                  <a:pt x="104154" y="28599"/>
                </a:lnTo>
                <a:lnTo>
                  <a:pt x="59710" y="75265"/>
                </a:lnTo>
                <a:close/>
                <a:moveTo>
                  <a:pt x="114879" y="37101"/>
                </a:moveTo>
                <a:cubicBezTo>
                  <a:pt x="113719" y="36038"/>
                  <a:pt x="112077" y="36038"/>
                  <a:pt x="111014" y="37101"/>
                </a:cubicBezTo>
                <a:cubicBezTo>
                  <a:pt x="110241" y="37874"/>
                  <a:pt x="110241" y="39033"/>
                  <a:pt x="110434" y="39806"/>
                </a:cubicBezTo>
                <a:lnTo>
                  <a:pt x="110434" y="39806"/>
                </a:lnTo>
                <a:cubicBezTo>
                  <a:pt x="112946" y="46086"/>
                  <a:pt x="114299" y="52946"/>
                  <a:pt x="114299" y="60000"/>
                </a:cubicBezTo>
                <a:cubicBezTo>
                  <a:pt x="114299" y="89951"/>
                  <a:pt x="89758" y="114492"/>
                  <a:pt x="59710" y="114492"/>
                </a:cubicBezTo>
                <a:cubicBezTo>
                  <a:pt x="29758" y="114492"/>
                  <a:pt x="5217" y="89951"/>
                  <a:pt x="5217" y="60000"/>
                </a:cubicBezTo>
                <a:cubicBezTo>
                  <a:pt x="5217" y="30048"/>
                  <a:pt x="29758" y="5507"/>
                  <a:pt x="59710" y="5507"/>
                </a:cubicBezTo>
                <a:cubicBezTo>
                  <a:pt x="75265" y="5507"/>
                  <a:pt x="89178" y="11980"/>
                  <a:pt x="99033" y="22125"/>
                </a:cubicBezTo>
                <a:lnTo>
                  <a:pt x="99033" y="22125"/>
                </a:lnTo>
                <a:cubicBezTo>
                  <a:pt x="100096" y="23188"/>
                  <a:pt x="101739" y="22898"/>
                  <a:pt x="102801" y="22125"/>
                </a:cubicBezTo>
                <a:cubicBezTo>
                  <a:pt x="103961" y="20966"/>
                  <a:pt x="103961" y="19323"/>
                  <a:pt x="102801" y="18260"/>
                </a:cubicBezTo>
                <a:lnTo>
                  <a:pt x="102608" y="17971"/>
                </a:lnTo>
                <a:cubicBezTo>
                  <a:pt x="91690" y="6859"/>
                  <a:pt x="76618" y="0"/>
                  <a:pt x="60000" y="0"/>
                </a:cubicBezTo>
                <a:cubicBezTo>
                  <a:pt x="26763" y="0"/>
                  <a:pt x="0" y="26763"/>
                  <a:pt x="0" y="60000"/>
                </a:cubicBezTo>
                <a:cubicBezTo>
                  <a:pt x="0" y="93236"/>
                  <a:pt x="26763" y="120000"/>
                  <a:pt x="60000" y="120000"/>
                </a:cubicBezTo>
                <a:cubicBezTo>
                  <a:pt x="93333" y="120000"/>
                  <a:pt x="120000" y="93236"/>
                  <a:pt x="120000" y="60000"/>
                </a:cubicBezTo>
                <a:cubicBezTo>
                  <a:pt x="120000" y="52367"/>
                  <a:pt x="118357" y="45024"/>
                  <a:pt x="115942" y="38164"/>
                </a:cubicBezTo>
                <a:cubicBezTo>
                  <a:pt x="115362" y="37681"/>
                  <a:pt x="115362" y="37391"/>
                  <a:pt x="114879" y="37101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"/>
          <p:cNvSpPr txBox="1"/>
          <p:nvPr/>
        </p:nvSpPr>
        <p:spPr>
          <a:xfrm>
            <a:off x="26842531" y="21797977"/>
            <a:ext cx="8033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9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ACCURACY</a:t>
            </a:r>
            <a:endParaRPr sz="9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3"/>
          <p:cNvSpPr/>
          <p:nvPr/>
        </p:nvSpPr>
        <p:spPr>
          <a:xfrm rot="-5400000">
            <a:off x="2401848" y="10640431"/>
            <a:ext cx="2071500" cy="203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5951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5060" y="34024"/>
                </a:cubicBezTo>
                <a:lnTo>
                  <a:pt x="108048" y="28915"/>
                </a:lnTo>
                <a:cubicBezTo>
                  <a:pt x="108819" y="26987"/>
                  <a:pt x="109686" y="24771"/>
                  <a:pt x="108048" y="23132"/>
                </a:cubicBezTo>
                <a:lnTo>
                  <a:pt x="96867" y="12048"/>
                </a:lnTo>
                <a:cubicBezTo>
                  <a:pt x="96096" y="11180"/>
                  <a:pt x="95228" y="10891"/>
                  <a:pt x="94457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216" y="12819"/>
                  <a:pt x="77879" y="10891"/>
                  <a:pt x="73445" y="9831"/>
                </a:cubicBezTo>
                <a:lnTo>
                  <a:pt x="72096" y="4144"/>
                </a:lnTo>
                <a:cubicBezTo>
                  <a:pt x="71614" y="2216"/>
                  <a:pt x="70265" y="0"/>
                  <a:pt x="68048" y="0"/>
                </a:cubicBezTo>
                <a:lnTo>
                  <a:pt x="51951" y="0"/>
                </a:lnTo>
                <a:cubicBezTo>
                  <a:pt x="49831" y="0"/>
                  <a:pt x="48481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879" y="12819"/>
                  <a:pt x="34024" y="15036"/>
                </a:cubicBezTo>
                <a:lnTo>
                  <a:pt x="28915" y="12048"/>
                </a:lnTo>
                <a:cubicBezTo>
                  <a:pt x="28048" y="11469"/>
                  <a:pt x="26698" y="10891"/>
                  <a:pt x="25638" y="10891"/>
                </a:cubicBezTo>
                <a:cubicBezTo>
                  <a:pt x="24771" y="10891"/>
                  <a:pt x="24000" y="11180"/>
                  <a:pt x="23132" y="12048"/>
                </a:cubicBezTo>
                <a:lnTo>
                  <a:pt x="12048" y="23132"/>
                </a:lnTo>
                <a:cubicBezTo>
                  <a:pt x="10409" y="24771"/>
                  <a:pt x="11180" y="26987"/>
                  <a:pt x="12048" y="28915"/>
                </a:cubicBezTo>
                <a:lnTo>
                  <a:pt x="15036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144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144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5036" y="85975"/>
                </a:cubicBezTo>
                <a:lnTo>
                  <a:pt x="12048" y="91180"/>
                </a:lnTo>
                <a:cubicBezTo>
                  <a:pt x="10891" y="92819"/>
                  <a:pt x="10409" y="95228"/>
                  <a:pt x="12048" y="96867"/>
                </a:cubicBezTo>
                <a:lnTo>
                  <a:pt x="23132" y="108048"/>
                </a:lnTo>
                <a:cubicBezTo>
                  <a:pt x="24000" y="108819"/>
                  <a:pt x="24771" y="108819"/>
                  <a:pt x="25638" y="108819"/>
                </a:cubicBezTo>
                <a:cubicBezTo>
                  <a:pt x="26698" y="108819"/>
                  <a:pt x="27759" y="108337"/>
                  <a:pt x="28915" y="108048"/>
                </a:cubicBezTo>
                <a:lnTo>
                  <a:pt x="34024" y="105060"/>
                </a:lnTo>
                <a:cubicBezTo>
                  <a:pt x="37879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481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265" y="120000"/>
                  <a:pt x="71325" y="118072"/>
                  <a:pt x="72096" y="115951"/>
                </a:cubicBezTo>
                <a:lnTo>
                  <a:pt x="73445" y="110168"/>
                </a:lnTo>
                <a:cubicBezTo>
                  <a:pt x="77879" y="109108"/>
                  <a:pt x="82216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457" y="108819"/>
                </a:cubicBezTo>
                <a:cubicBezTo>
                  <a:pt x="95228" y="108819"/>
                  <a:pt x="96096" y="108626"/>
                  <a:pt x="96867" y="108048"/>
                </a:cubicBezTo>
                <a:lnTo>
                  <a:pt x="108048" y="96867"/>
                </a:lnTo>
                <a:cubicBezTo>
                  <a:pt x="109686" y="95228"/>
                  <a:pt x="109108" y="93108"/>
                  <a:pt x="108048" y="91180"/>
                </a:cubicBezTo>
                <a:lnTo>
                  <a:pt x="105060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951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951" y="47903"/>
                </a:cubicBezTo>
                <a:close/>
                <a:moveTo>
                  <a:pt x="114602" y="66698"/>
                </a:moveTo>
                <a:lnTo>
                  <a:pt x="114602" y="66698"/>
                </a:lnTo>
                <a:lnTo>
                  <a:pt x="108819" y="68048"/>
                </a:lnTo>
                <a:cubicBezTo>
                  <a:pt x="106987" y="68626"/>
                  <a:pt x="105349" y="69975"/>
                  <a:pt x="105060" y="71903"/>
                </a:cubicBezTo>
                <a:cubicBezTo>
                  <a:pt x="103903" y="75662"/>
                  <a:pt x="102361" y="79518"/>
                  <a:pt x="100433" y="82987"/>
                </a:cubicBezTo>
                <a:cubicBezTo>
                  <a:pt x="99373" y="84626"/>
                  <a:pt x="99373" y="86843"/>
                  <a:pt x="100433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192" y="99373"/>
                  <a:pt x="87132" y="99084"/>
                  <a:pt x="86265" y="99084"/>
                </a:cubicBezTo>
                <a:cubicBezTo>
                  <a:pt x="85493" y="99084"/>
                  <a:pt x="84337" y="99373"/>
                  <a:pt x="83566" y="99855"/>
                </a:cubicBezTo>
                <a:cubicBezTo>
                  <a:pt x="80000" y="101783"/>
                  <a:pt x="76240" y="103421"/>
                  <a:pt x="72385" y="104481"/>
                </a:cubicBezTo>
                <a:cubicBezTo>
                  <a:pt x="70457" y="105060"/>
                  <a:pt x="69108" y="106409"/>
                  <a:pt x="68626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771" y="104481"/>
                </a:cubicBezTo>
                <a:cubicBezTo>
                  <a:pt x="44915" y="103421"/>
                  <a:pt x="41156" y="101783"/>
                  <a:pt x="37590" y="99855"/>
                </a:cubicBezTo>
                <a:cubicBezTo>
                  <a:pt x="36722" y="99373"/>
                  <a:pt x="35662" y="99084"/>
                  <a:pt x="34891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277" y="102843"/>
                </a:lnTo>
                <a:lnTo>
                  <a:pt x="27277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385" y="48192"/>
                </a:cubicBezTo>
                <a:cubicBezTo>
                  <a:pt x="17445" y="44337"/>
                  <a:pt x="19084" y="40578"/>
                  <a:pt x="21012" y="37012"/>
                </a:cubicBezTo>
                <a:cubicBezTo>
                  <a:pt x="22072" y="35373"/>
                  <a:pt x="22072" y="33253"/>
                  <a:pt x="21012" y="31614"/>
                </a:cubicBezTo>
                <a:lnTo>
                  <a:pt x="18024" y="26698"/>
                </a:lnTo>
                <a:lnTo>
                  <a:pt x="18024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253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879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855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481" y="20722"/>
                  <a:pt x="89253" y="20144"/>
                </a:cubicBezTo>
                <a:lnTo>
                  <a:pt x="94168" y="17156"/>
                </a:lnTo>
                <a:lnTo>
                  <a:pt x="103710" y="26698"/>
                </a:lnTo>
                <a:lnTo>
                  <a:pt x="103710" y="26698"/>
                </a:lnTo>
                <a:lnTo>
                  <a:pt x="100722" y="31614"/>
                </a:lnTo>
                <a:cubicBezTo>
                  <a:pt x="99566" y="33253"/>
                  <a:pt x="99566" y="35373"/>
                  <a:pt x="100722" y="37012"/>
                </a:cubicBezTo>
                <a:cubicBezTo>
                  <a:pt x="102554" y="40578"/>
                  <a:pt x="104192" y="44337"/>
                  <a:pt x="105349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602" y="66698"/>
                </a:lnTo>
                <a:close/>
                <a:moveTo>
                  <a:pt x="60144" y="32674"/>
                </a:moveTo>
                <a:cubicBezTo>
                  <a:pt x="45204" y="32674"/>
                  <a:pt x="32963" y="44915"/>
                  <a:pt x="32963" y="59855"/>
                </a:cubicBezTo>
                <a:cubicBezTo>
                  <a:pt x="32963" y="74891"/>
                  <a:pt x="45204" y="87132"/>
                  <a:pt x="60144" y="87132"/>
                </a:cubicBezTo>
                <a:cubicBezTo>
                  <a:pt x="75084" y="87132"/>
                  <a:pt x="87325" y="74891"/>
                  <a:pt x="87325" y="59855"/>
                </a:cubicBezTo>
                <a:cubicBezTo>
                  <a:pt x="87325" y="44915"/>
                  <a:pt x="75084" y="32674"/>
                  <a:pt x="60144" y="32674"/>
                </a:cubicBezTo>
                <a:close/>
                <a:moveTo>
                  <a:pt x="60144" y="81638"/>
                </a:moveTo>
                <a:cubicBezTo>
                  <a:pt x="48192" y="81638"/>
                  <a:pt x="38361" y="71903"/>
                  <a:pt x="38361" y="59855"/>
                </a:cubicBezTo>
                <a:cubicBezTo>
                  <a:pt x="38361" y="47903"/>
                  <a:pt x="48192" y="38168"/>
                  <a:pt x="60144" y="38168"/>
                </a:cubicBezTo>
                <a:cubicBezTo>
                  <a:pt x="72096" y="38168"/>
                  <a:pt x="81927" y="47903"/>
                  <a:pt x="81927" y="59855"/>
                </a:cubicBezTo>
                <a:cubicBezTo>
                  <a:pt x="81927" y="71903"/>
                  <a:pt x="72096" y="81638"/>
                  <a:pt x="60144" y="81638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"/>
          <p:cNvSpPr txBox="1"/>
          <p:nvPr/>
        </p:nvSpPr>
        <p:spPr>
          <a:xfrm>
            <a:off x="8343023" y="667566"/>
            <a:ext cx="36854462" cy="168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SPECIFICATIONS</a:t>
            </a:r>
            <a:endParaRPr sz="26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76" name="Google Shape;276;p3"/>
          <p:cNvCxnSpPr>
            <a:stCxn id="277" idx="4"/>
          </p:cNvCxnSpPr>
          <p:nvPr/>
        </p:nvCxnSpPr>
        <p:spPr>
          <a:xfrm>
            <a:off x="7553353" y="4450556"/>
            <a:ext cx="34741200" cy="186600"/>
          </a:xfrm>
          <a:prstGeom prst="straightConnector1">
            <a:avLst/>
          </a:prstGeom>
          <a:noFill/>
          <a:ln w="114300" cap="flat" cmpd="sng">
            <a:solidFill>
              <a:srgbClr val="BADB7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77" name="Google Shape;277;p3"/>
          <p:cNvSpPr/>
          <p:nvPr/>
        </p:nvSpPr>
        <p:spPr>
          <a:xfrm rot="-5400000">
            <a:off x="2421208" y="1884483"/>
            <a:ext cx="5132145" cy="5132145"/>
          </a:xfrm>
          <a:prstGeom prst="ellipse">
            <a:avLst/>
          </a:prstGeom>
          <a:solidFill>
            <a:srgbClr val="92C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"/>
          <p:cNvSpPr/>
          <p:nvPr/>
        </p:nvSpPr>
        <p:spPr>
          <a:xfrm>
            <a:off x="1128667" y="616590"/>
            <a:ext cx="3410355" cy="3411332"/>
          </a:xfrm>
          <a:prstGeom prst="ellipse">
            <a:avLst/>
          </a:prstGeom>
          <a:solidFill>
            <a:srgbClr val="D2EE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13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1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"/>
          <p:cNvSpPr txBox="1"/>
          <p:nvPr/>
        </p:nvSpPr>
        <p:spPr>
          <a:xfrm>
            <a:off x="33091450" y="23753925"/>
            <a:ext cx="9203100" cy="7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>
                <a:latin typeface="Century Gothic"/>
                <a:ea typeface="Century Gothic"/>
                <a:cs typeface="Century Gothic"/>
                <a:sym typeface="Century Gothic"/>
              </a:rPr>
              <a:t>20% tolerance</a:t>
            </a:r>
            <a:endParaRPr sz="7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"/>
          <p:cNvSpPr txBox="1"/>
          <p:nvPr/>
        </p:nvSpPr>
        <p:spPr>
          <a:xfrm>
            <a:off x="24453025" y="23753925"/>
            <a:ext cx="9203100" cy="7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b="1">
                <a:latin typeface="Century Gothic"/>
                <a:ea typeface="Century Gothic"/>
                <a:cs typeface="Century Gothic"/>
                <a:sym typeface="Century Gothic"/>
              </a:rPr>
              <a:t>Percent error</a:t>
            </a:r>
            <a:endParaRPr sz="7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>
                <a:latin typeface="Century Gothic"/>
                <a:ea typeface="Century Gothic"/>
                <a:cs typeface="Century Gothic"/>
                <a:sym typeface="Century Gothic"/>
              </a:rPr>
              <a:t>(sensor reading)</a:t>
            </a:r>
            <a:endParaRPr sz="7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"/>
          <p:cNvSpPr txBox="1"/>
          <p:nvPr/>
        </p:nvSpPr>
        <p:spPr>
          <a:xfrm>
            <a:off x="32834325" y="13098525"/>
            <a:ext cx="9203100" cy="7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>
                <a:latin typeface="Century Gothic"/>
                <a:ea typeface="Century Gothic"/>
                <a:cs typeface="Century Gothic"/>
                <a:sym typeface="Century Gothic"/>
              </a:rPr>
              <a:t>implementation possibility</a:t>
            </a:r>
            <a:endParaRPr sz="7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>
                <a:latin typeface="Century Gothic"/>
                <a:ea typeface="Century Gothic"/>
                <a:cs typeface="Century Gothic"/>
                <a:sym typeface="Century Gothic"/>
              </a:rPr>
              <a:t>independent</a:t>
            </a:r>
            <a:endParaRPr sz="7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24453025" y="13206613"/>
            <a:ext cx="9203100" cy="7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b="1">
                <a:latin typeface="Century Gothic"/>
                <a:ea typeface="Century Gothic"/>
                <a:cs typeface="Century Gothic"/>
                <a:sym typeface="Century Gothic"/>
              </a:rPr>
              <a:t>Adaptation</a:t>
            </a:r>
            <a:endParaRPr sz="7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b="1">
                <a:latin typeface="Century Gothic"/>
                <a:ea typeface="Century Gothic"/>
                <a:cs typeface="Century Gothic"/>
                <a:sym typeface="Century Gothic"/>
              </a:rPr>
              <a:t>Failure of sensor</a:t>
            </a:r>
            <a:endParaRPr sz="75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3"/>
          <p:cNvSpPr txBox="1"/>
          <p:nvPr/>
        </p:nvSpPr>
        <p:spPr>
          <a:xfrm>
            <a:off x="11551491" y="12794575"/>
            <a:ext cx="11472900" cy="89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>
                <a:latin typeface="Century Gothic"/>
                <a:ea typeface="Century Gothic"/>
                <a:cs typeface="Century Gothic"/>
                <a:sym typeface="Century Gothic"/>
              </a:rPr>
              <a:t>1-3 m/s</a:t>
            </a:r>
            <a:endParaRPr sz="75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>
                <a:latin typeface="Century Gothic"/>
                <a:ea typeface="Century Gothic"/>
                <a:cs typeface="Century Gothic"/>
                <a:sym typeface="Century Gothic"/>
              </a:rPr>
              <a:t>200F</a:t>
            </a:r>
            <a:endParaRPr sz="75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>
                <a:latin typeface="Century Gothic"/>
                <a:ea typeface="Century Gothic"/>
                <a:cs typeface="Century Gothic"/>
                <a:sym typeface="Century Gothic"/>
              </a:rPr>
              <a:t>4000 cycles or 10 years</a:t>
            </a:r>
            <a:endParaRPr sz="75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>
                <a:latin typeface="Century Gothic"/>
                <a:ea typeface="Century Gothic"/>
                <a:cs typeface="Century Gothic"/>
                <a:sym typeface="Century Gothic"/>
              </a:rPr>
              <a:t>rigid, semi-rigid, flexible</a:t>
            </a:r>
            <a:endParaRPr sz="75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>
                <a:latin typeface="Century Gothic"/>
                <a:ea typeface="Century Gothic"/>
                <a:cs typeface="Century Gothic"/>
                <a:sym typeface="Century Gothic"/>
              </a:rPr>
              <a:t>cotton, synthetics, rayon, linen, cashmere, wool, silk</a:t>
            </a:r>
            <a:endParaRPr sz="75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3"/>
          <p:cNvSpPr txBox="1"/>
          <p:nvPr/>
        </p:nvSpPr>
        <p:spPr>
          <a:xfrm>
            <a:off x="2863667" y="12864901"/>
            <a:ext cx="9203100" cy="7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b="1" dirty="0">
                <a:latin typeface="Century Gothic"/>
                <a:ea typeface="Century Gothic"/>
                <a:cs typeface="Century Gothic"/>
                <a:sym typeface="Century Gothic"/>
              </a:rPr>
              <a:t>Vent air speed</a:t>
            </a:r>
            <a:endParaRPr sz="75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b="1" dirty="0">
                <a:latin typeface="Century Gothic"/>
                <a:ea typeface="Century Gothic"/>
                <a:cs typeface="Century Gothic"/>
                <a:sym typeface="Century Gothic"/>
              </a:rPr>
              <a:t>Temperature</a:t>
            </a:r>
            <a:endParaRPr sz="75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b="1" dirty="0">
                <a:latin typeface="Century Gothic"/>
                <a:ea typeface="Century Gothic"/>
                <a:cs typeface="Century Gothic"/>
                <a:sym typeface="Century Gothic"/>
              </a:rPr>
              <a:t>Lifecycle of dryer</a:t>
            </a:r>
            <a:endParaRPr sz="75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b="1" dirty="0">
                <a:latin typeface="Century Gothic"/>
                <a:ea typeface="Century Gothic"/>
                <a:cs typeface="Century Gothic"/>
                <a:sym typeface="Century Gothic"/>
              </a:rPr>
              <a:t>Duct type</a:t>
            </a:r>
            <a:endParaRPr sz="75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b="1" dirty="0">
                <a:latin typeface="Century Gothic"/>
                <a:ea typeface="Century Gothic"/>
                <a:cs typeface="Century Gothic"/>
                <a:sym typeface="Century Gothic"/>
              </a:rPr>
              <a:t>Fabric type</a:t>
            </a:r>
            <a:endParaRPr sz="75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3"/>
          <p:cNvSpPr txBox="1"/>
          <p:nvPr/>
        </p:nvSpPr>
        <p:spPr>
          <a:xfrm>
            <a:off x="11574401" y="24165975"/>
            <a:ext cx="9203100" cy="7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>
                <a:latin typeface="Century Gothic"/>
                <a:ea typeface="Century Gothic"/>
                <a:cs typeface="Century Gothic"/>
                <a:sym typeface="Century Gothic"/>
              </a:rPr>
              <a:t>exterior vent, exhaust vent, lint filter</a:t>
            </a:r>
            <a:endParaRPr sz="75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dirty="0">
                <a:latin typeface="Century Gothic"/>
                <a:ea typeface="Century Gothic"/>
                <a:cs typeface="Century Gothic"/>
                <a:sym typeface="Century Gothic"/>
              </a:rPr>
              <a:t>space for sensor</a:t>
            </a:r>
            <a:endParaRPr sz="75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3"/>
          <p:cNvSpPr txBox="1"/>
          <p:nvPr/>
        </p:nvSpPr>
        <p:spPr>
          <a:xfrm>
            <a:off x="2913566" y="24165975"/>
            <a:ext cx="9203100" cy="78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b="1" dirty="0">
                <a:latin typeface="Century Gothic"/>
                <a:ea typeface="Century Gothic"/>
                <a:cs typeface="Century Gothic"/>
                <a:sym typeface="Century Gothic"/>
              </a:rPr>
              <a:t>Blockages</a:t>
            </a:r>
            <a:endParaRPr sz="75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5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500" b="1" dirty="0">
                <a:latin typeface="Century Gothic"/>
                <a:ea typeface="Century Gothic"/>
                <a:cs typeface="Century Gothic"/>
                <a:sym typeface="Century Gothic"/>
              </a:rPr>
              <a:t>Location viability</a:t>
            </a:r>
            <a:endParaRPr sz="75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Specifications take VII" descr="Specifications take VII">
            <a:hlinkClick r:id="" action="ppaction://media"/>
            <a:extLst>
              <a:ext uri="{FF2B5EF4-FFF2-40B4-BE49-F238E27FC236}">
                <a16:creationId xmlns:a16="http://schemas.microsoft.com/office/drawing/2014/main" id="{9C00AED6-771D-6F44-B5FA-8F441F841E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7263" y="2256637"/>
            <a:ext cx="4797954" cy="479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4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4e268d0d9_3_0"/>
          <p:cNvSpPr txBox="1"/>
          <p:nvPr/>
        </p:nvSpPr>
        <p:spPr>
          <a:xfrm>
            <a:off x="8343023" y="667566"/>
            <a:ext cx="36854400" cy="16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</a:t>
            </a:r>
            <a:endParaRPr/>
          </a:p>
        </p:txBody>
      </p:sp>
      <p:cxnSp>
        <p:nvCxnSpPr>
          <p:cNvPr id="340" name="Google Shape;340;g74e268d0d9_3_0"/>
          <p:cNvCxnSpPr>
            <a:stCxn id="341" idx="4"/>
          </p:cNvCxnSpPr>
          <p:nvPr/>
        </p:nvCxnSpPr>
        <p:spPr>
          <a:xfrm rot="10800000" flipH="1">
            <a:off x="7553308" y="4331478"/>
            <a:ext cx="34741200" cy="119100"/>
          </a:xfrm>
          <a:prstGeom prst="straightConnector1">
            <a:avLst/>
          </a:prstGeom>
          <a:noFill/>
          <a:ln w="114300" cap="flat" cmpd="sng">
            <a:solidFill>
              <a:srgbClr val="678A2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41" name="Google Shape;341;g74e268d0d9_3_0"/>
          <p:cNvSpPr/>
          <p:nvPr/>
        </p:nvSpPr>
        <p:spPr>
          <a:xfrm rot="-5400000">
            <a:off x="2421208" y="1884528"/>
            <a:ext cx="5132100" cy="5132100"/>
          </a:xfrm>
          <a:prstGeom prst="ellipse">
            <a:avLst/>
          </a:prstGeom>
          <a:solidFill>
            <a:srgbClr val="678A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74e268d0d9_3_0"/>
          <p:cNvSpPr/>
          <p:nvPr/>
        </p:nvSpPr>
        <p:spPr>
          <a:xfrm>
            <a:off x="1128667" y="616590"/>
            <a:ext cx="3410400" cy="3411300"/>
          </a:xfrm>
          <a:prstGeom prst="ellipse">
            <a:avLst/>
          </a:prstGeom>
          <a:solidFill>
            <a:srgbClr val="D2EE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13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Design.m4a" descr="Design.m4a">
            <a:hlinkClick r:id="" action="ppaction://media"/>
            <a:extLst>
              <a:ext uri="{FF2B5EF4-FFF2-40B4-BE49-F238E27FC236}">
                <a16:creationId xmlns:a16="http://schemas.microsoft.com/office/drawing/2014/main" id="{878E2EEE-C13E-0B46-BC5D-36D743BE6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3208" y="2108646"/>
            <a:ext cx="4907982" cy="4907982"/>
          </a:xfrm>
          <a:prstGeom prst="rect">
            <a:avLst/>
          </a:prstGeom>
        </p:spPr>
      </p:pic>
      <p:sp>
        <p:nvSpPr>
          <p:cNvPr id="52" name="Google Shape;292;p4">
            <a:extLst>
              <a:ext uri="{FF2B5EF4-FFF2-40B4-BE49-F238E27FC236}">
                <a16:creationId xmlns:a16="http://schemas.microsoft.com/office/drawing/2014/main" id="{BA6E6238-F18E-4C2C-8632-1CB26B98A77E}"/>
              </a:ext>
            </a:extLst>
          </p:cNvPr>
          <p:cNvSpPr/>
          <p:nvPr/>
        </p:nvSpPr>
        <p:spPr>
          <a:xfrm>
            <a:off x="1128682" y="8704475"/>
            <a:ext cx="42293100" cy="23380500"/>
          </a:xfrm>
          <a:prstGeom prst="rect">
            <a:avLst/>
          </a:prstGeom>
          <a:noFill/>
          <a:ln w="228600" cap="flat" cmpd="sng">
            <a:solidFill>
              <a:srgbClr val="678A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293;p4">
            <a:extLst>
              <a:ext uri="{FF2B5EF4-FFF2-40B4-BE49-F238E27FC236}">
                <a16:creationId xmlns:a16="http://schemas.microsoft.com/office/drawing/2014/main" id="{D8AAE6C2-9323-43C5-B63A-3ED4E6EF8BC2}"/>
              </a:ext>
            </a:extLst>
          </p:cNvPr>
          <p:cNvSpPr/>
          <p:nvPr/>
        </p:nvSpPr>
        <p:spPr>
          <a:xfrm>
            <a:off x="26338831" y="11215815"/>
            <a:ext cx="15640200" cy="126186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294;p4">
            <a:extLst>
              <a:ext uri="{FF2B5EF4-FFF2-40B4-BE49-F238E27FC236}">
                <a16:creationId xmlns:a16="http://schemas.microsoft.com/office/drawing/2014/main" id="{A58B40F8-5085-4C50-8BE8-D4A5CEA3BD61}"/>
              </a:ext>
            </a:extLst>
          </p:cNvPr>
          <p:cNvSpPr/>
          <p:nvPr/>
        </p:nvSpPr>
        <p:spPr>
          <a:xfrm>
            <a:off x="15712689" y="31460991"/>
            <a:ext cx="1311000" cy="1336200"/>
          </a:xfrm>
          <a:prstGeom prst="ellipse">
            <a:avLst/>
          </a:prstGeom>
          <a:solidFill>
            <a:srgbClr val="3F76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295;p4">
            <a:extLst>
              <a:ext uri="{FF2B5EF4-FFF2-40B4-BE49-F238E27FC236}">
                <a16:creationId xmlns:a16="http://schemas.microsoft.com/office/drawing/2014/main" id="{7B39261E-3656-4157-ABBF-E5CE33F6B909}"/>
              </a:ext>
            </a:extLst>
          </p:cNvPr>
          <p:cNvSpPr txBox="1"/>
          <p:nvPr/>
        </p:nvSpPr>
        <p:spPr>
          <a:xfrm>
            <a:off x="1791578" y="9262450"/>
            <a:ext cx="10966200" cy="22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DESIGN</a:t>
            </a:r>
            <a:endParaRPr sz="1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296;p4">
            <a:extLst>
              <a:ext uri="{FF2B5EF4-FFF2-40B4-BE49-F238E27FC236}">
                <a16:creationId xmlns:a16="http://schemas.microsoft.com/office/drawing/2014/main" id="{AB27EB82-CE64-49A7-A177-E4198C645274}"/>
              </a:ext>
            </a:extLst>
          </p:cNvPr>
          <p:cNvSpPr txBox="1"/>
          <p:nvPr/>
        </p:nvSpPr>
        <p:spPr>
          <a:xfrm>
            <a:off x="26338831" y="8945625"/>
            <a:ext cx="15640200" cy="15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BLOCKAGE TESTING </a:t>
            </a:r>
            <a:endParaRPr sz="1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297;p4">
            <a:extLst>
              <a:ext uri="{FF2B5EF4-FFF2-40B4-BE49-F238E27FC236}">
                <a16:creationId xmlns:a16="http://schemas.microsoft.com/office/drawing/2014/main" id="{9E059111-6A88-4E80-92D2-FF706D3699B5}"/>
              </a:ext>
            </a:extLst>
          </p:cNvPr>
          <p:cNvSpPr txBox="1"/>
          <p:nvPr/>
        </p:nvSpPr>
        <p:spPr>
          <a:xfrm>
            <a:off x="15887700" y="25874075"/>
            <a:ext cx="10401300" cy="50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Once the system detects</a:t>
            </a:r>
            <a:endParaRPr sz="5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 indication from step 1 </a:t>
            </a:r>
            <a:endParaRPr sz="55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and 2, it must detect it again</a:t>
            </a:r>
            <a:endParaRPr sz="55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 consecutive times before the error code will fire the blockage indication.</a:t>
            </a:r>
            <a:endParaRPr sz="55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" name="Google Shape;298;p4">
            <a:extLst>
              <a:ext uri="{FF2B5EF4-FFF2-40B4-BE49-F238E27FC236}">
                <a16:creationId xmlns:a16="http://schemas.microsoft.com/office/drawing/2014/main" id="{B2BA6B8E-1FFF-4895-B5B1-1A5FD6A2F3FC}"/>
              </a:ext>
            </a:extLst>
          </p:cNvPr>
          <p:cNvSpPr txBox="1"/>
          <p:nvPr/>
        </p:nvSpPr>
        <p:spPr>
          <a:xfrm>
            <a:off x="26880325" y="17580381"/>
            <a:ext cx="14557200" cy="60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72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Lint filter blockage often referred to as “front blockage” was simulated using Aluminum tape to restrict airflow out of the drum.</a:t>
            </a:r>
            <a:endParaRPr sz="72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299;p4">
            <a:extLst>
              <a:ext uri="{FF2B5EF4-FFF2-40B4-BE49-F238E27FC236}">
                <a16:creationId xmlns:a16="http://schemas.microsoft.com/office/drawing/2014/main" id="{3EB6AFE0-CF0C-4BA5-B999-113E6A34188C}"/>
              </a:ext>
            </a:extLst>
          </p:cNvPr>
          <p:cNvSpPr/>
          <p:nvPr/>
        </p:nvSpPr>
        <p:spPr>
          <a:xfrm>
            <a:off x="26338819" y="24291416"/>
            <a:ext cx="15640200" cy="7302900"/>
          </a:xfrm>
          <a:prstGeom prst="rect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300;p4">
            <a:extLst>
              <a:ext uri="{FF2B5EF4-FFF2-40B4-BE49-F238E27FC236}">
                <a16:creationId xmlns:a16="http://schemas.microsoft.com/office/drawing/2014/main" id="{D3B0498D-1AA2-42C7-B3F3-FE22EB804751}"/>
              </a:ext>
            </a:extLst>
          </p:cNvPr>
          <p:cNvGrpSpPr/>
          <p:nvPr/>
        </p:nvGrpSpPr>
        <p:grpSpPr>
          <a:xfrm>
            <a:off x="17599933" y="9110226"/>
            <a:ext cx="6504237" cy="7988176"/>
            <a:chOff x="7458617" y="27337772"/>
            <a:chExt cx="2845147" cy="3645198"/>
          </a:xfrm>
        </p:grpSpPr>
        <p:pic>
          <p:nvPicPr>
            <p:cNvPr id="70" name="Google Shape;301;p4">
              <a:extLst>
                <a:ext uri="{FF2B5EF4-FFF2-40B4-BE49-F238E27FC236}">
                  <a16:creationId xmlns:a16="http://schemas.microsoft.com/office/drawing/2014/main" id="{FA9D6314-E28A-4DF1-9016-B8ED4DA2356A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l="3430" t="19067" r="46108" b="12444"/>
            <a:stretch/>
          </p:blipFill>
          <p:spPr>
            <a:xfrm>
              <a:off x="7458617" y="27337772"/>
              <a:ext cx="2845147" cy="36451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302;p4">
              <a:extLst>
                <a:ext uri="{FF2B5EF4-FFF2-40B4-BE49-F238E27FC236}">
                  <a16:creationId xmlns:a16="http://schemas.microsoft.com/office/drawing/2014/main" id="{E27D0408-B9EE-4EFC-9FFD-A22D37EFE70B}"/>
                </a:ext>
              </a:extLst>
            </p:cNvPr>
            <p:cNvSpPr/>
            <p:nvPr/>
          </p:nvSpPr>
          <p:spPr>
            <a:xfrm>
              <a:off x="7597474" y="29757297"/>
              <a:ext cx="382200" cy="391200"/>
            </a:xfrm>
            <a:prstGeom prst="ellipse">
              <a:avLst/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3600" b="1" i="0" u="none" strike="noStrike" cap="none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3;p4">
              <a:extLst>
                <a:ext uri="{FF2B5EF4-FFF2-40B4-BE49-F238E27FC236}">
                  <a16:creationId xmlns:a16="http://schemas.microsoft.com/office/drawing/2014/main" id="{0A090EEF-14A6-444B-A821-D7B668713301}"/>
                </a:ext>
              </a:extLst>
            </p:cNvPr>
            <p:cNvSpPr/>
            <p:nvPr/>
          </p:nvSpPr>
          <p:spPr>
            <a:xfrm>
              <a:off x="8801175" y="30124075"/>
              <a:ext cx="382200" cy="391200"/>
            </a:xfrm>
            <a:prstGeom prst="ellipse">
              <a:avLst/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3600" b="1" i="0" u="none" strike="noStrike" cap="none" dirty="0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endParaRPr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4;p4">
              <a:extLst>
                <a:ext uri="{FF2B5EF4-FFF2-40B4-BE49-F238E27FC236}">
                  <a16:creationId xmlns:a16="http://schemas.microsoft.com/office/drawing/2014/main" id="{4CE81EBE-634A-4E8D-89E2-139F18AC3104}"/>
                </a:ext>
              </a:extLst>
            </p:cNvPr>
            <p:cNvSpPr/>
            <p:nvPr/>
          </p:nvSpPr>
          <p:spPr>
            <a:xfrm>
              <a:off x="9815700" y="27586750"/>
              <a:ext cx="382200" cy="391200"/>
            </a:xfrm>
            <a:prstGeom prst="ellipse">
              <a:avLst/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3600" b="1" i="0" u="none" strike="noStrike" cap="none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5;p4">
              <a:extLst>
                <a:ext uri="{FF2B5EF4-FFF2-40B4-BE49-F238E27FC236}">
                  <a16:creationId xmlns:a16="http://schemas.microsoft.com/office/drawing/2014/main" id="{CC24D0BD-0FB4-41A2-AD4E-48ADBF55B47A}"/>
                </a:ext>
              </a:extLst>
            </p:cNvPr>
            <p:cNvSpPr/>
            <p:nvPr/>
          </p:nvSpPr>
          <p:spPr>
            <a:xfrm>
              <a:off x="9296367" y="29967622"/>
              <a:ext cx="680700" cy="586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6;p4">
              <a:extLst>
                <a:ext uri="{FF2B5EF4-FFF2-40B4-BE49-F238E27FC236}">
                  <a16:creationId xmlns:a16="http://schemas.microsoft.com/office/drawing/2014/main" id="{AE0F29DD-3C6B-4F88-98A8-D51C19E5BC97}"/>
                </a:ext>
              </a:extLst>
            </p:cNvPr>
            <p:cNvSpPr/>
            <p:nvPr/>
          </p:nvSpPr>
          <p:spPr>
            <a:xfrm>
              <a:off x="9815699" y="30266197"/>
              <a:ext cx="382200" cy="391200"/>
            </a:xfrm>
            <a:prstGeom prst="ellipse">
              <a:avLst/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3600" b="1" i="0" u="none" strike="noStrike" cap="none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307;p4">
            <a:extLst>
              <a:ext uri="{FF2B5EF4-FFF2-40B4-BE49-F238E27FC236}">
                <a16:creationId xmlns:a16="http://schemas.microsoft.com/office/drawing/2014/main" id="{25FA404A-8364-4676-A695-8E9B213222C8}"/>
              </a:ext>
            </a:extLst>
          </p:cNvPr>
          <p:cNvSpPr txBox="1"/>
          <p:nvPr/>
        </p:nvSpPr>
        <p:spPr>
          <a:xfrm>
            <a:off x="36635450" y="24942375"/>
            <a:ext cx="5132100" cy="6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" sz="6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cone is used to simulate restriction in the exhaust vent</a:t>
            </a:r>
            <a:endParaRPr sz="65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308;p4">
            <a:extLst>
              <a:ext uri="{FF2B5EF4-FFF2-40B4-BE49-F238E27FC236}">
                <a16:creationId xmlns:a16="http://schemas.microsoft.com/office/drawing/2014/main" id="{40127791-F097-4217-9B9E-9492D84560B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880400" y="24942369"/>
            <a:ext cx="9755050" cy="600101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309;p4">
            <a:extLst>
              <a:ext uri="{FF2B5EF4-FFF2-40B4-BE49-F238E27FC236}">
                <a16:creationId xmlns:a16="http://schemas.microsoft.com/office/drawing/2014/main" id="{4D5A8B78-2B88-48FF-99D5-9B8F8240748D}"/>
              </a:ext>
            </a:extLst>
          </p:cNvPr>
          <p:cNvSpPr txBox="1"/>
          <p:nvPr/>
        </p:nvSpPr>
        <p:spPr>
          <a:xfrm>
            <a:off x="2477375" y="21358750"/>
            <a:ext cx="6743400" cy="45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temperatur</a:t>
            </a:r>
            <a:r>
              <a:rPr lang="es" sz="5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 	 </a:t>
            </a: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sensor NTC 2 is		 used</a:t>
            </a:r>
            <a:r>
              <a:rPr lang="es" sz="5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the</a:t>
            </a:r>
            <a:r>
              <a:rPr lang="es" sz="5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initial		</a:t>
            </a:r>
            <a:r>
              <a:rPr lang="es" sz="5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indication of </a:t>
            </a:r>
            <a:r>
              <a:rPr lang="es" sz="5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		</a:t>
            </a: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blockage</a:t>
            </a:r>
            <a:r>
              <a:rPr lang="es" sz="5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	</a:t>
            </a: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5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310;p4">
            <a:extLst>
              <a:ext uri="{FF2B5EF4-FFF2-40B4-BE49-F238E27FC236}">
                <a16:creationId xmlns:a16="http://schemas.microsoft.com/office/drawing/2014/main" id="{C1D820F7-88F4-4BF2-83E0-DF72D8217546}"/>
              </a:ext>
            </a:extLst>
          </p:cNvPr>
          <p:cNvSpPr txBox="1"/>
          <p:nvPr/>
        </p:nvSpPr>
        <p:spPr>
          <a:xfrm>
            <a:off x="2420875" y="27902675"/>
            <a:ext cx="10245000" cy="29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capacitive moisture sensor		</a:t>
            </a:r>
            <a:r>
              <a:rPr lang="es" sz="5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s" sz="55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will verify if there is a blockage. </a:t>
            </a:r>
            <a:endParaRPr sz="5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311;p4">
            <a:extLst>
              <a:ext uri="{FF2B5EF4-FFF2-40B4-BE49-F238E27FC236}">
                <a16:creationId xmlns:a16="http://schemas.microsoft.com/office/drawing/2014/main" id="{5CDF84EC-E6D5-42C7-90CF-45376CF0A1AE}"/>
              </a:ext>
            </a:extLst>
          </p:cNvPr>
          <p:cNvGrpSpPr/>
          <p:nvPr/>
        </p:nvGrpSpPr>
        <p:grpSpPr>
          <a:xfrm>
            <a:off x="1872489" y="16886290"/>
            <a:ext cx="11204501" cy="2155800"/>
            <a:chOff x="3230374" y="18720100"/>
            <a:chExt cx="11204501" cy="2155800"/>
          </a:xfrm>
        </p:grpSpPr>
        <p:sp>
          <p:nvSpPr>
            <p:cNvPr id="81" name="Google Shape;312;p4">
              <a:extLst>
                <a:ext uri="{FF2B5EF4-FFF2-40B4-BE49-F238E27FC236}">
                  <a16:creationId xmlns:a16="http://schemas.microsoft.com/office/drawing/2014/main" id="{CE74932F-FF62-43A4-BB35-680A437FF598}"/>
                </a:ext>
              </a:extLst>
            </p:cNvPr>
            <p:cNvSpPr txBox="1"/>
            <p:nvPr/>
          </p:nvSpPr>
          <p:spPr>
            <a:xfrm>
              <a:off x="4539075" y="18720100"/>
              <a:ext cx="9895800" cy="21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 sz="5500" b="0" i="0" u="none" strike="noStrike" cap="none" dirty="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Addition of a pressure sensor at location </a:t>
              </a:r>
              <a:endParaRPr sz="55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82" name="Google Shape;313;p4">
              <a:extLst>
                <a:ext uri="{FF2B5EF4-FFF2-40B4-BE49-F238E27FC236}">
                  <a16:creationId xmlns:a16="http://schemas.microsoft.com/office/drawing/2014/main" id="{587A2656-3749-413A-AA26-B7C6C83F0E76}"/>
                </a:ext>
              </a:extLst>
            </p:cNvPr>
            <p:cNvSpPr/>
            <p:nvPr/>
          </p:nvSpPr>
          <p:spPr>
            <a:xfrm>
              <a:off x="3230374" y="19135248"/>
              <a:ext cx="1103830" cy="951696"/>
            </a:xfrm>
            <a:custGeom>
              <a:avLst/>
              <a:gdLst/>
              <a:ahLst/>
              <a:cxnLst/>
              <a:rect l="l" t="t" r="r" b="b"/>
              <a:pathLst>
                <a:path w="19601" h="18196" extrusionOk="0">
                  <a:moveTo>
                    <a:pt x="9798" y="0"/>
                  </a:moveTo>
                  <a:cubicBezTo>
                    <a:pt x="9597" y="0"/>
                    <a:pt x="9397" y="104"/>
                    <a:pt x="9293" y="312"/>
                  </a:cubicBezTo>
                  <a:lnTo>
                    <a:pt x="6619" y="5666"/>
                  </a:lnTo>
                  <a:lnTo>
                    <a:pt x="648" y="6524"/>
                  </a:lnTo>
                  <a:cubicBezTo>
                    <a:pt x="184" y="6590"/>
                    <a:pt x="1" y="7163"/>
                    <a:pt x="338" y="7488"/>
                  </a:cubicBezTo>
                  <a:lnTo>
                    <a:pt x="4659" y="11652"/>
                  </a:lnTo>
                  <a:lnTo>
                    <a:pt x="3638" y="17530"/>
                  </a:lnTo>
                  <a:cubicBezTo>
                    <a:pt x="3574" y="17898"/>
                    <a:pt x="3865" y="18195"/>
                    <a:pt x="4195" y="18195"/>
                  </a:cubicBezTo>
                  <a:cubicBezTo>
                    <a:pt x="4281" y="18195"/>
                    <a:pt x="4371" y="18175"/>
                    <a:pt x="4457" y="18129"/>
                  </a:cubicBezTo>
                  <a:lnTo>
                    <a:pt x="9802" y="15350"/>
                  </a:lnTo>
                  <a:lnTo>
                    <a:pt x="15147" y="18129"/>
                  </a:lnTo>
                  <a:cubicBezTo>
                    <a:pt x="15233" y="18175"/>
                    <a:pt x="15322" y="18195"/>
                    <a:pt x="15408" y="18195"/>
                  </a:cubicBezTo>
                  <a:cubicBezTo>
                    <a:pt x="15736" y="18195"/>
                    <a:pt x="16025" y="17898"/>
                    <a:pt x="15963" y="17533"/>
                  </a:cubicBezTo>
                  <a:lnTo>
                    <a:pt x="14942" y="11652"/>
                  </a:lnTo>
                  <a:lnTo>
                    <a:pt x="19263" y="7491"/>
                  </a:lnTo>
                  <a:cubicBezTo>
                    <a:pt x="19601" y="7163"/>
                    <a:pt x="19417" y="6590"/>
                    <a:pt x="18950" y="6524"/>
                  </a:cubicBezTo>
                  <a:lnTo>
                    <a:pt x="12976" y="5666"/>
                  </a:lnTo>
                  <a:lnTo>
                    <a:pt x="10302" y="312"/>
                  </a:lnTo>
                  <a:cubicBezTo>
                    <a:pt x="10198" y="104"/>
                    <a:pt x="9998" y="0"/>
                    <a:pt x="9798" y="0"/>
                  </a:cubicBezTo>
                  <a:close/>
                </a:path>
              </a:pathLst>
            </a:custGeom>
            <a:solidFill>
              <a:srgbClr val="FFE599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38825" tIns="438825" rIns="438825" bIns="43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9"/>
                <a:buFont typeface="Arial"/>
                <a:buNone/>
              </a:pPr>
              <a:endParaRPr sz="6719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14;p4">
              <a:extLst>
                <a:ext uri="{FF2B5EF4-FFF2-40B4-BE49-F238E27FC236}">
                  <a16:creationId xmlns:a16="http://schemas.microsoft.com/office/drawing/2014/main" id="{C5C0DED5-4A29-4D4B-8538-01FE754E15FB}"/>
                </a:ext>
              </a:extLst>
            </p:cNvPr>
            <p:cNvSpPr/>
            <p:nvPr/>
          </p:nvSpPr>
          <p:spPr>
            <a:xfrm>
              <a:off x="8016449" y="19637777"/>
              <a:ext cx="1104000" cy="1097400"/>
            </a:xfrm>
            <a:prstGeom prst="ellipse">
              <a:avLst/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4800" b="1" i="0" u="none" strike="noStrike" cap="none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</a:t>
              </a:r>
              <a:endParaRPr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315;p4">
            <a:extLst>
              <a:ext uri="{FF2B5EF4-FFF2-40B4-BE49-F238E27FC236}">
                <a16:creationId xmlns:a16="http://schemas.microsoft.com/office/drawing/2014/main" id="{D58E8520-A78D-4453-848C-4FCD55A681C7}"/>
              </a:ext>
            </a:extLst>
          </p:cNvPr>
          <p:cNvSpPr txBox="1"/>
          <p:nvPr/>
        </p:nvSpPr>
        <p:spPr>
          <a:xfrm>
            <a:off x="16077550" y="18671025"/>
            <a:ext cx="10188600" cy="3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70000" marR="0" lvl="0" indent="-723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55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pressure sensor will determine where the </a:t>
            </a:r>
            <a:endParaRPr sz="55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541600" marR="0" lvl="0" indent="-723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55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blockage is located, either </a:t>
            </a:r>
            <a:endParaRPr sz="55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998800" marR="0" lvl="0" indent="-723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55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location      	or </a:t>
            </a:r>
            <a:endParaRPr sz="55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5" name="Google Shape;316;p4">
            <a:extLst>
              <a:ext uri="{FF2B5EF4-FFF2-40B4-BE49-F238E27FC236}">
                <a16:creationId xmlns:a16="http://schemas.microsoft.com/office/drawing/2014/main" id="{0E9176E6-D944-431F-B305-F2043C6225DC}"/>
              </a:ext>
            </a:extLst>
          </p:cNvPr>
          <p:cNvSpPr/>
          <p:nvPr/>
        </p:nvSpPr>
        <p:spPr>
          <a:xfrm>
            <a:off x="2099975" y="19377411"/>
            <a:ext cx="1635900" cy="156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317;p4">
            <a:extLst>
              <a:ext uri="{FF2B5EF4-FFF2-40B4-BE49-F238E27FC236}">
                <a16:creationId xmlns:a16="http://schemas.microsoft.com/office/drawing/2014/main" id="{92825593-FCC7-4F94-AF79-425E99E6F101}"/>
              </a:ext>
            </a:extLst>
          </p:cNvPr>
          <p:cNvSpPr txBox="1"/>
          <p:nvPr/>
        </p:nvSpPr>
        <p:spPr>
          <a:xfrm>
            <a:off x="3711431" y="19893775"/>
            <a:ext cx="56391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DETECTION 1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318;p4">
            <a:extLst>
              <a:ext uri="{FF2B5EF4-FFF2-40B4-BE49-F238E27FC236}">
                <a16:creationId xmlns:a16="http://schemas.microsoft.com/office/drawing/2014/main" id="{A16E47E6-8830-4476-9FC6-40AEA51F0FB1}"/>
              </a:ext>
            </a:extLst>
          </p:cNvPr>
          <p:cNvSpPr txBox="1"/>
          <p:nvPr/>
        </p:nvSpPr>
        <p:spPr>
          <a:xfrm>
            <a:off x="4069627" y="26582475"/>
            <a:ext cx="53799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DETECTION 2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319;p4">
            <a:extLst>
              <a:ext uri="{FF2B5EF4-FFF2-40B4-BE49-F238E27FC236}">
                <a16:creationId xmlns:a16="http://schemas.microsoft.com/office/drawing/2014/main" id="{617B86CD-C501-47C4-8241-CF9D90D95748}"/>
              </a:ext>
            </a:extLst>
          </p:cNvPr>
          <p:cNvGrpSpPr/>
          <p:nvPr/>
        </p:nvGrpSpPr>
        <p:grpSpPr>
          <a:xfrm>
            <a:off x="18975325" y="23745675"/>
            <a:ext cx="7038425" cy="1563000"/>
            <a:chOff x="18975325" y="24736275"/>
            <a:chExt cx="7038425" cy="1563000"/>
          </a:xfrm>
        </p:grpSpPr>
        <p:sp>
          <p:nvSpPr>
            <p:cNvPr id="89" name="Google Shape;320;p4">
              <a:extLst>
                <a:ext uri="{FF2B5EF4-FFF2-40B4-BE49-F238E27FC236}">
                  <a16:creationId xmlns:a16="http://schemas.microsoft.com/office/drawing/2014/main" id="{828A9F9D-7428-4147-BAF4-95824DC846B5}"/>
                </a:ext>
              </a:extLst>
            </p:cNvPr>
            <p:cNvSpPr/>
            <p:nvPr/>
          </p:nvSpPr>
          <p:spPr>
            <a:xfrm>
              <a:off x="18975325" y="24736275"/>
              <a:ext cx="1559100" cy="15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6000" b="1" i="0" u="none" strike="noStrike" cap="none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3</a:t>
              </a:r>
              <a:endPara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21;p4">
              <a:extLst>
                <a:ext uri="{FF2B5EF4-FFF2-40B4-BE49-F238E27FC236}">
                  <a16:creationId xmlns:a16="http://schemas.microsoft.com/office/drawing/2014/main" id="{F3DFD545-A1DD-49C2-9832-943DCDB560D0}"/>
                </a:ext>
              </a:extLst>
            </p:cNvPr>
            <p:cNvSpPr txBox="1"/>
            <p:nvPr/>
          </p:nvSpPr>
          <p:spPr>
            <a:xfrm>
              <a:off x="20633850" y="24812475"/>
              <a:ext cx="5379900" cy="109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" sz="60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DETECTION VERIFICATION</a:t>
              </a:r>
              <a:endPara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322;p4">
            <a:extLst>
              <a:ext uri="{FF2B5EF4-FFF2-40B4-BE49-F238E27FC236}">
                <a16:creationId xmlns:a16="http://schemas.microsoft.com/office/drawing/2014/main" id="{043BD977-DC6F-4BD6-9CAB-7430A5AA99CF}"/>
              </a:ext>
            </a:extLst>
          </p:cNvPr>
          <p:cNvSpPr/>
          <p:nvPr/>
        </p:nvSpPr>
        <p:spPr>
          <a:xfrm>
            <a:off x="2420883" y="25999975"/>
            <a:ext cx="1635900" cy="156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323;p4">
            <a:extLst>
              <a:ext uri="{FF2B5EF4-FFF2-40B4-BE49-F238E27FC236}">
                <a16:creationId xmlns:a16="http://schemas.microsoft.com/office/drawing/2014/main" id="{76C07D0F-31E5-46FA-BABF-C5F5FEB3F2CC}"/>
              </a:ext>
            </a:extLst>
          </p:cNvPr>
          <p:cNvGrpSpPr/>
          <p:nvPr/>
        </p:nvGrpSpPr>
        <p:grpSpPr>
          <a:xfrm>
            <a:off x="14445638" y="17633935"/>
            <a:ext cx="11820450" cy="1563000"/>
            <a:chOff x="14445638" y="18894700"/>
            <a:chExt cx="11820450" cy="1563000"/>
          </a:xfrm>
        </p:grpSpPr>
        <p:sp>
          <p:nvSpPr>
            <p:cNvPr id="93" name="Google Shape;324;p4">
              <a:extLst>
                <a:ext uri="{FF2B5EF4-FFF2-40B4-BE49-F238E27FC236}">
                  <a16:creationId xmlns:a16="http://schemas.microsoft.com/office/drawing/2014/main" id="{F953A72B-1191-4F75-A39F-5A20F3CA1262}"/>
                </a:ext>
              </a:extLst>
            </p:cNvPr>
            <p:cNvSpPr/>
            <p:nvPr/>
          </p:nvSpPr>
          <p:spPr>
            <a:xfrm>
              <a:off x="14445638" y="18894700"/>
              <a:ext cx="1559100" cy="15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lang="es" sz="6000" b="1" i="0" u="none" strike="noStrike" cap="none" dirty="0">
                  <a:solidFill>
                    <a:srgbClr val="F2F2F2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4</a:t>
              </a:r>
              <a:endParaRPr sz="6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25;p4">
              <a:extLst>
                <a:ext uri="{FF2B5EF4-FFF2-40B4-BE49-F238E27FC236}">
                  <a16:creationId xmlns:a16="http://schemas.microsoft.com/office/drawing/2014/main" id="{A3F7A219-FD67-4741-9E7B-6BF3A664E19C}"/>
                </a:ext>
              </a:extLst>
            </p:cNvPr>
            <p:cNvSpPr txBox="1"/>
            <p:nvPr/>
          </p:nvSpPr>
          <p:spPr>
            <a:xfrm>
              <a:off x="16077488" y="19002925"/>
              <a:ext cx="10188600" cy="132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s" sz="60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LOCATION</a:t>
              </a:r>
              <a:r>
                <a:rPr lang="es" sz="6000" b="1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I</a:t>
              </a:r>
              <a:r>
                <a:rPr lang="es" sz="6000" b="1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DENTIFICATION</a:t>
              </a:r>
              <a:endParaRPr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326;p4">
            <a:extLst>
              <a:ext uri="{FF2B5EF4-FFF2-40B4-BE49-F238E27FC236}">
                <a16:creationId xmlns:a16="http://schemas.microsoft.com/office/drawing/2014/main" id="{D1ACF0C3-3279-4C74-8160-503278575992}"/>
              </a:ext>
            </a:extLst>
          </p:cNvPr>
          <p:cNvSpPr/>
          <p:nvPr/>
        </p:nvSpPr>
        <p:spPr>
          <a:xfrm>
            <a:off x="21165150" y="21324388"/>
            <a:ext cx="1103700" cy="10974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8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327;p4">
            <a:extLst>
              <a:ext uri="{FF2B5EF4-FFF2-40B4-BE49-F238E27FC236}">
                <a16:creationId xmlns:a16="http://schemas.microsoft.com/office/drawing/2014/main" id="{CB6DDB96-7723-4C1D-949C-788D01BFAC29}"/>
              </a:ext>
            </a:extLst>
          </p:cNvPr>
          <p:cNvSpPr/>
          <p:nvPr/>
        </p:nvSpPr>
        <p:spPr>
          <a:xfrm>
            <a:off x="23632283" y="21307563"/>
            <a:ext cx="1103700" cy="10974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4800" b="1" i="0" u="none" strike="noStrike" cap="none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4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328;p4">
            <a:extLst>
              <a:ext uri="{FF2B5EF4-FFF2-40B4-BE49-F238E27FC236}">
                <a16:creationId xmlns:a16="http://schemas.microsoft.com/office/drawing/2014/main" id="{D6F96372-584F-4E3D-987B-7545EC869C8F}"/>
              </a:ext>
            </a:extLst>
          </p:cNvPr>
          <p:cNvGrpSpPr/>
          <p:nvPr/>
        </p:nvGrpSpPr>
        <p:grpSpPr>
          <a:xfrm>
            <a:off x="8827862" y="19138425"/>
            <a:ext cx="9895651" cy="9370002"/>
            <a:chOff x="8827862" y="20052825"/>
            <a:chExt cx="9895651" cy="9370002"/>
          </a:xfrm>
        </p:grpSpPr>
        <p:sp>
          <p:nvSpPr>
            <p:cNvPr id="98" name="Google Shape;329;p4">
              <a:extLst>
                <a:ext uri="{FF2B5EF4-FFF2-40B4-BE49-F238E27FC236}">
                  <a16:creationId xmlns:a16="http://schemas.microsoft.com/office/drawing/2014/main" id="{20874A3D-797B-44FB-9979-84F39161380D}"/>
                </a:ext>
              </a:extLst>
            </p:cNvPr>
            <p:cNvSpPr/>
            <p:nvPr/>
          </p:nvSpPr>
          <p:spPr>
            <a:xfrm>
              <a:off x="8827862" y="20052825"/>
              <a:ext cx="5469600" cy="687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541" y="0"/>
                  </a:moveTo>
                  <a:lnTo>
                    <a:pt x="103541" y="15178"/>
                  </a:lnTo>
                  <a:lnTo>
                    <a:pt x="103844" y="15721"/>
                  </a:lnTo>
                  <a:lnTo>
                    <a:pt x="104317" y="16291"/>
                  </a:lnTo>
                  <a:lnTo>
                    <a:pt x="104789" y="16680"/>
                  </a:lnTo>
                  <a:lnTo>
                    <a:pt x="105362" y="16939"/>
                  </a:lnTo>
                  <a:lnTo>
                    <a:pt x="106104" y="16887"/>
                  </a:lnTo>
                  <a:lnTo>
                    <a:pt x="106812" y="16680"/>
                  </a:lnTo>
                  <a:lnTo>
                    <a:pt x="107689" y="16291"/>
                  </a:lnTo>
                  <a:lnTo>
                    <a:pt x="108465" y="15773"/>
                  </a:lnTo>
                  <a:lnTo>
                    <a:pt x="109207" y="15281"/>
                  </a:lnTo>
                  <a:lnTo>
                    <a:pt x="109780" y="14867"/>
                  </a:lnTo>
                  <a:lnTo>
                    <a:pt x="110455" y="14452"/>
                  </a:lnTo>
                  <a:lnTo>
                    <a:pt x="111231" y="14167"/>
                  </a:lnTo>
                  <a:lnTo>
                    <a:pt x="112175" y="14012"/>
                  </a:lnTo>
                  <a:lnTo>
                    <a:pt x="113153" y="14012"/>
                  </a:lnTo>
                  <a:lnTo>
                    <a:pt x="114198" y="14219"/>
                  </a:lnTo>
                  <a:lnTo>
                    <a:pt x="115244" y="14556"/>
                  </a:lnTo>
                  <a:lnTo>
                    <a:pt x="115716" y="14763"/>
                  </a:lnTo>
                  <a:lnTo>
                    <a:pt x="116256" y="15126"/>
                  </a:lnTo>
                  <a:lnTo>
                    <a:pt x="116829" y="15514"/>
                  </a:lnTo>
                  <a:lnTo>
                    <a:pt x="117504" y="16032"/>
                  </a:lnTo>
                  <a:lnTo>
                    <a:pt x="118077" y="16628"/>
                  </a:lnTo>
                  <a:lnTo>
                    <a:pt x="118617" y="17405"/>
                  </a:lnTo>
                  <a:lnTo>
                    <a:pt x="119156" y="18312"/>
                  </a:lnTo>
                  <a:lnTo>
                    <a:pt x="119527" y="19374"/>
                  </a:lnTo>
                  <a:lnTo>
                    <a:pt x="119865" y="20643"/>
                  </a:lnTo>
                  <a:lnTo>
                    <a:pt x="120000" y="22041"/>
                  </a:lnTo>
                  <a:lnTo>
                    <a:pt x="120000" y="23621"/>
                  </a:lnTo>
                  <a:lnTo>
                    <a:pt x="119730" y="25383"/>
                  </a:lnTo>
                  <a:lnTo>
                    <a:pt x="119426" y="26963"/>
                  </a:lnTo>
                  <a:lnTo>
                    <a:pt x="118887" y="28258"/>
                  </a:lnTo>
                  <a:lnTo>
                    <a:pt x="118279" y="29423"/>
                  </a:lnTo>
                  <a:lnTo>
                    <a:pt x="117706" y="30330"/>
                  </a:lnTo>
                  <a:lnTo>
                    <a:pt x="116964" y="31159"/>
                  </a:lnTo>
                  <a:lnTo>
                    <a:pt x="116323" y="31754"/>
                  </a:lnTo>
                  <a:lnTo>
                    <a:pt x="115581" y="32272"/>
                  </a:lnTo>
                  <a:lnTo>
                    <a:pt x="114401" y="32868"/>
                  </a:lnTo>
                  <a:lnTo>
                    <a:pt x="113288" y="33282"/>
                  </a:lnTo>
                  <a:lnTo>
                    <a:pt x="112242" y="33438"/>
                  </a:lnTo>
                  <a:lnTo>
                    <a:pt x="111365" y="33438"/>
                  </a:lnTo>
                  <a:lnTo>
                    <a:pt x="110522" y="33231"/>
                  </a:lnTo>
                  <a:lnTo>
                    <a:pt x="109848" y="32920"/>
                  </a:lnTo>
                  <a:lnTo>
                    <a:pt x="109342" y="32557"/>
                  </a:lnTo>
                  <a:lnTo>
                    <a:pt x="108937" y="32117"/>
                  </a:lnTo>
                  <a:lnTo>
                    <a:pt x="108465" y="31754"/>
                  </a:lnTo>
                  <a:lnTo>
                    <a:pt x="108026" y="31314"/>
                  </a:lnTo>
                  <a:lnTo>
                    <a:pt x="107352" y="30848"/>
                  </a:lnTo>
                  <a:lnTo>
                    <a:pt x="106509" y="30382"/>
                  </a:lnTo>
                  <a:lnTo>
                    <a:pt x="105632" y="30148"/>
                  </a:lnTo>
                  <a:lnTo>
                    <a:pt x="104991" y="30148"/>
                  </a:lnTo>
                  <a:lnTo>
                    <a:pt x="104451" y="30382"/>
                  </a:lnTo>
                  <a:lnTo>
                    <a:pt x="104047" y="30796"/>
                  </a:lnTo>
                  <a:lnTo>
                    <a:pt x="103844" y="31107"/>
                  </a:lnTo>
                  <a:lnTo>
                    <a:pt x="103844" y="46829"/>
                  </a:lnTo>
                  <a:lnTo>
                    <a:pt x="102934" y="46932"/>
                  </a:lnTo>
                  <a:lnTo>
                    <a:pt x="98785" y="47476"/>
                  </a:lnTo>
                  <a:lnTo>
                    <a:pt x="94772" y="48305"/>
                  </a:lnTo>
                  <a:lnTo>
                    <a:pt x="90860" y="49367"/>
                  </a:lnTo>
                  <a:lnTo>
                    <a:pt x="87183" y="50662"/>
                  </a:lnTo>
                  <a:lnTo>
                    <a:pt x="83642" y="52190"/>
                  </a:lnTo>
                  <a:lnTo>
                    <a:pt x="80269" y="53952"/>
                  </a:lnTo>
                  <a:lnTo>
                    <a:pt x="77166" y="55920"/>
                  </a:lnTo>
                  <a:lnTo>
                    <a:pt x="74266" y="58044"/>
                  </a:lnTo>
                  <a:lnTo>
                    <a:pt x="71635" y="60375"/>
                  </a:lnTo>
                  <a:lnTo>
                    <a:pt x="69274" y="62810"/>
                  </a:lnTo>
                  <a:lnTo>
                    <a:pt x="67150" y="65452"/>
                  </a:lnTo>
                  <a:lnTo>
                    <a:pt x="65295" y="68223"/>
                  </a:lnTo>
                  <a:lnTo>
                    <a:pt x="63709" y="71098"/>
                  </a:lnTo>
                  <a:lnTo>
                    <a:pt x="62529" y="74077"/>
                  </a:lnTo>
                  <a:lnTo>
                    <a:pt x="61618" y="77185"/>
                  </a:lnTo>
                  <a:lnTo>
                    <a:pt x="61079" y="80371"/>
                  </a:lnTo>
                  <a:lnTo>
                    <a:pt x="60876" y="83608"/>
                  </a:lnTo>
                  <a:lnTo>
                    <a:pt x="61079" y="86924"/>
                  </a:lnTo>
                  <a:lnTo>
                    <a:pt x="61686" y="90265"/>
                  </a:lnTo>
                  <a:lnTo>
                    <a:pt x="62664" y="93503"/>
                  </a:lnTo>
                  <a:lnTo>
                    <a:pt x="63979" y="96637"/>
                  </a:lnTo>
                  <a:lnTo>
                    <a:pt x="62091" y="97258"/>
                  </a:lnTo>
                  <a:lnTo>
                    <a:pt x="60640" y="93917"/>
                  </a:lnTo>
                  <a:lnTo>
                    <a:pt x="59629" y="90524"/>
                  </a:lnTo>
                  <a:lnTo>
                    <a:pt x="59055" y="87079"/>
                  </a:lnTo>
                  <a:lnTo>
                    <a:pt x="58853" y="83608"/>
                  </a:lnTo>
                  <a:lnTo>
                    <a:pt x="59055" y="80267"/>
                  </a:lnTo>
                  <a:lnTo>
                    <a:pt x="59561" y="76978"/>
                  </a:lnTo>
                  <a:lnTo>
                    <a:pt x="60505" y="73792"/>
                  </a:lnTo>
                  <a:lnTo>
                    <a:pt x="61753" y="70710"/>
                  </a:lnTo>
                  <a:lnTo>
                    <a:pt x="63338" y="67705"/>
                  </a:lnTo>
                  <a:lnTo>
                    <a:pt x="65160" y="64882"/>
                  </a:lnTo>
                  <a:lnTo>
                    <a:pt x="67352" y="62162"/>
                  </a:lnTo>
                  <a:lnTo>
                    <a:pt x="69780" y="59624"/>
                  </a:lnTo>
                  <a:lnTo>
                    <a:pt x="72478" y="57189"/>
                  </a:lnTo>
                  <a:lnTo>
                    <a:pt x="75446" y="54962"/>
                  </a:lnTo>
                  <a:lnTo>
                    <a:pt x="78617" y="52941"/>
                  </a:lnTo>
                  <a:lnTo>
                    <a:pt x="82057" y="51128"/>
                  </a:lnTo>
                  <a:lnTo>
                    <a:pt x="85598" y="49497"/>
                  </a:lnTo>
                  <a:lnTo>
                    <a:pt x="89409" y="48098"/>
                  </a:lnTo>
                  <a:lnTo>
                    <a:pt x="93389" y="46984"/>
                  </a:lnTo>
                  <a:lnTo>
                    <a:pt x="97537" y="46078"/>
                  </a:lnTo>
                  <a:lnTo>
                    <a:pt x="101753" y="45456"/>
                  </a:lnTo>
                  <a:lnTo>
                    <a:pt x="101753" y="30848"/>
                  </a:lnTo>
                  <a:lnTo>
                    <a:pt x="101821" y="30692"/>
                  </a:lnTo>
                  <a:lnTo>
                    <a:pt x="101956" y="30537"/>
                  </a:lnTo>
                  <a:lnTo>
                    <a:pt x="102158" y="30200"/>
                  </a:lnTo>
                  <a:lnTo>
                    <a:pt x="102462" y="29786"/>
                  </a:lnTo>
                  <a:lnTo>
                    <a:pt x="102934" y="29371"/>
                  </a:lnTo>
                  <a:lnTo>
                    <a:pt x="103541" y="28983"/>
                  </a:lnTo>
                  <a:lnTo>
                    <a:pt x="104317" y="28672"/>
                  </a:lnTo>
                  <a:lnTo>
                    <a:pt x="104924" y="28568"/>
                  </a:lnTo>
                  <a:lnTo>
                    <a:pt x="105632" y="28517"/>
                  </a:lnTo>
                  <a:lnTo>
                    <a:pt x="106576" y="28672"/>
                  </a:lnTo>
                  <a:lnTo>
                    <a:pt x="107554" y="29086"/>
                  </a:lnTo>
                  <a:lnTo>
                    <a:pt x="108667" y="29630"/>
                  </a:lnTo>
                  <a:lnTo>
                    <a:pt x="109443" y="30200"/>
                  </a:lnTo>
                  <a:lnTo>
                    <a:pt x="110050" y="30692"/>
                  </a:lnTo>
                  <a:lnTo>
                    <a:pt x="110590" y="31159"/>
                  </a:lnTo>
                  <a:lnTo>
                    <a:pt x="110893" y="31495"/>
                  </a:lnTo>
                  <a:lnTo>
                    <a:pt x="111096" y="31703"/>
                  </a:lnTo>
                  <a:lnTo>
                    <a:pt x="111365" y="31806"/>
                  </a:lnTo>
                  <a:lnTo>
                    <a:pt x="111635" y="31858"/>
                  </a:lnTo>
                  <a:lnTo>
                    <a:pt x="112040" y="31858"/>
                  </a:lnTo>
                  <a:lnTo>
                    <a:pt x="112681" y="31754"/>
                  </a:lnTo>
                  <a:lnTo>
                    <a:pt x="113423" y="31495"/>
                  </a:lnTo>
                  <a:lnTo>
                    <a:pt x="114266" y="31055"/>
                  </a:lnTo>
                  <a:lnTo>
                    <a:pt x="114873" y="30641"/>
                  </a:lnTo>
                  <a:lnTo>
                    <a:pt x="115446" y="30097"/>
                  </a:lnTo>
                  <a:lnTo>
                    <a:pt x="115986" y="29423"/>
                  </a:lnTo>
                  <a:lnTo>
                    <a:pt x="116526" y="28620"/>
                  </a:lnTo>
                  <a:lnTo>
                    <a:pt x="117032" y="27662"/>
                  </a:lnTo>
                  <a:lnTo>
                    <a:pt x="117436" y="26445"/>
                  </a:lnTo>
                  <a:lnTo>
                    <a:pt x="117706" y="25072"/>
                  </a:lnTo>
                  <a:lnTo>
                    <a:pt x="117908" y="23518"/>
                  </a:lnTo>
                  <a:lnTo>
                    <a:pt x="117976" y="22041"/>
                  </a:lnTo>
                  <a:lnTo>
                    <a:pt x="117841" y="20772"/>
                  </a:lnTo>
                  <a:lnTo>
                    <a:pt x="117504" y="19658"/>
                  </a:lnTo>
                  <a:lnTo>
                    <a:pt x="117166" y="18700"/>
                  </a:lnTo>
                  <a:lnTo>
                    <a:pt x="116694" y="17949"/>
                  </a:lnTo>
                  <a:lnTo>
                    <a:pt x="116188" y="17353"/>
                  </a:lnTo>
                  <a:lnTo>
                    <a:pt x="115649" y="16835"/>
                  </a:lnTo>
                  <a:lnTo>
                    <a:pt x="115143" y="16421"/>
                  </a:lnTo>
                  <a:lnTo>
                    <a:pt x="114671" y="16136"/>
                  </a:lnTo>
                  <a:lnTo>
                    <a:pt x="114266" y="15981"/>
                  </a:lnTo>
                  <a:lnTo>
                    <a:pt x="113423" y="15670"/>
                  </a:lnTo>
                  <a:lnTo>
                    <a:pt x="112681" y="15566"/>
                  </a:lnTo>
                  <a:lnTo>
                    <a:pt x="112107" y="15618"/>
                  </a:lnTo>
                  <a:lnTo>
                    <a:pt x="111635" y="15773"/>
                  </a:lnTo>
                  <a:lnTo>
                    <a:pt x="111096" y="16084"/>
                  </a:lnTo>
                  <a:lnTo>
                    <a:pt x="110522" y="16473"/>
                  </a:lnTo>
                  <a:lnTo>
                    <a:pt x="109780" y="16991"/>
                  </a:lnTo>
                  <a:lnTo>
                    <a:pt x="108870" y="17535"/>
                  </a:lnTo>
                  <a:lnTo>
                    <a:pt x="107959" y="18001"/>
                  </a:lnTo>
                  <a:lnTo>
                    <a:pt x="106947" y="18363"/>
                  </a:lnTo>
                  <a:lnTo>
                    <a:pt x="105969" y="18519"/>
                  </a:lnTo>
                  <a:lnTo>
                    <a:pt x="104924" y="18467"/>
                  </a:lnTo>
                  <a:lnTo>
                    <a:pt x="103844" y="18156"/>
                  </a:lnTo>
                  <a:lnTo>
                    <a:pt x="103001" y="17535"/>
                  </a:lnTo>
                  <a:lnTo>
                    <a:pt x="102225" y="16680"/>
                  </a:lnTo>
                  <a:lnTo>
                    <a:pt x="101551" y="15566"/>
                  </a:lnTo>
                  <a:lnTo>
                    <a:pt x="101483" y="15411"/>
                  </a:lnTo>
                  <a:lnTo>
                    <a:pt x="101483" y="1657"/>
                  </a:lnTo>
                  <a:lnTo>
                    <a:pt x="95109" y="2175"/>
                  </a:lnTo>
                  <a:lnTo>
                    <a:pt x="88836" y="2926"/>
                  </a:lnTo>
                  <a:lnTo>
                    <a:pt x="82698" y="3988"/>
                  </a:lnTo>
                  <a:lnTo>
                    <a:pt x="76694" y="5309"/>
                  </a:lnTo>
                  <a:lnTo>
                    <a:pt x="70826" y="6863"/>
                  </a:lnTo>
                  <a:lnTo>
                    <a:pt x="65160" y="8702"/>
                  </a:lnTo>
                  <a:lnTo>
                    <a:pt x="59629" y="10723"/>
                  </a:lnTo>
                  <a:lnTo>
                    <a:pt x="54300" y="13054"/>
                  </a:lnTo>
                  <a:lnTo>
                    <a:pt x="49241" y="15514"/>
                  </a:lnTo>
                  <a:lnTo>
                    <a:pt x="44283" y="18260"/>
                  </a:lnTo>
                  <a:lnTo>
                    <a:pt x="39527" y="21187"/>
                  </a:lnTo>
                  <a:lnTo>
                    <a:pt x="35042" y="24321"/>
                  </a:lnTo>
                  <a:lnTo>
                    <a:pt x="30826" y="27610"/>
                  </a:lnTo>
                  <a:lnTo>
                    <a:pt x="26812" y="31107"/>
                  </a:lnTo>
                  <a:lnTo>
                    <a:pt x="23069" y="34733"/>
                  </a:lnTo>
                  <a:lnTo>
                    <a:pt x="19629" y="38540"/>
                  </a:lnTo>
                  <a:lnTo>
                    <a:pt x="16424" y="42529"/>
                  </a:lnTo>
                  <a:lnTo>
                    <a:pt x="13524" y="46622"/>
                  </a:lnTo>
                  <a:lnTo>
                    <a:pt x="10927" y="50869"/>
                  </a:lnTo>
                  <a:lnTo>
                    <a:pt x="8634" y="55221"/>
                  </a:lnTo>
                  <a:lnTo>
                    <a:pt x="6644" y="59728"/>
                  </a:lnTo>
                  <a:lnTo>
                    <a:pt x="5059" y="64338"/>
                  </a:lnTo>
                  <a:lnTo>
                    <a:pt x="3743" y="69026"/>
                  </a:lnTo>
                  <a:lnTo>
                    <a:pt x="2833" y="73792"/>
                  </a:lnTo>
                  <a:lnTo>
                    <a:pt x="2225" y="78635"/>
                  </a:lnTo>
                  <a:lnTo>
                    <a:pt x="2057" y="83608"/>
                  </a:lnTo>
                  <a:lnTo>
                    <a:pt x="2225" y="88245"/>
                  </a:lnTo>
                  <a:lnTo>
                    <a:pt x="2698" y="92907"/>
                  </a:lnTo>
                  <a:lnTo>
                    <a:pt x="3575" y="97466"/>
                  </a:lnTo>
                  <a:lnTo>
                    <a:pt x="4755" y="101946"/>
                  </a:lnTo>
                  <a:lnTo>
                    <a:pt x="6273" y="106401"/>
                  </a:lnTo>
                  <a:lnTo>
                    <a:pt x="8026" y="110805"/>
                  </a:lnTo>
                  <a:lnTo>
                    <a:pt x="10219" y="115104"/>
                  </a:lnTo>
                  <a:lnTo>
                    <a:pt x="12715" y="119352"/>
                  </a:lnTo>
                  <a:lnTo>
                    <a:pt x="10792" y="120000"/>
                  </a:lnTo>
                  <a:lnTo>
                    <a:pt x="8296" y="115726"/>
                  </a:lnTo>
                  <a:lnTo>
                    <a:pt x="6138" y="111323"/>
                  </a:lnTo>
                  <a:lnTo>
                    <a:pt x="4215" y="106868"/>
                  </a:lnTo>
                  <a:lnTo>
                    <a:pt x="2698" y="102309"/>
                  </a:lnTo>
                  <a:lnTo>
                    <a:pt x="1517" y="97699"/>
                  </a:lnTo>
                  <a:lnTo>
                    <a:pt x="674" y="93062"/>
                  </a:lnTo>
                  <a:lnTo>
                    <a:pt x="202" y="88348"/>
                  </a:lnTo>
                  <a:lnTo>
                    <a:pt x="0" y="83608"/>
                  </a:lnTo>
                  <a:lnTo>
                    <a:pt x="202" y="78532"/>
                  </a:lnTo>
                  <a:lnTo>
                    <a:pt x="775" y="73533"/>
                  </a:lnTo>
                  <a:lnTo>
                    <a:pt x="1787" y="68638"/>
                  </a:lnTo>
                  <a:lnTo>
                    <a:pt x="3102" y="63820"/>
                  </a:lnTo>
                  <a:lnTo>
                    <a:pt x="4755" y="59106"/>
                  </a:lnTo>
                  <a:lnTo>
                    <a:pt x="6779" y="54521"/>
                  </a:lnTo>
                  <a:lnTo>
                    <a:pt x="9173" y="50066"/>
                  </a:lnTo>
                  <a:lnTo>
                    <a:pt x="11871" y="45715"/>
                  </a:lnTo>
                  <a:lnTo>
                    <a:pt x="14839" y="41467"/>
                  </a:lnTo>
                  <a:lnTo>
                    <a:pt x="18111" y="37427"/>
                  </a:lnTo>
                  <a:lnTo>
                    <a:pt x="21686" y="33516"/>
                  </a:lnTo>
                  <a:lnTo>
                    <a:pt x="25564" y="29786"/>
                  </a:lnTo>
                  <a:lnTo>
                    <a:pt x="29645" y="26237"/>
                  </a:lnTo>
                  <a:lnTo>
                    <a:pt x="34064" y="22844"/>
                  </a:lnTo>
                  <a:lnTo>
                    <a:pt x="38684" y="19658"/>
                  </a:lnTo>
                  <a:lnTo>
                    <a:pt x="43575" y="16680"/>
                  </a:lnTo>
                  <a:lnTo>
                    <a:pt x="48634" y="13908"/>
                  </a:lnTo>
                  <a:lnTo>
                    <a:pt x="53895" y="11370"/>
                  </a:lnTo>
                  <a:lnTo>
                    <a:pt x="59359" y="9039"/>
                  </a:lnTo>
                  <a:lnTo>
                    <a:pt x="65059" y="6967"/>
                  </a:lnTo>
                  <a:lnTo>
                    <a:pt x="70893" y="5154"/>
                  </a:lnTo>
                  <a:lnTo>
                    <a:pt x="76964" y="3574"/>
                  </a:lnTo>
                  <a:lnTo>
                    <a:pt x="83102" y="2279"/>
                  </a:lnTo>
                  <a:lnTo>
                    <a:pt x="89409" y="1269"/>
                  </a:lnTo>
                  <a:lnTo>
                    <a:pt x="95885" y="492"/>
                  </a:lnTo>
                  <a:lnTo>
                    <a:pt x="102462" y="51"/>
                  </a:lnTo>
                  <a:lnTo>
                    <a:pt x="103541" y="0"/>
                  </a:lnTo>
                  <a:close/>
                </a:path>
              </a:pathLst>
            </a:custGeom>
            <a:solidFill>
              <a:srgbClr val="548235"/>
            </a:solidFill>
            <a:ln w="38100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330;p4">
              <a:extLst>
                <a:ext uri="{FF2B5EF4-FFF2-40B4-BE49-F238E27FC236}">
                  <a16:creationId xmlns:a16="http://schemas.microsoft.com/office/drawing/2014/main" id="{FCACDE22-2F3B-4515-9159-0EA56EF110EA}"/>
                </a:ext>
              </a:extLst>
            </p:cNvPr>
            <p:cNvSpPr/>
            <p:nvPr/>
          </p:nvSpPr>
          <p:spPr>
            <a:xfrm>
              <a:off x="14012913" y="20100317"/>
              <a:ext cx="4710600" cy="699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61" y="0"/>
                  </a:moveTo>
                  <a:lnTo>
                    <a:pt x="8727" y="457"/>
                  </a:lnTo>
                  <a:lnTo>
                    <a:pt x="15616" y="1093"/>
                  </a:lnTo>
                  <a:lnTo>
                    <a:pt x="22426" y="2034"/>
                  </a:lnTo>
                  <a:lnTo>
                    <a:pt x="29158" y="3179"/>
                  </a:lnTo>
                  <a:lnTo>
                    <a:pt x="35812" y="4578"/>
                  </a:lnTo>
                  <a:lnTo>
                    <a:pt x="42309" y="6206"/>
                  </a:lnTo>
                  <a:lnTo>
                    <a:pt x="48649" y="8088"/>
                  </a:lnTo>
                  <a:lnTo>
                    <a:pt x="54911" y="10224"/>
                  </a:lnTo>
                  <a:lnTo>
                    <a:pt x="61056" y="12564"/>
                  </a:lnTo>
                  <a:lnTo>
                    <a:pt x="66927" y="15158"/>
                  </a:lnTo>
                  <a:lnTo>
                    <a:pt x="72524" y="17880"/>
                  </a:lnTo>
                  <a:lnTo>
                    <a:pt x="77808" y="20754"/>
                  </a:lnTo>
                  <a:lnTo>
                    <a:pt x="82778" y="23832"/>
                  </a:lnTo>
                  <a:lnTo>
                    <a:pt x="87436" y="27062"/>
                  </a:lnTo>
                  <a:lnTo>
                    <a:pt x="91859" y="30394"/>
                  </a:lnTo>
                  <a:lnTo>
                    <a:pt x="96007" y="33929"/>
                  </a:lnTo>
                  <a:lnTo>
                    <a:pt x="99726" y="37541"/>
                  </a:lnTo>
                  <a:lnTo>
                    <a:pt x="103248" y="41280"/>
                  </a:lnTo>
                  <a:lnTo>
                    <a:pt x="106379" y="45095"/>
                  </a:lnTo>
                  <a:lnTo>
                    <a:pt x="109315" y="49012"/>
                  </a:lnTo>
                  <a:lnTo>
                    <a:pt x="111819" y="53056"/>
                  </a:lnTo>
                  <a:lnTo>
                    <a:pt x="113972" y="57176"/>
                  </a:lnTo>
                  <a:lnTo>
                    <a:pt x="115890" y="61348"/>
                  </a:lnTo>
                  <a:lnTo>
                    <a:pt x="117416" y="65570"/>
                  </a:lnTo>
                  <a:lnTo>
                    <a:pt x="118551" y="69843"/>
                  </a:lnTo>
                  <a:lnTo>
                    <a:pt x="119412" y="74141"/>
                  </a:lnTo>
                  <a:lnTo>
                    <a:pt x="119843" y="78516"/>
                  </a:lnTo>
                  <a:lnTo>
                    <a:pt x="120000" y="82891"/>
                  </a:lnTo>
                  <a:lnTo>
                    <a:pt x="119765" y="87316"/>
                  </a:lnTo>
                  <a:lnTo>
                    <a:pt x="119178" y="91691"/>
                  </a:lnTo>
                  <a:lnTo>
                    <a:pt x="118160" y="96066"/>
                  </a:lnTo>
                  <a:lnTo>
                    <a:pt x="116790" y="100415"/>
                  </a:lnTo>
                  <a:lnTo>
                    <a:pt x="115029" y="104790"/>
                  </a:lnTo>
                  <a:lnTo>
                    <a:pt x="112954" y="109114"/>
                  </a:lnTo>
                  <a:lnTo>
                    <a:pt x="110450" y="113387"/>
                  </a:lnTo>
                  <a:lnTo>
                    <a:pt x="107553" y="117609"/>
                  </a:lnTo>
                  <a:lnTo>
                    <a:pt x="107005" y="118346"/>
                  </a:lnTo>
                  <a:lnTo>
                    <a:pt x="86966" y="111097"/>
                  </a:lnTo>
                  <a:lnTo>
                    <a:pt x="86066" y="111047"/>
                  </a:lnTo>
                  <a:lnTo>
                    <a:pt x="85048" y="111047"/>
                  </a:lnTo>
                  <a:lnTo>
                    <a:pt x="84227" y="111199"/>
                  </a:lnTo>
                  <a:lnTo>
                    <a:pt x="83600" y="111454"/>
                  </a:lnTo>
                  <a:lnTo>
                    <a:pt x="83209" y="111835"/>
                  </a:lnTo>
                  <a:lnTo>
                    <a:pt x="83052" y="112344"/>
                  </a:lnTo>
                  <a:lnTo>
                    <a:pt x="83131" y="112878"/>
                  </a:lnTo>
                  <a:lnTo>
                    <a:pt x="83209" y="113539"/>
                  </a:lnTo>
                  <a:lnTo>
                    <a:pt x="83365" y="114124"/>
                  </a:lnTo>
                  <a:lnTo>
                    <a:pt x="83600" y="114735"/>
                  </a:lnTo>
                  <a:lnTo>
                    <a:pt x="83835" y="115370"/>
                  </a:lnTo>
                  <a:lnTo>
                    <a:pt x="83992" y="115981"/>
                  </a:lnTo>
                  <a:lnTo>
                    <a:pt x="83913" y="116820"/>
                  </a:lnTo>
                  <a:lnTo>
                    <a:pt x="83365" y="117660"/>
                  </a:lnTo>
                  <a:lnTo>
                    <a:pt x="82387" y="118397"/>
                  </a:lnTo>
                  <a:lnTo>
                    <a:pt x="81174" y="119109"/>
                  </a:lnTo>
                  <a:lnTo>
                    <a:pt x="80313" y="119389"/>
                  </a:lnTo>
                  <a:lnTo>
                    <a:pt x="79178" y="119643"/>
                  </a:lnTo>
                  <a:lnTo>
                    <a:pt x="77729" y="119898"/>
                  </a:lnTo>
                  <a:lnTo>
                    <a:pt x="76046" y="120000"/>
                  </a:lnTo>
                  <a:lnTo>
                    <a:pt x="74520" y="119898"/>
                  </a:lnTo>
                  <a:lnTo>
                    <a:pt x="72759" y="119694"/>
                  </a:lnTo>
                  <a:lnTo>
                    <a:pt x="70841" y="119287"/>
                  </a:lnTo>
                  <a:lnTo>
                    <a:pt x="68767" y="118702"/>
                  </a:lnTo>
                  <a:lnTo>
                    <a:pt x="66457" y="117863"/>
                  </a:lnTo>
                  <a:lnTo>
                    <a:pt x="64031" y="116769"/>
                  </a:lnTo>
                  <a:lnTo>
                    <a:pt x="61956" y="115625"/>
                  </a:lnTo>
                  <a:lnTo>
                    <a:pt x="60430" y="114531"/>
                  </a:lnTo>
                  <a:lnTo>
                    <a:pt x="59217" y="113539"/>
                  </a:lnTo>
                  <a:lnTo>
                    <a:pt x="58356" y="112547"/>
                  </a:lnTo>
                  <a:lnTo>
                    <a:pt x="57847" y="111657"/>
                  </a:lnTo>
                  <a:lnTo>
                    <a:pt x="57534" y="110843"/>
                  </a:lnTo>
                  <a:lnTo>
                    <a:pt x="57377" y="109800"/>
                  </a:lnTo>
                  <a:lnTo>
                    <a:pt x="57534" y="108859"/>
                  </a:lnTo>
                  <a:lnTo>
                    <a:pt x="57925" y="108071"/>
                  </a:lnTo>
                  <a:lnTo>
                    <a:pt x="58434" y="107537"/>
                  </a:lnTo>
                  <a:lnTo>
                    <a:pt x="59138" y="107028"/>
                  </a:lnTo>
                  <a:lnTo>
                    <a:pt x="59882" y="106774"/>
                  </a:lnTo>
                  <a:lnTo>
                    <a:pt x="60665" y="106621"/>
                  </a:lnTo>
                  <a:lnTo>
                    <a:pt x="61487" y="106545"/>
                  </a:lnTo>
                  <a:lnTo>
                    <a:pt x="62270" y="106443"/>
                  </a:lnTo>
                  <a:lnTo>
                    <a:pt x="63091" y="106341"/>
                  </a:lnTo>
                  <a:lnTo>
                    <a:pt x="64031" y="106087"/>
                  </a:lnTo>
                  <a:lnTo>
                    <a:pt x="65166" y="105731"/>
                  </a:lnTo>
                  <a:lnTo>
                    <a:pt x="65949" y="105349"/>
                  </a:lnTo>
                  <a:lnTo>
                    <a:pt x="66340" y="104891"/>
                  </a:lnTo>
                  <a:lnTo>
                    <a:pt x="66262" y="104459"/>
                  </a:lnTo>
                  <a:lnTo>
                    <a:pt x="66027" y="104001"/>
                  </a:lnTo>
                  <a:lnTo>
                    <a:pt x="65714" y="103645"/>
                  </a:lnTo>
                  <a:lnTo>
                    <a:pt x="44892" y="96142"/>
                  </a:lnTo>
                  <a:lnTo>
                    <a:pt x="45283" y="95506"/>
                  </a:lnTo>
                  <a:lnTo>
                    <a:pt x="46888" y="92683"/>
                  </a:lnTo>
                  <a:lnTo>
                    <a:pt x="48062" y="89783"/>
                  </a:lnTo>
                  <a:lnTo>
                    <a:pt x="48806" y="86909"/>
                  </a:lnTo>
                  <a:lnTo>
                    <a:pt x="49197" y="84035"/>
                  </a:lnTo>
                  <a:lnTo>
                    <a:pt x="49275" y="81161"/>
                  </a:lnTo>
                  <a:lnTo>
                    <a:pt x="48962" y="78261"/>
                  </a:lnTo>
                  <a:lnTo>
                    <a:pt x="48336" y="75438"/>
                  </a:lnTo>
                  <a:lnTo>
                    <a:pt x="47358" y="72666"/>
                  </a:lnTo>
                  <a:lnTo>
                    <a:pt x="46066" y="69919"/>
                  </a:lnTo>
                  <a:lnTo>
                    <a:pt x="44461" y="67248"/>
                  </a:lnTo>
                  <a:lnTo>
                    <a:pt x="42465" y="64705"/>
                  </a:lnTo>
                  <a:lnTo>
                    <a:pt x="40234" y="62238"/>
                  </a:lnTo>
                  <a:lnTo>
                    <a:pt x="37651" y="59898"/>
                  </a:lnTo>
                  <a:lnTo>
                    <a:pt x="34794" y="57660"/>
                  </a:lnTo>
                  <a:lnTo>
                    <a:pt x="31663" y="55574"/>
                  </a:lnTo>
                  <a:lnTo>
                    <a:pt x="28219" y="53692"/>
                  </a:lnTo>
                  <a:lnTo>
                    <a:pt x="24579" y="51911"/>
                  </a:lnTo>
                  <a:lnTo>
                    <a:pt x="20587" y="50360"/>
                  </a:lnTo>
                  <a:lnTo>
                    <a:pt x="16673" y="49063"/>
                  </a:lnTo>
                  <a:lnTo>
                    <a:pt x="12641" y="47969"/>
                  </a:lnTo>
                  <a:lnTo>
                    <a:pt x="8493" y="47079"/>
                  </a:lnTo>
                  <a:lnTo>
                    <a:pt x="4305" y="46443"/>
                  </a:lnTo>
                  <a:lnTo>
                    <a:pt x="0" y="45985"/>
                  </a:lnTo>
                  <a:lnTo>
                    <a:pt x="313" y="44459"/>
                  </a:lnTo>
                  <a:lnTo>
                    <a:pt x="4774" y="44891"/>
                  </a:lnTo>
                  <a:lnTo>
                    <a:pt x="9197" y="45604"/>
                  </a:lnTo>
                  <a:lnTo>
                    <a:pt x="13463" y="46494"/>
                  </a:lnTo>
                  <a:lnTo>
                    <a:pt x="17690" y="47638"/>
                  </a:lnTo>
                  <a:lnTo>
                    <a:pt x="21722" y="48961"/>
                  </a:lnTo>
                  <a:lnTo>
                    <a:pt x="25792" y="50614"/>
                  </a:lnTo>
                  <a:lnTo>
                    <a:pt x="29628" y="52395"/>
                  </a:lnTo>
                  <a:lnTo>
                    <a:pt x="33150" y="54378"/>
                  </a:lnTo>
                  <a:lnTo>
                    <a:pt x="36438" y="56515"/>
                  </a:lnTo>
                  <a:lnTo>
                    <a:pt x="39412" y="58804"/>
                  </a:lnTo>
                  <a:lnTo>
                    <a:pt x="41996" y="61195"/>
                  </a:lnTo>
                  <a:lnTo>
                    <a:pt x="44383" y="63713"/>
                  </a:lnTo>
                  <a:lnTo>
                    <a:pt x="46418" y="66358"/>
                  </a:lnTo>
                  <a:lnTo>
                    <a:pt x="48101" y="69080"/>
                  </a:lnTo>
                  <a:lnTo>
                    <a:pt x="49510" y="71928"/>
                  </a:lnTo>
                  <a:lnTo>
                    <a:pt x="50567" y="74752"/>
                  </a:lnTo>
                  <a:lnTo>
                    <a:pt x="51272" y="77676"/>
                  </a:lnTo>
                  <a:lnTo>
                    <a:pt x="51624" y="80601"/>
                  </a:lnTo>
                  <a:lnTo>
                    <a:pt x="51624" y="83577"/>
                  </a:lnTo>
                  <a:lnTo>
                    <a:pt x="51272" y="86579"/>
                  </a:lnTo>
                  <a:lnTo>
                    <a:pt x="50567" y="89554"/>
                  </a:lnTo>
                  <a:lnTo>
                    <a:pt x="49432" y="92530"/>
                  </a:lnTo>
                  <a:lnTo>
                    <a:pt x="47906" y="95455"/>
                  </a:lnTo>
                  <a:lnTo>
                    <a:pt x="67240" y="102450"/>
                  </a:lnTo>
                  <a:lnTo>
                    <a:pt x="67397" y="102551"/>
                  </a:lnTo>
                  <a:lnTo>
                    <a:pt x="67553" y="102704"/>
                  </a:lnTo>
                  <a:lnTo>
                    <a:pt x="67866" y="102958"/>
                  </a:lnTo>
                  <a:lnTo>
                    <a:pt x="68219" y="103391"/>
                  </a:lnTo>
                  <a:lnTo>
                    <a:pt x="68532" y="103899"/>
                  </a:lnTo>
                  <a:lnTo>
                    <a:pt x="68688" y="104484"/>
                  </a:lnTo>
                  <a:lnTo>
                    <a:pt x="68688" y="105146"/>
                  </a:lnTo>
                  <a:lnTo>
                    <a:pt x="68454" y="105578"/>
                  </a:lnTo>
                  <a:lnTo>
                    <a:pt x="68062" y="106087"/>
                  </a:lnTo>
                  <a:lnTo>
                    <a:pt x="67397" y="106621"/>
                  </a:lnTo>
                  <a:lnTo>
                    <a:pt x="66340" y="107130"/>
                  </a:lnTo>
                  <a:lnTo>
                    <a:pt x="64931" y="107537"/>
                  </a:lnTo>
                  <a:lnTo>
                    <a:pt x="63718" y="107816"/>
                  </a:lnTo>
                  <a:lnTo>
                    <a:pt x="62739" y="107969"/>
                  </a:lnTo>
                  <a:lnTo>
                    <a:pt x="61800" y="108071"/>
                  </a:lnTo>
                  <a:lnTo>
                    <a:pt x="61056" y="108172"/>
                  </a:lnTo>
                  <a:lnTo>
                    <a:pt x="60665" y="108274"/>
                  </a:lnTo>
                  <a:lnTo>
                    <a:pt x="60352" y="108478"/>
                  </a:lnTo>
                  <a:lnTo>
                    <a:pt x="60117" y="108707"/>
                  </a:lnTo>
                  <a:lnTo>
                    <a:pt x="59882" y="109215"/>
                  </a:lnTo>
                  <a:lnTo>
                    <a:pt x="59804" y="109800"/>
                  </a:lnTo>
                  <a:lnTo>
                    <a:pt x="59882" y="110614"/>
                  </a:lnTo>
                  <a:lnTo>
                    <a:pt x="60195" y="111250"/>
                  </a:lnTo>
                  <a:lnTo>
                    <a:pt x="60665" y="111988"/>
                  </a:lnTo>
                  <a:lnTo>
                    <a:pt x="61369" y="112802"/>
                  </a:lnTo>
                  <a:lnTo>
                    <a:pt x="62426" y="113692"/>
                  </a:lnTo>
                  <a:lnTo>
                    <a:pt x="63796" y="114582"/>
                  </a:lnTo>
                  <a:lnTo>
                    <a:pt x="65557" y="115574"/>
                  </a:lnTo>
                  <a:lnTo>
                    <a:pt x="67788" y="116566"/>
                  </a:lnTo>
                  <a:lnTo>
                    <a:pt x="69745" y="117303"/>
                  </a:lnTo>
                  <a:lnTo>
                    <a:pt x="71506" y="117812"/>
                  </a:lnTo>
                  <a:lnTo>
                    <a:pt x="73111" y="118143"/>
                  </a:lnTo>
                  <a:lnTo>
                    <a:pt x="74598" y="118346"/>
                  </a:lnTo>
                  <a:lnTo>
                    <a:pt x="75812" y="118397"/>
                  </a:lnTo>
                  <a:lnTo>
                    <a:pt x="76947" y="118397"/>
                  </a:lnTo>
                  <a:lnTo>
                    <a:pt x="77964" y="118295"/>
                  </a:lnTo>
                  <a:lnTo>
                    <a:pt x="78708" y="118092"/>
                  </a:lnTo>
                  <a:lnTo>
                    <a:pt x="79334" y="117965"/>
                  </a:lnTo>
                  <a:lnTo>
                    <a:pt x="79843" y="117761"/>
                  </a:lnTo>
                  <a:lnTo>
                    <a:pt x="80626" y="117354"/>
                  </a:lnTo>
                  <a:lnTo>
                    <a:pt x="81252" y="116922"/>
                  </a:lnTo>
                  <a:lnTo>
                    <a:pt x="81526" y="116515"/>
                  </a:lnTo>
                  <a:lnTo>
                    <a:pt x="81604" y="116108"/>
                  </a:lnTo>
                  <a:lnTo>
                    <a:pt x="81448" y="115676"/>
                  </a:lnTo>
                  <a:lnTo>
                    <a:pt x="81291" y="115065"/>
                  </a:lnTo>
                  <a:lnTo>
                    <a:pt x="81017" y="114328"/>
                  </a:lnTo>
                  <a:lnTo>
                    <a:pt x="80782" y="113488"/>
                  </a:lnTo>
                  <a:lnTo>
                    <a:pt x="80704" y="112649"/>
                  </a:lnTo>
                  <a:lnTo>
                    <a:pt x="80782" y="111835"/>
                  </a:lnTo>
                  <a:lnTo>
                    <a:pt x="81174" y="111047"/>
                  </a:lnTo>
                  <a:lnTo>
                    <a:pt x="81839" y="110411"/>
                  </a:lnTo>
                  <a:lnTo>
                    <a:pt x="82857" y="109902"/>
                  </a:lnTo>
                  <a:lnTo>
                    <a:pt x="84070" y="109622"/>
                  </a:lnTo>
                  <a:lnTo>
                    <a:pt x="85675" y="109520"/>
                  </a:lnTo>
                  <a:lnTo>
                    <a:pt x="87514" y="109571"/>
                  </a:lnTo>
                  <a:lnTo>
                    <a:pt x="87749" y="109622"/>
                  </a:lnTo>
                  <a:lnTo>
                    <a:pt x="105949" y="116159"/>
                  </a:lnTo>
                  <a:lnTo>
                    <a:pt x="108767" y="111886"/>
                  </a:lnTo>
                  <a:lnTo>
                    <a:pt x="111193" y="107587"/>
                  </a:lnTo>
                  <a:lnTo>
                    <a:pt x="113268" y="103213"/>
                  </a:lnTo>
                  <a:lnTo>
                    <a:pt x="114872" y="98787"/>
                  </a:lnTo>
                  <a:lnTo>
                    <a:pt x="116164" y="94362"/>
                  </a:lnTo>
                  <a:lnTo>
                    <a:pt x="117025" y="89936"/>
                  </a:lnTo>
                  <a:lnTo>
                    <a:pt x="117495" y="85485"/>
                  </a:lnTo>
                  <a:lnTo>
                    <a:pt x="117573" y="81059"/>
                  </a:lnTo>
                  <a:lnTo>
                    <a:pt x="117338" y="76634"/>
                  </a:lnTo>
                  <a:lnTo>
                    <a:pt x="116634" y="72259"/>
                  </a:lnTo>
                  <a:lnTo>
                    <a:pt x="115655" y="67884"/>
                  </a:lnTo>
                  <a:lnTo>
                    <a:pt x="114285" y="63611"/>
                  </a:lnTo>
                  <a:lnTo>
                    <a:pt x="112524" y="59364"/>
                  </a:lnTo>
                  <a:lnTo>
                    <a:pt x="110450" y="55167"/>
                  </a:lnTo>
                  <a:lnTo>
                    <a:pt x="107984" y="51097"/>
                  </a:lnTo>
                  <a:lnTo>
                    <a:pt x="105244" y="47079"/>
                  </a:lnTo>
                  <a:lnTo>
                    <a:pt x="102191" y="43162"/>
                  </a:lnTo>
                  <a:lnTo>
                    <a:pt x="98747" y="39347"/>
                  </a:lnTo>
                  <a:lnTo>
                    <a:pt x="94990" y="35659"/>
                  </a:lnTo>
                  <a:lnTo>
                    <a:pt x="90880" y="32098"/>
                  </a:lnTo>
                  <a:lnTo>
                    <a:pt x="86497" y="28664"/>
                  </a:lnTo>
                  <a:lnTo>
                    <a:pt x="81761" y="25434"/>
                  </a:lnTo>
                  <a:lnTo>
                    <a:pt x="76790" y="22306"/>
                  </a:lnTo>
                  <a:lnTo>
                    <a:pt x="71428" y="19330"/>
                  </a:lnTo>
                  <a:lnTo>
                    <a:pt x="65870" y="16532"/>
                  </a:lnTo>
                  <a:lnTo>
                    <a:pt x="59960" y="13963"/>
                  </a:lnTo>
                  <a:lnTo>
                    <a:pt x="53776" y="11572"/>
                  </a:lnTo>
                  <a:lnTo>
                    <a:pt x="47671" y="9487"/>
                  </a:lnTo>
                  <a:lnTo>
                    <a:pt x="41409" y="7655"/>
                  </a:lnTo>
                  <a:lnTo>
                    <a:pt x="34951" y="6053"/>
                  </a:lnTo>
                  <a:lnTo>
                    <a:pt x="28454" y="4679"/>
                  </a:lnTo>
                  <a:lnTo>
                    <a:pt x="21878" y="3535"/>
                  </a:lnTo>
                  <a:lnTo>
                    <a:pt x="15225" y="2645"/>
                  </a:lnTo>
                  <a:lnTo>
                    <a:pt x="8414" y="1983"/>
                  </a:lnTo>
                  <a:lnTo>
                    <a:pt x="1604" y="1602"/>
                  </a:lnTo>
                  <a:lnTo>
                    <a:pt x="1761" y="0"/>
                  </a:lnTo>
                  <a:close/>
                </a:path>
              </a:pathLst>
            </a:custGeom>
            <a:solidFill>
              <a:srgbClr val="92D050"/>
            </a:solidFill>
            <a:ln w="152400" cap="flat" cmpd="sng">
              <a:solidFill>
                <a:srgbClr val="92D05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331;p4">
              <a:extLst>
                <a:ext uri="{FF2B5EF4-FFF2-40B4-BE49-F238E27FC236}">
                  <a16:creationId xmlns:a16="http://schemas.microsoft.com/office/drawing/2014/main" id="{D082A3C1-2CB2-43B3-B4A0-0831960BA8EC}"/>
                </a:ext>
              </a:extLst>
            </p:cNvPr>
            <p:cNvSpPr/>
            <p:nvPr/>
          </p:nvSpPr>
          <p:spPr>
            <a:xfrm>
              <a:off x="9614686" y="25824927"/>
              <a:ext cx="8266200" cy="3597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965" y="0"/>
                  </a:moveTo>
                  <a:lnTo>
                    <a:pt x="18791" y="99"/>
                  </a:lnTo>
                  <a:lnTo>
                    <a:pt x="19482" y="347"/>
                  </a:lnTo>
                  <a:lnTo>
                    <a:pt x="20107" y="744"/>
                  </a:lnTo>
                  <a:lnTo>
                    <a:pt x="20933" y="1736"/>
                  </a:lnTo>
                  <a:lnTo>
                    <a:pt x="21625" y="2778"/>
                  </a:lnTo>
                  <a:lnTo>
                    <a:pt x="22071" y="3968"/>
                  </a:lnTo>
                  <a:lnTo>
                    <a:pt x="22361" y="5010"/>
                  </a:lnTo>
                  <a:lnTo>
                    <a:pt x="22495" y="6300"/>
                  </a:lnTo>
                  <a:lnTo>
                    <a:pt x="22495" y="7441"/>
                  </a:lnTo>
                  <a:lnTo>
                    <a:pt x="22361" y="8433"/>
                  </a:lnTo>
                  <a:lnTo>
                    <a:pt x="22183" y="9375"/>
                  </a:lnTo>
                  <a:lnTo>
                    <a:pt x="22071" y="10268"/>
                  </a:lnTo>
                  <a:lnTo>
                    <a:pt x="21893" y="11310"/>
                  </a:lnTo>
                  <a:lnTo>
                    <a:pt x="21803" y="12600"/>
                  </a:lnTo>
                  <a:lnTo>
                    <a:pt x="21714" y="14138"/>
                  </a:lnTo>
                  <a:lnTo>
                    <a:pt x="21759" y="15080"/>
                  </a:lnTo>
                  <a:lnTo>
                    <a:pt x="21848" y="15775"/>
                  </a:lnTo>
                  <a:lnTo>
                    <a:pt x="22027" y="16271"/>
                  </a:lnTo>
                  <a:lnTo>
                    <a:pt x="22406" y="16668"/>
                  </a:lnTo>
                  <a:lnTo>
                    <a:pt x="22808" y="16816"/>
                  </a:lnTo>
                  <a:lnTo>
                    <a:pt x="23143" y="16816"/>
                  </a:lnTo>
                  <a:lnTo>
                    <a:pt x="34881" y="1736"/>
                  </a:lnTo>
                  <a:lnTo>
                    <a:pt x="35238" y="2778"/>
                  </a:lnTo>
                  <a:lnTo>
                    <a:pt x="36935" y="7242"/>
                  </a:lnTo>
                  <a:lnTo>
                    <a:pt x="38765" y="11409"/>
                  </a:lnTo>
                  <a:lnTo>
                    <a:pt x="40684" y="15179"/>
                  </a:lnTo>
                  <a:lnTo>
                    <a:pt x="42782" y="18503"/>
                  </a:lnTo>
                  <a:lnTo>
                    <a:pt x="44902" y="21479"/>
                  </a:lnTo>
                  <a:lnTo>
                    <a:pt x="47178" y="24009"/>
                  </a:lnTo>
                  <a:lnTo>
                    <a:pt x="49499" y="26143"/>
                  </a:lnTo>
                  <a:lnTo>
                    <a:pt x="51887" y="27879"/>
                  </a:lnTo>
                  <a:lnTo>
                    <a:pt x="54342" y="29119"/>
                  </a:lnTo>
                  <a:lnTo>
                    <a:pt x="56819" y="30012"/>
                  </a:lnTo>
                  <a:lnTo>
                    <a:pt x="59297" y="30508"/>
                  </a:lnTo>
                  <a:lnTo>
                    <a:pt x="61841" y="30508"/>
                  </a:lnTo>
                  <a:lnTo>
                    <a:pt x="64363" y="30012"/>
                  </a:lnTo>
                  <a:lnTo>
                    <a:pt x="66840" y="29119"/>
                  </a:lnTo>
                  <a:lnTo>
                    <a:pt x="69339" y="27780"/>
                  </a:lnTo>
                  <a:lnTo>
                    <a:pt x="71772" y="25944"/>
                  </a:lnTo>
                  <a:lnTo>
                    <a:pt x="74182" y="23712"/>
                  </a:lnTo>
                  <a:lnTo>
                    <a:pt x="76525" y="20983"/>
                  </a:lnTo>
                  <a:lnTo>
                    <a:pt x="78668" y="18007"/>
                  </a:lnTo>
                  <a:lnTo>
                    <a:pt x="80632" y="14683"/>
                  </a:lnTo>
                  <a:lnTo>
                    <a:pt x="82506" y="11112"/>
                  </a:lnTo>
                  <a:lnTo>
                    <a:pt x="84203" y="7143"/>
                  </a:lnTo>
                  <a:lnTo>
                    <a:pt x="85809" y="2976"/>
                  </a:lnTo>
                  <a:lnTo>
                    <a:pt x="86858" y="4811"/>
                  </a:lnTo>
                  <a:lnTo>
                    <a:pt x="85207" y="9177"/>
                  </a:lnTo>
                  <a:lnTo>
                    <a:pt x="83421" y="13344"/>
                  </a:lnTo>
                  <a:lnTo>
                    <a:pt x="81502" y="17114"/>
                  </a:lnTo>
                  <a:lnTo>
                    <a:pt x="79404" y="20537"/>
                  </a:lnTo>
                  <a:lnTo>
                    <a:pt x="77217" y="23613"/>
                  </a:lnTo>
                  <a:lnTo>
                    <a:pt x="74829" y="26440"/>
                  </a:lnTo>
                  <a:lnTo>
                    <a:pt x="72352" y="28772"/>
                  </a:lnTo>
                  <a:lnTo>
                    <a:pt x="69808" y="30706"/>
                  </a:lnTo>
                  <a:lnTo>
                    <a:pt x="67241" y="32046"/>
                  </a:lnTo>
                  <a:lnTo>
                    <a:pt x="64675" y="33038"/>
                  </a:lnTo>
                  <a:lnTo>
                    <a:pt x="62086" y="33484"/>
                  </a:lnTo>
                  <a:lnTo>
                    <a:pt x="59475" y="33484"/>
                  </a:lnTo>
                  <a:lnTo>
                    <a:pt x="56909" y="33088"/>
                  </a:lnTo>
                  <a:lnTo>
                    <a:pt x="54342" y="32244"/>
                  </a:lnTo>
                  <a:lnTo>
                    <a:pt x="51798" y="31004"/>
                  </a:lnTo>
                  <a:lnTo>
                    <a:pt x="49365" y="29218"/>
                  </a:lnTo>
                  <a:lnTo>
                    <a:pt x="46955" y="27085"/>
                  </a:lnTo>
                  <a:lnTo>
                    <a:pt x="44612" y="24605"/>
                  </a:lnTo>
                  <a:lnTo>
                    <a:pt x="42380" y="21579"/>
                  </a:lnTo>
                  <a:lnTo>
                    <a:pt x="40238" y="18205"/>
                  </a:lnTo>
                  <a:lnTo>
                    <a:pt x="38207" y="14435"/>
                  </a:lnTo>
                  <a:lnTo>
                    <a:pt x="36287" y="10268"/>
                  </a:lnTo>
                  <a:lnTo>
                    <a:pt x="34524" y="5704"/>
                  </a:lnTo>
                  <a:lnTo>
                    <a:pt x="23589" y="19743"/>
                  </a:lnTo>
                  <a:lnTo>
                    <a:pt x="23500" y="19743"/>
                  </a:lnTo>
                  <a:lnTo>
                    <a:pt x="23276" y="19842"/>
                  </a:lnTo>
                  <a:lnTo>
                    <a:pt x="22852" y="19842"/>
                  </a:lnTo>
                  <a:lnTo>
                    <a:pt x="22317" y="19743"/>
                  </a:lnTo>
                  <a:lnTo>
                    <a:pt x="21714" y="19346"/>
                  </a:lnTo>
                  <a:lnTo>
                    <a:pt x="21156" y="18602"/>
                  </a:lnTo>
                  <a:lnTo>
                    <a:pt x="20933" y="18106"/>
                  </a:lnTo>
                  <a:lnTo>
                    <a:pt x="20710" y="17412"/>
                  </a:lnTo>
                  <a:lnTo>
                    <a:pt x="20531" y="16568"/>
                  </a:lnTo>
                  <a:lnTo>
                    <a:pt x="20397" y="15378"/>
                  </a:lnTo>
                  <a:lnTo>
                    <a:pt x="20353" y="14038"/>
                  </a:lnTo>
                  <a:lnTo>
                    <a:pt x="20442" y="12104"/>
                  </a:lnTo>
                  <a:lnTo>
                    <a:pt x="20576" y="10566"/>
                  </a:lnTo>
                  <a:lnTo>
                    <a:pt x="20755" y="9276"/>
                  </a:lnTo>
                  <a:lnTo>
                    <a:pt x="20933" y="8234"/>
                  </a:lnTo>
                  <a:lnTo>
                    <a:pt x="21067" y="7540"/>
                  </a:lnTo>
                  <a:lnTo>
                    <a:pt x="21156" y="6945"/>
                  </a:lnTo>
                  <a:lnTo>
                    <a:pt x="21156" y="6548"/>
                  </a:lnTo>
                  <a:lnTo>
                    <a:pt x="21112" y="6200"/>
                  </a:lnTo>
                  <a:lnTo>
                    <a:pt x="20978" y="5704"/>
                  </a:lnTo>
                  <a:lnTo>
                    <a:pt x="20665" y="5010"/>
                  </a:lnTo>
                  <a:lnTo>
                    <a:pt x="20241" y="4266"/>
                  </a:lnTo>
                  <a:lnTo>
                    <a:pt x="19616" y="3571"/>
                  </a:lnTo>
                  <a:lnTo>
                    <a:pt x="19103" y="3274"/>
                  </a:lnTo>
                  <a:lnTo>
                    <a:pt x="18523" y="3075"/>
                  </a:lnTo>
                  <a:lnTo>
                    <a:pt x="17831" y="2976"/>
                  </a:lnTo>
                  <a:lnTo>
                    <a:pt x="17050" y="3075"/>
                  </a:lnTo>
                  <a:lnTo>
                    <a:pt x="16180" y="3373"/>
                  </a:lnTo>
                  <a:lnTo>
                    <a:pt x="15175" y="4067"/>
                  </a:lnTo>
                  <a:lnTo>
                    <a:pt x="14037" y="4911"/>
                  </a:lnTo>
                  <a:lnTo>
                    <a:pt x="12810" y="6200"/>
                  </a:lnTo>
                  <a:lnTo>
                    <a:pt x="11604" y="7738"/>
                  </a:lnTo>
                  <a:lnTo>
                    <a:pt x="10600" y="9375"/>
                  </a:lnTo>
                  <a:lnTo>
                    <a:pt x="9864" y="10913"/>
                  </a:lnTo>
                  <a:lnTo>
                    <a:pt x="9283" y="12401"/>
                  </a:lnTo>
                  <a:lnTo>
                    <a:pt x="8859" y="13840"/>
                  </a:lnTo>
                  <a:lnTo>
                    <a:pt x="8592" y="15179"/>
                  </a:lnTo>
                  <a:lnTo>
                    <a:pt x="8458" y="16370"/>
                  </a:lnTo>
                  <a:lnTo>
                    <a:pt x="8368" y="17312"/>
                  </a:lnTo>
                  <a:lnTo>
                    <a:pt x="8368" y="18106"/>
                  </a:lnTo>
                  <a:lnTo>
                    <a:pt x="8458" y="19446"/>
                  </a:lnTo>
                  <a:lnTo>
                    <a:pt x="8636" y="20438"/>
                  </a:lnTo>
                  <a:lnTo>
                    <a:pt x="8859" y="21182"/>
                  </a:lnTo>
                  <a:lnTo>
                    <a:pt x="9105" y="21678"/>
                  </a:lnTo>
                  <a:lnTo>
                    <a:pt x="9507" y="21976"/>
                  </a:lnTo>
                  <a:lnTo>
                    <a:pt x="9975" y="22372"/>
                  </a:lnTo>
                  <a:lnTo>
                    <a:pt x="10556" y="22769"/>
                  </a:lnTo>
                  <a:lnTo>
                    <a:pt x="11114" y="23216"/>
                  </a:lnTo>
                  <a:lnTo>
                    <a:pt x="11694" y="23811"/>
                  </a:lnTo>
                  <a:lnTo>
                    <a:pt x="12252" y="24605"/>
                  </a:lnTo>
                  <a:lnTo>
                    <a:pt x="12720" y="25349"/>
                  </a:lnTo>
                  <a:lnTo>
                    <a:pt x="13122" y="26440"/>
                  </a:lnTo>
                  <a:lnTo>
                    <a:pt x="13345" y="27581"/>
                  </a:lnTo>
                  <a:lnTo>
                    <a:pt x="13435" y="29218"/>
                  </a:lnTo>
                  <a:lnTo>
                    <a:pt x="13301" y="30905"/>
                  </a:lnTo>
                  <a:lnTo>
                    <a:pt x="12899" y="32740"/>
                  </a:lnTo>
                  <a:lnTo>
                    <a:pt x="12296" y="34675"/>
                  </a:lnTo>
                  <a:lnTo>
                    <a:pt x="12207" y="34873"/>
                  </a:lnTo>
                  <a:lnTo>
                    <a:pt x="12118" y="35072"/>
                  </a:lnTo>
                  <a:lnTo>
                    <a:pt x="1963" y="48119"/>
                  </a:lnTo>
                  <a:lnTo>
                    <a:pt x="4351" y="55510"/>
                  </a:lnTo>
                  <a:lnTo>
                    <a:pt x="6896" y="62455"/>
                  </a:lnTo>
                  <a:lnTo>
                    <a:pt x="9596" y="69053"/>
                  </a:lnTo>
                  <a:lnTo>
                    <a:pt x="12430" y="75254"/>
                  </a:lnTo>
                  <a:lnTo>
                    <a:pt x="15443" y="80959"/>
                  </a:lnTo>
                  <a:lnTo>
                    <a:pt x="18523" y="86366"/>
                  </a:lnTo>
                  <a:lnTo>
                    <a:pt x="21714" y="91326"/>
                  </a:lnTo>
                  <a:lnTo>
                    <a:pt x="25017" y="95890"/>
                  </a:lnTo>
                  <a:lnTo>
                    <a:pt x="28432" y="99958"/>
                  </a:lnTo>
                  <a:lnTo>
                    <a:pt x="31958" y="103629"/>
                  </a:lnTo>
                  <a:lnTo>
                    <a:pt x="35529" y="106804"/>
                  </a:lnTo>
                  <a:lnTo>
                    <a:pt x="39166" y="109632"/>
                  </a:lnTo>
                  <a:lnTo>
                    <a:pt x="42871" y="112062"/>
                  </a:lnTo>
                  <a:lnTo>
                    <a:pt x="46620" y="113898"/>
                  </a:lnTo>
                  <a:lnTo>
                    <a:pt x="50459" y="115336"/>
                  </a:lnTo>
                  <a:lnTo>
                    <a:pt x="54297" y="116428"/>
                  </a:lnTo>
                  <a:lnTo>
                    <a:pt x="58136" y="116924"/>
                  </a:lnTo>
                  <a:lnTo>
                    <a:pt x="61997" y="116973"/>
                  </a:lnTo>
                  <a:lnTo>
                    <a:pt x="65880" y="116626"/>
                  </a:lnTo>
                  <a:lnTo>
                    <a:pt x="69763" y="115733"/>
                  </a:lnTo>
                  <a:lnTo>
                    <a:pt x="73602" y="114295"/>
                  </a:lnTo>
                  <a:lnTo>
                    <a:pt x="77485" y="112459"/>
                  </a:lnTo>
                  <a:lnTo>
                    <a:pt x="81279" y="110128"/>
                  </a:lnTo>
                  <a:lnTo>
                    <a:pt x="85073" y="107300"/>
                  </a:lnTo>
                  <a:lnTo>
                    <a:pt x="88778" y="104026"/>
                  </a:lnTo>
                  <a:lnTo>
                    <a:pt x="92438" y="100157"/>
                  </a:lnTo>
                  <a:lnTo>
                    <a:pt x="96053" y="95791"/>
                  </a:lnTo>
                  <a:lnTo>
                    <a:pt x="99423" y="91227"/>
                  </a:lnTo>
                  <a:lnTo>
                    <a:pt x="102659" y="86217"/>
                  </a:lnTo>
                  <a:lnTo>
                    <a:pt x="105739" y="80859"/>
                  </a:lnTo>
                  <a:lnTo>
                    <a:pt x="108662" y="75254"/>
                  </a:lnTo>
                  <a:lnTo>
                    <a:pt x="111452" y="69152"/>
                  </a:lnTo>
                  <a:lnTo>
                    <a:pt x="114063" y="62753"/>
                  </a:lnTo>
                  <a:lnTo>
                    <a:pt x="116563" y="56056"/>
                  </a:lnTo>
                  <a:lnTo>
                    <a:pt x="118861" y="49011"/>
                  </a:lnTo>
                  <a:lnTo>
                    <a:pt x="120000" y="50748"/>
                  </a:lnTo>
                  <a:lnTo>
                    <a:pt x="117612" y="57891"/>
                  </a:lnTo>
                  <a:lnTo>
                    <a:pt x="115112" y="64787"/>
                  </a:lnTo>
                  <a:lnTo>
                    <a:pt x="112412" y="71285"/>
                  </a:lnTo>
                  <a:lnTo>
                    <a:pt x="109577" y="77486"/>
                  </a:lnTo>
                  <a:lnTo>
                    <a:pt x="106609" y="83191"/>
                  </a:lnTo>
                  <a:lnTo>
                    <a:pt x="103485" y="88598"/>
                  </a:lnTo>
                  <a:lnTo>
                    <a:pt x="100159" y="93757"/>
                  </a:lnTo>
                  <a:lnTo>
                    <a:pt x="96767" y="98420"/>
                  </a:lnTo>
                  <a:lnTo>
                    <a:pt x="92929" y="103034"/>
                  </a:lnTo>
                  <a:lnTo>
                    <a:pt x="89045" y="107002"/>
                  </a:lnTo>
                  <a:lnTo>
                    <a:pt x="85073" y="110525"/>
                  </a:lnTo>
                  <a:lnTo>
                    <a:pt x="81056" y="113402"/>
                  </a:lnTo>
                  <a:lnTo>
                    <a:pt x="77016" y="115832"/>
                  </a:lnTo>
                  <a:lnTo>
                    <a:pt x="72955" y="117668"/>
                  </a:lnTo>
                  <a:lnTo>
                    <a:pt x="68848" y="119007"/>
                  </a:lnTo>
                  <a:lnTo>
                    <a:pt x="64764" y="119801"/>
                  </a:lnTo>
                  <a:lnTo>
                    <a:pt x="60613" y="120000"/>
                  </a:lnTo>
                  <a:lnTo>
                    <a:pt x="56730" y="119801"/>
                  </a:lnTo>
                  <a:lnTo>
                    <a:pt x="52847" y="119107"/>
                  </a:lnTo>
                  <a:lnTo>
                    <a:pt x="48964" y="117966"/>
                  </a:lnTo>
                  <a:lnTo>
                    <a:pt x="45170" y="116329"/>
                  </a:lnTo>
                  <a:lnTo>
                    <a:pt x="41376" y="114295"/>
                  </a:lnTo>
                  <a:lnTo>
                    <a:pt x="37671" y="111765"/>
                  </a:lnTo>
                  <a:lnTo>
                    <a:pt x="34011" y="108739"/>
                  </a:lnTo>
                  <a:lnTo>
                    <a:pt x="30396" y="105365"/>
                  </a:lnTo>
                  <a:lnTo>
                    <a:pt x="26914" y="101595"/>
                  </a:lnTo>
                  <a:lnTo>
                    <a:pt x="23455" y="97329"/>
                  </a:lnTo>
                  <a:lnTo>
                    <a:pt x="20152" y="92666"/>
                  </a:lnTo>
                  <a:lnTo>
                    <a:pt x="16961" y="87556"/>
                  </a:lnTo>
                  <a:lnTo>
                    <a:pt x="13859" y="82050"/>
                  </a:lnTo>
                  <a:lnTo>
                    <a:pt x="10846" y="76097"/>
                  </a:lnTo>
                  <a:lnTo>
                    <a:pt x="8011" y="69847"/>
                  </a:lnTo>
                  <a:lnTo>
                    <a:pt x="5356" y="63050"/>
                  </a:lnTo>
                  <a:lnTo>
                    <a:pt x="2789" y="55957"/>
                  </a:lnTo>
                  <a:lnTo>
                    <a:pt x="424" y="48416"/>
                  </a:lnTo>
                  <a:lnTo>
                    <a:pt x="0" y="47077"/>
                  </a:lnTo>
                  <a:lnTo>
                    <a:pt x="11337" y="32542"/>
                  </a:lnTo>
                  <a:lnTo>
                    <a:pt x="11649" y="31550"/>
                  </a:lnTo>
                  <a:lnTo>
                    <a:pt x="11895" y="30508"/>
                  </a:lnTo>
                  <a:lnTo>
                    <a:pt x="12073" y="29417"/>
                  </a:lnTo>
                  <a:lnTo>
                    <a:pt x="12029" y="28474"/>
                  </a:lnTo>
                  <a:lnTo>
                    <a:pt x="11805" y="27581"/>
                  </a:lnTo>
                  <a:lnTo>
                    <a:pt x="11337" y="26936"/>
                  </a:lnTo>
                  <a:lnTo>
                    <a:pt x="10779" y="26242"/>
                  </a:lnTo>
                  <a:lnTo>
                    <a:pt x="10154" y="25746"/>
                  </a:lnTo>
                  <a:lnTo>
                    <a:pt x="9551" y="25250"/>
                  </a:lnTo>
                  <a:lnTo>
                    <a:pt x="9016" y="24902"/>
                  </a:lnTo>
                  <a:lnTo>
                    <a:pt x="8547" y="24406"/>
                  </a:lnTo>
                  <a:lnTo>
                    <a:pt x="8011" y="23712"/>
                  </a:lnTo>
                  <a:lnTo>
                    <a:pt x="7632" y="22670"/>
                  </a:lnTo>
                  <a:lnTo>
                    <a:pt x="7275" y="21380"/>
                  </a:lnTo>
                  <a:lnTo>
                    <a:pt x="7096" y="19842"/>
                  </a:lnTo>
                  <a:lnTo>
                    <a:pt x="7029" y="18205"/>
                  </a:lnTo>
                  <a:lnTo>
                    <a:pt x="7029" y="17312"/>
                  </a:lnTo>
                  <a:lnTo>
                    <a:pt x="7052" y="16171"/>
                  </a:lnTo>
                  <a:lnTo>
                    <a:pt x="7186" y="14882"/>
                  </a:lnTo>
                  <a:lnTo>
                    <a:pt x="7453" y="13443"/>
                  </a:lnTo>
                  <a:lnTo>
                    <a:pt x="7811" y="11905"/>
                  </a:lnTo>
                  <a:lnTo>
                    <a:pt x="8279" y="10268"/>
                  </a:lnTo>
                  <a:lnTo>
                    <a:pt x="8971" y="8582"/>
                  </a:lnTo>
                  <a:lnTo>
                    <a:pt x="9819" y="6845"/>
                  </a:lnTo>
                  <a:lnTo>
                    <a:pt x="10890" y="5109"/>
                  </a:lnTo>
                  <a:lnTo>
                    <a:pt x="12162" y="3472"/>
                  </a:lnTo>
                  <a:lnTo>
                    <a:pt x="13613" y="2133"/>
                  </a:lnTo>
                  <a:lnTo>
                    <a:pt x="14863" y="1041"/>
                  </a:lnTo>
                  <a:lnTo>
                    <a:pt x="16001" y="347"/>
                  </a:lnTo>
                  <a:lnTo>
                    <a:pt x="17050" y="99"/>
                  </a:lnTo>
                  <a:lnTo>
                    <a:pt x="17965" y="0"/>
                  </a:lnTo>
                  <a:close/>
                </a:path>
              </a:pathLst>
            </a:custGeom>
            <a:solidFill>
              <a:srgbClr val="666666"/>
            </a:solidFill>
            <a:ln w="38100" cap="flat" cmpd="sng">
              <a:solidFill>
                <a:srgbClr val="1C4587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332;p4">
              <a:extLst>
                <a:ext uri="{FF2B5EF4-FFF2-40B4-BE49-F238E27FC236}">
                  <a16:creationId xmlns:a16="http://schemas.microsoft.com/office/drawing/2014/main" id="{5E68B706-F45A-4DB0-8D14-81B16E761B4D}"/>
                </a:ext>
              </a:extLst>
            </p:cNvPr>
            <p:cNvSpPr/>
            <p:nvPr/>
          </p:nvSpPr>
          <p:spPr>
            <a:xfrm>
              <a:off x="13000364" y="24149061"/>
              <a:ext cx="1559100" cy="114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9033" y="73346"/>
                  </a:moveTo>
                  <a:lnTo>
                    <a:pt x="2705" y="73346"/>
                  </a:lnTo>
                  <a:cubicBezTo>
                    <a:pt x="1062" y="73346"/>
                    <a:pt x="0" y="74645"/>
                    <a:pt x="0" y="76653"/>
                  </a:cubicBezTo>
                  <a:lnTo>
                    <a:pt x="0" y="116574"/>
                  </a:lnTo>
                  <a:cubicBezTo>
                    <a:pt x="0" y="118582"/>
                    <a:pt x="1062" y="120000"/>
                    <a:pt x="2705" y="120000"/>
                  </a:cubicBezTo>
                  <a:lnTo>
                    <a:pt x="19033" y="120000"/>
                  </a:lnTo>
                  <a:cubicBezTo>
                    <a:pt x="20676" y="120000"/>
                    <a:pt x="21835" y="118582"/>
                    <a:pt x="21835" y="116574"/>
                  </a:cubicBezTo>
                  <a:lnTo>
                    <a:pt x="21835" y="76653"/>
                  </a:lnTo>
                  <a:cubicBezTo>
                    <a:pt x="21835" y="74645"/>
                    <a:pt x="20676" y="73346"/>
                    <a:pt x="19033" y="73346"/>
                  </a:cubicBezTo>
                  <a:close/>
                  <a:moveTo>
                    <a:pt x="16328" y="113267"/>
                  </a:moveTo>
                  <a:lnTo>
                    <a:pt x="5410" y="113267"/>
                  </a:lnTo>
                  <a:lnTo>
                    <a:pt x="5410" y="79960"/>
                  </a:lnTo>
                  <a:lnTo>
                    <a:pt x="16328" y="79960"/>
                  </a:lnTo>
                  <a:lnTo>
                    <a:pt x="16328" y="113267"/>
                  </a:lnTo>
                  <a:close/>
                  <a:moveTo>
                    <a:pt x="84541" y="53267"/>
                  </a:moveTo>
                  <a:lnTo>
                    <a:pt x="68115" y="53267"/>
                  </a:lnTo>
                  <a:cubicBezTo>
                    <a:pt x="66570" y="53267"/>
                    <a:pt x="65410" y="54685"/>
                    <a:pt x="65410" y="56574"/>
                  </a:cubicBezTo>
                  <a:lnTo>
                    <a:pt x="65410" y="116574"/>
                  </a:lnTo>
                  <a:cubicBezTo>
                    <a:pt x="65410" y="118582"/>
                    <a:pt x="66570" y="120000"/>
                    <a:pt x="68115" y="120000"/>
                  </a:cubicBezTo>
                  <a:lnTo>
                    <a:pt x="84541" y="120000"/>
                  </a:lnTo>
                  <a:cubicBezTo>
                    <a:pt x="86183" y="120000"/>
                    <a:pt x="87246" y="118582"/>
                    <a:pt x="87246" y="116574"/>
                  </a:cubicBezTo>
                  <a:lnTo>
                    <a:pt x="87246" y="56574"/>
                  </a:lnTo>
                  <a:cubicBezTo>
                    <a:pt x="87246" y="54685"/>
                    <a:pt x="86183" y="53267"/>
                    <a:pt x="84541" y="53267"/>
                  </a:cubicBezTo>
                  <a:close/>
                  <a:moveTo>
                    <a:pt x="81835" y="113267"/>
                  </a:moveTo>
                  <a:lnTo>
                    <a:pt x="70917" y="113267"/>
                  </a:lnTo>
                  <a:lnTo>
                    <a:pt x="70917" y="60000"/>
                  </a:lnTo>
                  <a:lnTo>
                    <a:pt x="81835" y="60000"/>
                  </a:lnTo>
                  <a:lnTo>
                    <a:pt x="81835" y="113267"/>
                  </a:lnTo>
                  <a:close/>
                  <a:moveTo>
                    <a:pt x="51787" y="13346"/>
                  </a:moveTo>
                  <a:lnTo>
                    <a:pt x="35458" y="13346"/>
                  </a:lnTo>
                  <a:cubicBezTo>
                    <a:pt x="33816" y="13346"/>
                    <a:pt x="32753" y="14645"/>
                    <a:pt x="32753" y="16653"/>
                  </a:cubicBezTo>
                  <a:lnTo>
                    <a:pt x="32753" y="116574"/>
                  </a:lnTo>
                  <a:cubicBezTo>
                    <a:pt x="32753" y="118582"/>
                    <a:pt x="33816" y="120000"/>
                    <a:pt x="35458" y="120000"/>
                  </a:cubicBezTo>
                  <a:lnTo>
                    <a:pt x="51787" y="120000"/>
                  </a:lnTo>
                  <a:cubicBezTo>
                    <a:pt x="53429" y="120000"/>
                    <a:pt x="54492" y="118582"/>
                    <a:pt x="54492" y="116574"/>
                  </a:cubicBezTo>
                  <a:lnTo>
                    <a:pt x="54492" y="16653"/>
                  </a:lnTo>
                  <a:cubicBezTo>
                    <a:pt x="54492" y="14645"/>
                    <a:pt x="53429" y="13346"/>
                    <a:pt x="51787" y="13346"/>
                  </a:cubicBezTo>
                  <a:close/>
                  <a:moveTo>
                    <a:pt x="49082" y="113267"/>
                  </a:moveTo>
                  <a:lnTo>
                    <a:pt x="38164" y="113267"/>
                  </a:lnTo>
                  <a:lnTo>
                    <a:pt x="38164" y="19960"/>
                  </a:lnTo>
                  <a:lnTo>
                    <a:pt x="49082" y="19960"/>
                  </a:lnTo>
                  <a:lnTo>
                    <a:pt x="49082" y="113267"/>
                  </a:lnTo>
                  <a:close/>
                  <a:moveTo>
                    <a:pt x="117198" y="0"/>
                  </a:moveTo>
                  <a:lnTo>
                    <a:pt x="100869" y="0"/>
                  </a:lnTo>
                  <a:cubicBezTo>
                    <a:pt x="99227" y="0"/>
                    <a:pt x="98164" y="1299"/>
                    <a:pt x="98164" y="3307"/>
                  </a:cubicBezTo>
                  <a:lnTo>
                    <a:pt x="98164" y="116574"/>
                  </a:lnTo>
                  <a:cubicBezTo>
                    <a:pt x="98164" y="118582"/>
                    <a:pt x="99227" y="120000"/>
                    <a:pt x="100869" y="120000"/>
                  </a:cubicBezTo>
                  <a:lnTo>
                    <a:pt x="117198" y="120000"/>
                  </a:lnTo>
                  <a:cubicBezTo>
                    <a:pt x="118840" y="120000"/>
                    <a:pt x="120000" y="118582"/>
                    <a:pt x="120000" y="116574"/>
                  </a:cubicBezTo>
                  <a:lnTo>
                    <a:pt x="120000" y="3307"/>
                  </a:lnTo>
                  <a:cubicBezTo>
                    <a:pt x="120000" y="1299"/>
                    <a:pt x="118840" y="0"/>
                    <a:pt x="117198" y="0"/>
                  </a:cubicBezTo>
                  <a:close/>
                  <a:moveTo>
                    <a:pt x="114492" y="113267"/>
                  </a:moveTo>
                  <a:lnTo>
                    <a:pt x="103574" y="113267"/>
                  </a:lnTo>
                  <a:lnTo>
                    <a:pt x="103574" y="6614"/>
                  </a:lnTo>
                  <a:lnTo>
                    <a:pt x="114492" y="6614"/>
                  </a:lnTo>
                  <a:lnTo>
                    <a:pt x="114492" y="1132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333;p4">
              <a:extLst>
                <a:ext uri="{FF2B5EF4-FFF2-40B4-BE49-F238E27FC236}">
                  <a16:creationId xmlns:a16="http://schemas.microsoft.com/office/drawing/2014/main" id="{F1C659EB-73DC-426C-8D3A-FFD71D71B09C}"/>
                </a:ext>
              </a:extLst>
            </p:cNvPr>
            <p:cNvSpPr txBox="1"/>
            <p:nvPr/>
          </p:nvSpPr>
          <p:spPr>
            <a:xfrm>
              <a:off x="13446148" y="26750228"/>
              <a:ext cx="3260700" cy="23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" sz="4800" b="1" i="0" u="none" strike="noStrike" cap="none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Capacitive Moisture Sensor</a:t>
              </a:r>
              <a:endParaRPr sz="4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3" name="Google Shape;334;p4">
              <a:extLst>
                <a:ext uri="{FF2B5EF4-FFF2-40B4-BE49-F238E27FC236}">
                  <a16:creationId xmlns:a16="http://schemas.microsoft.com/office/drawing/2014/main" id="{7B3F82CA-916D-45B9-97CF-56BE23391D14}"/>
                </a:ext>
              </a:extLst>
            </p:cNvPr>
            <p:cNvSpPr txBox="1"/>
            <p:nvPr/>
          </p:nvSpPr>
          <p:spPr>
            <a:xfrm>
              <a:off x="15462081" y="23068442"/>
              <a:ext cx="3260700" cy="135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" sz="4800" b="1" i="0" u="none" strike="noStrike" cap="none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Pressure Sensor</a:t>
              </a:r>
              <a:endParaRPr sz="4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4" name="Google Shape;335;p4">
              <a:extLst>
                <a:ext uri="{FF2B5EF4-FFF2-40B4-BE49-F238E27FC236}">
                  <a16:creationId xmlns:a16="http://schemas.microsoft.com/office/drawing/2014/main" id="{8607C3D5-1397-48FC-A4EA-52DAEDE5B76C}"/>
                </a:ext>
              </a:extLst>
            </p:cNvPr>
            <p:cNvSpPr txBox="1"/>
            <p:nvPr/>
          </p:nvSpPr>
          <p:spPr>
            <a:xfrm>
              <a:off x="9540457" y="22813269"/>
              <a:ext cx="3260700" cy="135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" sz="4800" b="1" i="0" u="none" strike="noStrike" cap="none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NTC 2</a:t>
              </a:r>
              <a:endParaRPr sz="4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105" name="Google Shape;336;p4">
              <a:extLst>
                <a:ext uri="{FF2B5EF4-FFF2-40B4-BE49-F238E27FC236}">
                  <a16:creationId xmlns:a16="http://schemas.microsoft.com/office/drawing/2014/main" id="{90F31E47-67D6-49AF-8D05-2E665D460D5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268788" y="22638605"/>
              <a:ext cx="1328165" cy="1320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337;p4">
              <a:extLst>
                <a:ext uri="{FF2B5EF4-FFF2-40B4-BE49-F238E27FC236}">
                  <a16:creationId xmlns:a16="http://schemas.microsoft.com/office/drawing/2014/main" id="{C9F51516-3EF4-471F-86A7-EAED2AD62F1F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913101" y="26988875"/>
              <a:ext cx="1328165" cy="1320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338;p4">
              <a:extLst>
                <a:ext uri="{FF2B5EF4-FFF2-40B4-BE49-F238E27FC236}">
                  <a16:creationId xmlns:a16="http://schemas.microsoft.com/office/drawing/2014/main" id="{FF4EEB4A-344B-4F09-923E-4E13004D22C2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6309217" y="22136294"/>
              <a:ext cx="1103855" cy="10974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8" name="Google Shape;339;p4">
            <a:extLst>
              <a:ext uri="{FF2B5EF4-FFF2-40B4-BE49-F238E27FC236}">
                <a16:creationId xmlns:a16="http://schemas.microsoft.com/office/drawing/2014/main" id="{18C201ED-4FA7-43BE-8A00-4BD8397C73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880388" y="11855869"/>
            <a:ext cx="14557078" cy="5132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340;p4">
            <a:extLst>
              <a:ext uri="{FF2B5EF4-FFF2-40B4-BE49-F238E27FC236}">
                <a16:creationId xmlns:a16="http://schemas.microsoft.com/office/drawing/2014/main" id="{0622F7C0-6283-4D39-8846-760DEBE2CFE0}"/>
              </a:ext>
            </a:extLst>
          </p:cNvPr>
          <p:cNvGrpSpPr/>
          <p:nvPr/>
        </p:nvGrpSpPr>
        <p:grpSpPr>
          <a:xfrm>
            <a:off x="2338832" y="11578225"/>
            <a:ext cx="13222200" cy="5020500"/>
            <a:chOff x="3086975" y="12151500"/>
            <a:chExt cx="13222200" cy="5020500"/>
          </a:xfrm>
        </p:grpSpPr>
        <p:sp>
          <p:nvSpPr>
            <p:cNvPr id="110" name="Google Shape;341;p4">
              <a:extLst>
                <a:ext uri="{FF2B5EF4-FFF2-40B4-BE49-F238E27FC236}">
                  <a16:creationId xmlns:a16="http://schemas.microsoft.com/office/drawing/2014/main" id="{B938FC16-537F-40C0-A159-52C972E4C81E}"/>
                </a:ext>
              </a:extLst>
            </p:cNvPr>
            <p:cNvSpPr txBox="1"/>
            <p:nvPr/>
          </p:nvSpPr>
          <p:spPr>
            <a:xfrm>
              <a:off x="3086975" y="12151500"/>
              <a:ext cx="13222200" cy="502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 sz="55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current 600 Series dryer function has many error codes built in for various scenarios, counting blockage. </a:t>
              </a:r>
              <a:endParaRPr sz="5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 sz="55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design chosen will edit the current vent detection error code. </a:t>
              </a:r>
              <a:endParaRPr sz="55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" sz="5500" b="0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  </a:t>
              </a:r>
              <a:r>
                <a:rPr lang="es" sz="55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Error Code/ Indication Algorithm  </a:t>
              </a:r>
              <a:endParaRPr sz="55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1" name="Google Shape;342;p4">
              <a:extLst>
                <a:ext uri="{FF2B5EF4-FFF2-40B4-BE49-F238E27FC236}">
                  <a16:creationId xmlns:a16="http://schemas.microsoft.com/office/drawing/2014/main" id="{FAC04199-D2AD-48A1-80D5-3D3D10BC0925}"/>
                </a:ext>
              </a:extLst>
            </p:cNvPr>
            <p:cNvSpPr/>
            <p:nvPr/>
          </p:nvSpPr>
          <p:spPr>
            <a:xfrm>
              <a:off x="3239368" y="16816069"/>
              <a:ext cx="194100" cy="19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43;p4">
              <a:extLst>
                <a:ext uri="{FF2B5EF4-FFF2-40B4-BE49-F238E27FC236}">
                  <a16:creationId xmlns:a16="http://schemas.microsoft.com/office/drawing/2014/main" id="{C005386F-9A35-44A1-AB6B-2F7921CF20A2}"/>
                </a:ext>
              </a:extLst>
            </p:cNvPr>
            <p:cNvSpPr/>
            <p:nvPr/>
          </p:nvSpPr>
          <p:spPr>
            <a:xfrm>
              <a:off x="3239368" y="15071733"/>
              <a:ext cx="194100" cy="1989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"/>
          <p:cNvSpPr/>
          <p:nvPr/>
        </p:nvSpPr>
        <p:spPr>
          <a:xfrm>
            <a:off x="769632" y="8853900"/>
            <a:ext cx="42293100" cy="23380500"/>
          </a:xfrm>
          <a:prstGeom prst="rect">
            <a:avLst/>
          </a:prstGeom>
          <a:noFill/>
          <a:ln w="228600" cap="flat" cmpd="sng">
            <a:solidFill>
              <a:srgbClr val="678A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"/>
          <p:cNvSpPr/>
          <p:nvPr/>
        </p:nvSpPr>
        <p:spPr>
          <a:xfrm>
            <a:off x="617232" y="8701500"/>
            <a:ext cx="42293143" cy="23380500"/>
          </a:xfrm>
          <a:prstGeom prst="rect">
            <a:avLst/>
          </a:prstGeom>
          <a:noFill/>
          <a:ln w="228600" cap="flat" cmpd="sng">
            <a:solidFill>
              <a:srgbClr val="678A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"/>
          <p:cNvSpPr/>
          <p:nvPr/>
        </p:nvSpPr>
        <p:spPr>
          <a:xfrm>
            <a:off x="21290089" y="31333091"/>
            <a:ext cx="1311000" cy="1336200"/>
          </a:xfrm>
          <a:prstGeom prst="ellipse">
            <a:avLst/>
          </a:prstGeom>
          <a:solidFill>
            <a:srgbClr val="3F76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"/>
          <p:cNvSpPr txBox="1"/>
          <p:nvPr/>
        </p:nvSpPr>
        <p:spPr>
          <a:xfrm>
            <a:off x="1084725" y="8684157"/>
            <a:ext cx="14780700" cy="18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ANALYSIS</a:t>
            </a:r>
            <a:endParaRPr sz="1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2" name="Google Shape;352;p4"/>
          <p:cNvSpPr txBox="1"/>
          <p:nvPr/>
        </p:nvSpPr>
        <p:spPr>
          <a:xfrm>
            <a:off x="1950850" y="10661250"/>
            <a:ext cx="9732600" cy="16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PRESSURE SENSOR</a:t>
            </a:r>
            <a:endParaRPr sz="8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3" name="Google Shape;353;p4"/>
          <p:cNvSpPr txBox="1"/>
          <p:nvPr/>
        </p:nvSpPr>
        <p:spPr>
          <a:xfrm>
            <a:off x="28833450" y="10779000"/>
            <a:ext cx="12952500" cy="16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TEMPERATURE SENSOR</a:t>
            </a:r>
            <a:endParaRPr sz="8000" b="1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4" name="Google Shape;354;p4"/>
          <p:cNvSpPr txBox="1"/>
          <p:nvPr/>
        </p:nvSpPr>
        <p:spPr>
          <a:xfrm>
            <a:off x="15865425" y="10661225"/>
            <a:ext cx="9913200" cy="16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8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MOISTURE SENSOR</a:t>
            </a:r>
            <a:endParaRPr sz="8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5" name="Google Shape;355;p4"/>
          <p:cNvSpPr/>
          <p:nvPr/>
        </p:nvSpPr>
        <p:spPr>
          <a:xfrm>
            <a:off x="14935633" y="10863892"/>
            <a:ext cx="1279800" cy="1279800"/>
          </a:xfrm>
          <a:prstGeom prst="ellipse">
            <a:avLst/>
          </a:prstGeom>
          <a:solidFill>
            <a:srgbClr val="92CF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4"/>
          <p:cNvCxnSpPr>
            <a:stCxn id="352" idx="3"/>
            <a:endCxn id="355" idx="2"/>
          </p:cNvCxnSpPr>
          <p:nvPr/>
        </p:nvCxnSpPr>
        <p:spPr>
          <a:xfrm>
            <a:off x="11683450" y="11503800"/>
            <a:ext cx="3252300" cy="0"/>
          </a:xfrm>
          <a:prstGeom prst="straightConnector1">
            <a:avLst/>
          </a:prstGeom>
          <a:noFill/>
          <a:ln w="28575" cap="flat" cmpd="sng">
            <a:solidFill>
              <a:srgbClr val="BADB7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57" name="Google Shape;357;p4"/>
          <p:cNvSpPr txBox="1"/>
          <p:nvPr/>
        </p:nvSpPr>
        <p:spPr>
          <a:xfrm>
            <a:off x="28612750" y="20902250"/>
            <a:ext cx="13732800" cy="10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s" sz="7200" b="1" i="0" u="sng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</a:t>
            </a:r>
            <a:r>
              <a:rPr lang="es" sz="7200" b="1" u="sng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Detection</a:t>
            </a:r>
            <a:endParaRPr sz="7200" b="1" i="0" u="sng" strike="noStrike" cap="none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i="0" u="none" strike="noStrike" cap="none" dirty="0">
                <a:solidFill>
                  <a:srgbClr val="678A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85% Blockage</a:t>
            </a:r>
            <a:r>
              <a:rPr lang="es" sz="6000" b="1" i="0" u="none" strike="noStrike" cap="none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lang="es" sz="60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</a:t>
            </a: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ilter</a:t>
            </a:r>
            <a:r>
              <a:rPr lang="es" sz="60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6000" b="1" i="0" u="none" strike="noStrike" cap="none" dirty="0">
                <a:solidFill>
                  <a:srgbClr val="678A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AND/OR</a:t>
            </a:r>
            <a:endParaRPr sz="60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xhaust vent</a:t>
            </a:r>
            <a:r>
              <a:rPr lang="es" sz="60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 NTC2 to</a:t>
            </a:r>
            <a:endParaRPr sz="60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spike</a:t>
            </a:r>
            <a:endParaRPr sz="60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temperature is</a:t>
            </a:r>
            <a:r>
              <a:rPr lang="es" sz="60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lower if</a:t>
            </a:r>
            <a:r>
              <a:rPr lang="es" sz="60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6000" b="1" i="0" u="none" strike="noStrike" cap="none" dirty="0">
                <a:solidFill>
                  <a:srgbClr val="678A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</a:t>
            </a:r>
            <a:r>
              <a:rPr lang="es" sz="6000" b="1" dirty="0">
                <a:solidFill>
                  <a:srgbClr val="678A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6000" b="1" dirty="0">
              <a:solidFill>
                <a:srgbClr val="678A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i="0" u="none" strike="noStrike" cap="none" dirty="0">
                <a:solidFill>
                  <a:srgbClr val="678A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0-50%</a:t>
            </a:r>
            <a:r>
              <a:rPr lang="es" sz="6000" b="1" dirty="0">
                <a:solidFill>
                  <a:srgbClr val="678A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Blockage in the system</a:t>
            </a:r>
            <a:endParaRPr sz="60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i="0" u="none" strike="noStrike" cap="none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Lack of airflow</a:t>
            </a:r>
            <a:r>
              <a:rPr lang="es" sz="60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makes</a:t>
            </a:r>
            <a:r>
              <a:rPr lang="es" sz="60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heat rise</a:t>
            </a:r>
            <a:endParaRPr sz="60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NTC 2</a:t>
            </a:r>
            <a:r>
              <a:rPr lang="es" sz="60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</a:t>
            </a: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ensor from the</a:t>
            </a:r>
            <a:endParaRPr sz="6000" b="1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s" sz="6000" b="1" i="0" u="none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eater</a:t>
            </a:r>
            <a:endParaRPr sz="6000" b="1" i="0" u="none" strike="noStrike" cap="none" dirty="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</a:t>
            </a:r>
            <a:endParaRPr sz="6000" b="1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221773" y="25589373"/>
            <a:ext cx="2145000" cy="21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485474" y="28086874"/>
            <a:ext cx="1881300" cy="188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4"/>
          <p:cNvGrpSpPr/>
          <p:nvPr/>
        </p:nvGrpSpPr>
        <p:grpSpPr>
          <a:xfrm>
            <a:off x="1084718" y="12743499"/>
            <a:ext cx="13164472" cy="7558974"/>
            <a:chOff x="26167305" y="11089150"/>
            <a:chExt cx="9686169" cy="5561750"/>
          </a:xfrm>
        </p:grpSpPr>
        <p:pic>
          <p:nvPicPr>
            <p:cNvPr id="361" name="Google Shape;361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6428391" y="11089150"/>
              <a:ext cx="9425083" cy="5561750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62" name="Google Shape;362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6167305" y="11268030"/>
              <a:ext cx="2564100" cy="1546821"/>
            </a:xfrm>
            <a:prstGeom prst="rect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363" name="Google Shape;363;p4"/>
          <p:cNvGrpSpPr/>
          <p:nvPr/>
        </p:nvGrpSpPr>
        <p:grpSpPr>
          <a:xfrm>
            <a:off x="27923638" y="10863875"/>
            <a:ext cx="1279800" cy="1279800"/>
            <a:chOff x="29913163" y="10720713"/>
            <a:chExt cx="1279800" cy="1279800"/>
          </a:xfrm>
        </p:grpSpPr>
        <p:sp>
          <p:nvSpPr>
            <p:cNvPr id="364" name="Google Shape;364;p4"/>
            <p:cNvSpPr/>
            <p:nvPr/>
          </p:nvSpPr>
          <p:spPr>
            <a:xfrm>
              <a:off x="29913163" y="10720713"/>
              <a:ext cx="1279800" cy="1279800"/>
            </a:xfrm>
            <a:prstGeom prst="ellipse">
              <a:avLst/>
            </a:prstGeom>
            <a:solidFill>
              <a:srgbClr val="678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5" name="Google Shape;365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029567" y="10837125"/>
              <a:ext cx="1047000" cy="1047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6" name="Google Shape;366;p4"/>
          <p:cNvGrpSpPr/>
          <p:nvPr/>
        </p:nvGrpSpPr>
        <p:grpSpPr>
          <a:xfrm>
            <a:off x="1084720" y="10863909"/>
            <a:ext cx="1279800" cy="1279800"/>
            <a:chOff x="1128670" y="10949397"/>
            <a:chExt cx="1279800" cy="1279800"/>
          </a:xfrm>
        </p:grpSpPr>
        <p:sp>
          <p:nvSpPr>
            <p:cNvPr id="367" name="Google Shape;367;p4"/>
            <p:cNvSpPr/>
            <p:nvPr/>
          </p:nvSpPr>
          <p:spPr>
            <a:xfrm>
              <a:off x="1128670" y="10949397"/>
              <a:ext cx="1279800" cy="12798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8" name="Google Shape;368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362066" y="11141425"/>
              <a:ext cx="854376" cy="854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9" name="Google Shape;369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148342" y="11076600"/>
            <a:ext cx="854375" cy="854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4"/>
          <p:cNvGrpSpPr/>
          <p:nvPr/>
        </p:nvGrpSpPr>
        <p:grpSpPr>
          <a:xfrm>
            <a:off x="1296725" y="20902275"/>
            <a:ext cx="12952452" cy="10767300"/>
            <a:chOff x="36286405" y="10705150"/>
            <a:chExt cx="13731000" cy="10767300"/>
          </a:xfrm>
        </p:grpSpPr>
        <p:sp>
          <p:nvSpPr>
            <p:cNvPr id="371" name="Google Shape;371;p4"/>
            <p:cNvSpPr txBox="1"/>
            <p:nvPr/>
          </p:nvSpPr>
          <p:spPr>
            <a:xfrm>
              <a:off x="36286405" y="10705150"/>
              <a:ext cx="13731000" cy="1076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300"/>
                <a:buFont typeface="Arial"/>
                <a:buNone/>
              </a:pPr>
              <a:r>
                <a:rPr lang="es" sz="7200" b="1" i="0" u="sng" strike="noStrike" cap="none" dirty="0">
                  <a:solidFill>
                    <a:srgbClr val="5482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Location</a:t>
              </a:r>
              <a:r>
                <a:rPr lang="es" sz="7200" b="1" i="0" u="sng" strike="noStrike" cap="none" dirty="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s" sz="7200" b="1" i="0" u="sng" strike="noStrike" cap="none" dirty="0">
                  <a:solidFill>
                    <a:srgbClr val="434343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Differentiation</a:t>
              </a:r>
              <a:endParaRPr lang="en-US" sz="7200" b="1" i="0" u="sng" strike="noStrike" cap="none" dirty="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2005013" marR="0" lvl="0" indent="-66675" algn="l" rtl="0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Location can be</a:t>
              </a:r>
              <a:r>
                <a:rPr lang="en-US" sz="6000" b="1" dirty="0">
                  <a:latin typeface="Century Gothic"/>
                  <a:ea typeface="Century Gothic"/>
                  <a:cs typeface="Century Gothic"/>
                  <a:sym typeface="Century Gothic"/>
                </a:rPr>
                <a:t> 	</a:t>
              </a:r>
              <a:r>
                <a:rPr lang="en-U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determined </a:t>
              </a:r>
            </a:p>
            <a:p>
              <a:pPr marL="2005013" marR="0" lvl="0" indent="-66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</a:t>
              </a:r>
              <a:r>
                <a:rPr lang="en-US" sz="6000" b="1" i="0" u="none" strike="noStrike" cap="none" dirty="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6000" b="1" i="0" u="none" strike="noStrike" cap="none" dirty="0">
                  <a:solidFill>
                    <a:srgbClr val="5482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drastic spike</a:t>
              </a:r>
              <a:r>
                <a:rPr lang="en-US" sz="6000" b="1" i="0" u="none" strike="noStrike" cap="none" dirty="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 pressure</a:t>
              </a:r>
            </a:p>
            <a:p>
              <a:pPr marL="82550" marR="0" lvl="0" indent="-6667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near the</a:t>
              </a:r>
              <a:r>
                <a:rPr lang="es" sz="6000" b="1" dirty="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s" sz="6000" b="1" i="0" u="none" strike="noStrike" cap="none" dirty="0">
                  <a:solidFill>
                    <a:srgbClr val="5482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exit vent</a:t>
              </a:r>
              <a:endParaRPr sz="6000" b="1" dirty="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66675" marR="0" lvl="0" algn="l" rtl="0">
                <a:lnSpc>
                  <a:spcPct val="100000"/>
                </a:lnSpc>
                <a:spcBef>
                  <a:spcPts val="50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6000" b="1" i="0" u="none" strike="noStrike" cap="none" dirty="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	</a:t>
              </a:r>
              <a:r>
                <a:rPr lang="es" sz="6000" b="1" i="0" u="none" strike="noStrike" cap="none" dirty="0">
                  <a:solidFill>
                    <a:srgbClr val="5482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Validates</a:t>
              </a:r>
              <a:r>
                <a:rPr lang="es" sz="6000" b="1" i="0" u="none" strike="noStrike" cap="none" dirty="0">
                  <a:solidFill>
                    <a:srgbClr val="595959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s" sz="60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presence </a:t>
              </a:r>
              <a:r>
                <a:rPr lang="e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of </a:t>
              </a:r>
              <a:endParaRPr sz="6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66675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	blockage for</a:t>
              </a:r>
              <a:r>
                <a:rPr lang="es" sz="6000" b="1" dirty="0"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overall</a:t>
              </a:r>
              <a:endParaRPr sz="6000" b="1"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66675"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algorithm</a:t>
              </a:r>
              <a:endParaRPr sz="6000" b="1" dirty="0"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500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 </a:t>
              </a:r>
              <a:r>
                <a:rPr lang="es" sz="6000" b="1" i="0" u="none" strike="noStrike" cap="none" dirty="0">
                  <a:solidFill>
                    <a:srgbClr val="5482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inverse</a:t>
              </a:r>
              <a:r>
                <a:rPr lang="e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relationship exists</a:t>
              </a:r>
              <a:r>
                <a:rPr lang="es" sz="6000" b="1" dirty="0">
                  <a:latin typeface="Century Gothic"/>
                  <a:ea typeface="Century Gothic"/>
                  <a:cs typeface="Century Gothic"/>
                  <a:sym typeface="Century Gothic"/>
                </a:rPr>
                <a:t> b</a:t>
              </a:r>
              <a:r>
                <a:rPr lang="e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etween</a:t>
              </a:r>
              <a:r>
                <a:rPr lang="es" sz="6000" b="1" dirty="0"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s" sz="6000" b="1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front blockage and pressure</a:t>
              </a:r>
              <a:endParaRPr sz="60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2" name="Google Shape;372;p4"/>
            <p:cNvSpPr/>
            <p:nvPr/>
          </p:nvSpPr>
          <p:spPr>
            <a:xfrm>
              <a:off x="36286405" y="15426299"/>
              <a:ext cx="1845303" cy="16590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10" y="75265"/>
                  </a:moveTo>
                  <a:lnTo>
                    <a:pt x="34396" y="49951"/>
                  </a:lnTo>
                  <a:cubicBezTo>
                    <a:pt x="33816" y="49371"/>
                    <a:pt x="33333" y="49082"/>
                    <a:pt x="32463" y="49082"/>
                  </a:cubicBezTo>
                  <a:cubicBezTo>
                    <a:pt x="30821" y="49082"/>
                    <a:pt x="29758" y="50144"/>
                    <a:pt x="29758" y="51787"/>
                  </a:cubicBezTo>
                  <a:cubicBezTo>
                    <a:pt x="29758" y="52657"/>
                    <a:pt x="30048" y="53140"/>
                    <a:pt x="30531" y="53719"/>
                  </a:cubicBezTo>
                  <a:lnTo>
                    <a:pt x="57874" y="80966"/>
                  </a:lnTo>
                  <a:cubicBezTo>
                    <a:pt x="58357" y="81545"/>
                    <a:pt x="58937" y="81835"/>
                    <a:pt x="59710" y="81835"/>
                  </a:cubicBezTo>
                  <a:cubicBezTo>
                    <a:pt x="60579" y="81835"/>
                    <a:pt x="61159" y="81545"/>
                    <a:pt x="61642" y="80966"/>
                  </a:cubicBezTo>
                  <a:lnTo>
                    <a:pt x="61642" y="80966"/>
                  </a:lnTo>
                  <a:lnTo>
                    <a:pt x="107246" y="33236"/>
                  </a:lnTo>
                  <a:lnTo>
                    <a:pt x="107246" y="33236"/>
                  </a:lnTo>
                  <a:lnTo>
                    <a:pt x="111014" y="29178"/>
                  </a:lnTo>
                  <a:lnTo>
                    <a:pt x="111014" y="29178"/>
                  </a:lnTo>
                  <a:lnTo>
                    <a:pt x="118937" y="20966"/>
                  </a:lnTo>
                  <a:lnTo>
                    <a:pt x="118937" y="20966"/>
                  </a:lnTo>
                  <a:cubicBezTo>
                    <a:pt x="119516" y="20483"/>
                    <a:pt x="119710" y="19903"/>
                    <a:pt x="119710" y="19130"/>
                  </a:cubicBezTo>
                  <a:cubicBezTo>
                    <a:pt x="119710" y="17487"/>
                    <a:pt x="118647" y="16328"/>
                    <a:pt x="117004" y="16328"/>
                  </a:cubicBezTo>
                  <a:cubicBezTo>
                    <a:pt x="116231" y="16328"/>
                    <a:pt x="115652" y="16618"/>
                    <a:pt x="115072" y="17198"/>
                  </a:cubicBezTo>
                  <a:lnTo>
                    <a:pt x="115072" y="17198"/>
                  </a:lnTo>
                  <a:lnTo>
                    <a:pt x="108019" y="24541"/>
                  </a:lnTo>
                  <a:lnTo>
                    <a:pt x="108019" y="24541"/>
                  </a:lnTo>
                  <a:lnTo>
                    <a:pt x="104154" y="28599"/>
                  </a:lnTo>
                  <a:lnTo>
                    <a:pt x="104154" y="28599"/>
                  </a:lnTo>
                  <a:lnTo>
                    <a:pt x="59710" y="75265"/>
                  </a:lnTo>
                  <a:close/>
                  <a:moveTo>
                    <a:pt x="114879" y="37101"/>
                  </a:moveTo>
                  <a:cubicBezTo>
                    <a:pt x="113719" y="36038"/>
                    <a:pt x="112077" y="36038"/>
                    <a:pt x="111014" y="37101"/>
                  </a:cubicBezTo>
                  <a:cubicBezTo>
                    <a:pt x="110241" y="37874"/>
                    <a:pt x="110241" y="39033"/>
                    <a:pt x="110434" y="39806"/>
                  </a:cubicBezTo>
                  <a:lnTo>
                    <a:pt x="110434" y="39806"/>
                  </a:lnTo>
                  <a:cubicBezTo>
                    <a:pt x="112946" y="46086"/>
                    <a:pt x="114299" y="52946"/>
                    <a:pt x="114299" y="60000"/>
                  </a:cubicBezTo>
                  <a:cubicBezTo>
                    <a:pt x="114299" y="89951"/>
                    <a:pt x="89758" y="114492"/>
                    <a:pt x="59710" y="114492"/>
                  </a:cubicBezTo>
                  <a:cubicBezTo>
                    <a:pt x="29758" y="114492"/>
                    <a:pt x="5217" y="89951"/>
                    <a:pt x="5217" y="60000"/>
                  </a:cubicBezTo>
                  <a:cubicBezTo>
                    <a:pt x="5217" y="30048"/>
                    <a:pt x="29758" y="5507"/>
                    <a:pt x="59710" y="5507"/>
                  </a:cubicBezTo>
                  <a:cubicBezTo>
                    <a:pt x="75265" y="5507"/>
                    <a:pt x="89178" y="11980"/>
                    <a:pt x="99033" y="22125"/>
                  </a:cubicBezTo>
                  <a:lnTo>
                    <a:pt x="99033" y="22125"/>
                  </a:lnTo>
                  <a:cubicBezTo>
                    <a:pt x="100096" y="23188"/>
                    <a:pt x="101739" y="22898"/>
                    <a:pt x="102801" y="22125"/>
                  </a:cubicBezTo>
                  <a:cubicBezTo>
                    <a:pt x="103961" y="20966"/>
                    <a:pt x="103961" y="19323"/>
                    <a:pt x="102801" y="18260"/>
                  </a:cubicBezTo>
                  <a:lnTo>
                    <a:pt x="102608" y="17971"/>
                  </a:lnTo>
                  <a:cubicBezTo>
                    <a:pt x="91690" y="6859"/>
                    <a:pt x="76618" y="0"/>
                    <a:pt x="60000" y="0"/>
                  </a:cubicBezTo>
                  <a:cubicBezTo>
                    <a:pt x="26763" y="0"/>
                    <a:pt x="0" y="26763"/>
                    <a:pt x="0" y="60000"/>
                  </a:cubicBezTo>
                  <a:cubicBezTo>
                    <a:pt x="0" y="93236"/>
                    <a:pt x="26763" y="120000"/>
                    <a:pt x="60000" y="120000"/>
                  </a:cubicBezTo>
                  <a:cubicBezTo>
                    <a:pt x="93333" y="120000"/>
                    <a:pt x="120000" y="93236"/>
                    <a:pt x="120000" y="60000"/>
                  </a:cubicBezTo>
                  <a:cubicBezTo>
                    <a:pt x="120000" y="52367"/>
                    <a:pt x="118357" y="45024"/>
                    <a:pt x="115942" y="38164"/>
                  </a:cubicBezTo>
                  <a:cubicBezTo>
                    <a:pt x="115362" y="37681"/>
                    <a:pt x="115362" y="37391"/>
                    <a:pt x="114879" y="3710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4"/>
            <p:cNvSpPr/>
            <p:nvPr/>
          </p:nvSpPr>
          <p:spPr>
            <a:xfrm>
              <a:off x="36286458" y="12088725"/>
              <a:ext cx="1845200" cy="1659003"/>
            </a:xfrm>
            <a:custGeom>
              <a:avLst/>
              <a:gdLst/>
              <a:ahLst/>
              <a:cxnLst/>
              <a:rect l="l" t="t" r="r" b="b"/>
              <a:pathLst>
                <a:path w="11847" h="11846" extrusionOk="0">
                  <a:moveTo>
                    <a:pt x="10744" y="3718"/>
                  </a:moveTo>
                  <a:lnTo>
                    <a:pt x="10428" y="4348"/>
                  </a:lnTo>
                  <a:cubicBezTo>
                    <a:pt x="10397" y="4442"/>
                    <a:pt x="10397" y="4568"/>
                    <a:pt x="10428" y="4663"/>
                  </a:cubicBezTo>
                  <a:lnTo>
                    <a:pt x="10744" y="5293"/>
                  </a:lnTo>
                  <a:lnTo>
                    <a:pt x="9483" y="4915"/>
                  </a:lnTo>
                  <a:lnTo>
                    <a:pt x="9105" y="4505"/>
                  </a:lnTo>
                  <a:lnTo>
                    <a:pt x="9483" y="4127"/>
                  </a:lnTo>
                  <a:lnTo>
                    <a:pt x="10744" y="3718"/>
                  </a:lnTo>
                  <a:close/>
                  <a:moveTo>
                    <a:pt x="4443" y="3497"/>
                  </a:moveTo>
                  <a:cubicBezTo>
                    <a:pt x="4884" y="3497"/>
                    <a:pt x="5262" y="3781"/>
                    <a:pt x="5419" y="4190"/>
                  </a:cubicBezTo>
                  <a:lnTo>
                    <a:pt x="4443" y="4190"/>
                  </a:lnTo>
                  <a:cubicBezTo>
                    <a:pt x="4253" y="4190"/>
                    <a:pt x="4096" y="4348"/>
                    <a:pt x="4096" y="4568"/>
                  </a:cubicBezTo>
                  <a:cubicBezTo>
                    <a:pt x="4096" y="4663"/>
                    <a:pt x="4253" y="4820"/>
                    <a:pt x="4443" y="4820"/>
                  </a:cubicBezTo>
                  <a:lnTo>
                    <a:pt x="5419" y="4820"/>
                  </a:lnTo>
                  <a:cubicBezTo>
                    <a:pt x="5262" y="5230"/>
                    <a:pt x="4915" y="5545"/>
                    <a:pt x="4443" y="5545"/>
                  </a:cubicBezTo>
                  <a:cubicBezTo>
                    <a:pt x="3844" y="5545"/>
                    <a:pt x="3434" y="5072"/>
                    <a:pt x="3434" y="4505"/>
                  </a:cubicBezTo>
                  <a:cubicBezTo>
                    <a:pt x="3434" y="3970"/>
                    <a:pt x="3907" y="3497"/>
                    <a:pt x="4443" y="3497"/>
                  </a:cubicBezTo>
                  <a:close/>
                  <a:moveTo>
                    <a:pt x="4443" y="2080"/>
                  </a:moveTo>
                  <a:cubicBezTo>
                    <a:pt x="5671" y="2080"/>
                    <a:pt x="6679" y="2993"/>
                    <a:pt x="6837" y="4159"/>
                  </a:cubicBezTo>
                  <a:lnTo>
                    <a:pt x="6144" y="4159"/>
                  </a:lnTo>
                  <a:cubicBezTo>
                    <a:pt x="5986" y="3371"/>
                    <a:pt x="5262" y="2773"/>
                    <a:pt x="4443" y="2773"/>
                  </a:cubicBezTo>
                  <a:cubicBezTo>
                    <a:pt x="3497" y="2773"/>
                    <a:pt x="2710" y="3560"/>
                    <a:pt x="2710" y="4505"/>
                  </a:cubicBezTo>
                  <a:cubicBezTo>
                    <a:pt x="2710" y="5451"/>
                    <a:pt x="3497" y="6238"/>
                    <a:pt x="4443" y="6238"/>
                  </a:cubicBezTo>
                  <a:cubicBezTo>
                    <a:pt x="5262" y="6238"/>
                    <a:pt x="5986" y="5671"/>
                    <a:pt x="6144" y="4883"/>
                  </a:cubicBezTo>
                  <a:lnTo>
                    <a:pt x="6837" y="4883"/>
                  </a:lnTo>
                  <a:cubicBezTo>
                    <a:pt x="6679" y="6049"/>
                    <a:pt x="5671" y="6963"/>
                    <a:pt x="4443" y="6963"/>
                  </a:cubicBezTo>
                  <a:cubicBezTo>
                    <a:pt x="3119" y="6963"/>
                    <a:pt x="2017" y="5860"/>
                    <a:pt x="2017" y="4505"/>
                  </a:cubicBezTo>
                  <a:cubicBezTo>
                    <a:pt x="2017" y="3182"/>
                    <a:pt x="3119" y="2080"/>
                    <a:pt x="4443" y="2080"/>
                  </a:cubicBezTo>
                  <a:close/>
                  <a:moveTo>
                    <a:pt x="4474" y="662"/>
                  </a:moveTo>
                  <a:cubicBezTo>
                    <a:pt x="6459" y="662"/>
                    <a:pt x="8097" y="2206"/>
                    <a:pt x="8255" y="4127"/>
                  </a:cubicBezTo>
                  <a:lnTo>
                    <a:pt x="7562" y="4127"/>
                  </a:lnTo>
                  <a:cubicBezTo>
                    <a:pt x="7372" y="2584"/>
                    <a:pt x="6049" y="1355"/>
                    <a:pt x="4443" y="1355"/>
                  </a:cubicBezTo>
                  <a:cubicBezTo>
                    <a:pt x="2710" y="1355"/>
                    <a:pt x="1324" y="2773"/>
                    <a:pt x="1324" y="4474"/>
                  </a:cubicBezTo>
                  <a:cubicBezTo>
                    <a:pt x="1324" y="6175"/>
                    <a:pt x="2741" y="7593"/>
                    <a:pt x="4443" y="7593"/>
                  </a:cubicBezTo>
                  <a:cubicBezTo>
                    <a:pt x="6049" y="7593"/>
                    <a:pt x="7372" y="6364"/>
                    <a:pt x="7562" y="4820"/>
                  </a:cubicBezTo>
                  <a:lnTo>
                    <a:pt x="8255" y="4820"/>
                  </a:lnTo>
                  <a:cubicBezTo>
                    <a:pt x="8097" y="6774"/>
                    <a:pt x="6459" y="8286"/>
                    <a:pt x="4474" y="8286"/>
                  </a:cubicBezTo>
                  <a:cubicBezTo>
                    <a:pt x="2395" y="8286"/>
                    <a:pt x="662" y="6616"/>
                    <a:pt x="662" y="4474"/>
                  </a:cubicBezTo>
                  <a:cubicBezTo>
                    <a:pt x="662" y="2363"/>
                    <a:pt x="2363" y="662"/>
                    <a:pt x="4474" y="662"/>
                  </a:cubicBezTo>
                  <a:close/>
                  <a:moveTo>
                    <a:pt x="5734" y="8822"/>
                  </a:moveTo>
                  <a:lnTo>
                    <a:pt x="6049" y="9767"/>
                  </a:lnTo>
                  <a:lnTo>
                    <a:pt x="2836" y="9767"/>
                  </a:lnTo>
                  <a:lnTo>
                    <a:pt x="3151" y="8822"/>
                  </a:lnTo>
                  <a:cubicBezTo>
                    <a:pt x="3529" y="8916"/>
                    <a:pt x="4001" y="9011"/>
                    <a:pt x="4443" y="9011"/>
                  </a:cubicBezTo>
                  <a:cubicBezTo>
                    <a:pt x="4884" y="9011"/>
                    <a:pt x="5356" y="8916"/>
                    <a:pt x="5734" y="8822"/>
                  </a:cubicBezTo>
                  <a:close/>
                  <a:moveTo>
                    <a:pt x="6522" y="10428"/>
                  </a:moveTo>
                  <a:cubicBezTo>
                    <a:pt x="6963" y="10428"/>
                    <a:pt x="7372" y="10680"/>
                    <a:pt x="7530" y="11121"/>
                  </a:cubicBezTo>
                  <a:lnTo>
                    <a:pt x="1418" y="11121"/>
                  </a:lnTo>
                  <a:cubicBezTo>
                    <a:pt x="1576" y="10743"/>
                    <a:pt x="1922" y="10428"/>
                    <a:pt x="2395" y="10428"/>
                  </a:cubicBezTo>
                  <a:close/>
                  <a:moveTo>
                    <a:pt x="4474" y="0"/>
                  </a:moveTo>
                  <a:cubicBezTo>
                    <a:pt x="1985" y="0"/>
                    <a:pt x="0" y="1985"/>
                    <a:pt x="0" y="4474"/>
                  </a:cubicBezTo>
                  <a:cubicBezTo>
                    <a:pt x="0" y="6238"/>
                    <a:pt x="1040" y="7813"/>
                    <a:pt x="2552" y="8538"/>
                  </a:cubicBezTo>
                  <a:lnTo>
                    <a:pt x="2143" y="9767"/>
                  </a:lnTo>
                  <a:cubicBezTo>
                    <a:pt x="1324" y="9861"/>
                    <a:pt x="693" y="10586"/>
                    <a:pt x="693" y="11499"/>
                  </a:cubicBezTo>
                  <a:cubicBezTo>
                    <a:pt x="693" y="11688"/>
                    <a:pt x="851" y="11846"/>
                    <a:pt x="1040" y="11846"/>
                  </a:cubicBezTo>
                  <a:lnTo>
                    <a:pt x="7971" y="11846"/>
                  </a:lnTo>
                  <a:cubicBezTo>
                    <a:pt x="8192" y="11846"/>
                    <a:pt x="8349" y="11688"/>
                    <a:pt x="8349" y="11499"/>
                  </a:cubicBezTo>
                  <a:cubicBezTo>
                    <a:pt x="8349" y="10617"/>
                    <a:pt x="7719" y="9924"/>
                    <a:pt x="6900" y="9767"/>
                  </a:cubicBezTo>
                  <a:lnTo>
                    <a:pt x="6490" y="8538"/>
                  </a:lnTo>
                  <a:cubicBezTo>
                    <a:pt x="7782" y="7908"/>
                    <a:pt x="8727" y="6679"/>
                    <a:pt x="8979" y="5230"/>
                  </a:cubicBezTo>
                  <a:lnTo>
                    <a:pt x="9137" y="5388"/>
                  </a:lnTo>
                  <a:cubicBezTo>
                    <a:pt x="9168" y="5419"/>
                    <a:pt x="9200" y="5451"/>
                    <a:pt x="9263" y="5451"/>
                  </a:cubicBezTo>
                  <a:lnTo>
                    <a:pt x="11374" y="6175"/>
                  </a:lnTo>
                  <a:cubicBezTo>
                    <a:pt x="11403" y="6183"/>
                    <a:pt x="11435" y="6186"/>
                    <a:pt x="11466" y="6186"/>
                  </a:cubicBezTo>
                  <a:cubicBezTo>
                    <a:pt x="11569" y="6186"/>
                    <a:pt x="11672" y="6145"/>
                    <a:pt x="11720" y="6049"/>
                  </a:cubicBezTo>
                  <a:cubicBezTo>
                    <a:pt x="11815" y="5923"/>
                    <a:pt x="11846" y="5766"/>
                    <a:pt x="11783" y="5671"/>
                  </a:cubicBezTo>
                  <a:lnTo>
                    <a:pt x="11153" y="4442"/>
                  </a:lnTo>
                  <a:lnTo>
                    <a:pt x="11783" y="3214"/>
                  </a:lnTo>
                  <a:cubicBezTo>
                    <a:pt x="11815" y="3151"/>
                    <a:pt x="11783" y="2993"/>
                    <a:pt x="11689" y="2899"/>
                  </a:cubicBezTo>
                  <a:cubicBezTo>
                    <a:pt x="11641" y="2802"/>
                    <a:pt x="11519" y="2761"/>
                    <a:pt x="11422" y="2761"/>
                  </a:cubicBezTo>
                  <a:cubicBezTo>
                    <a:pt x="11392" y="2761"/>
                    <a:pt x="11364" y="2765"/>
                    <a:pt x="11342" y="2773"/>
                  </a:cubicBezTo>
                  <a:lnTo>
                    <a:pt x="9200" y="3497"/>
                  </a:lnTo>
                  <a:cubicBezTo>
                    <a:pt x="9168" y="3497"/>
                    <a:pt x="9105" y="3529"/>
                    <a:pt x="9105" y="3560"/>
                  </a:cubicBezTo>
                  <a:lnTo>
                    <a:pt x="8916" y="3718"/>
                  </a:lnTo>
                  <a:cubicBezTo>
                    <a:pt x="8570" y="1607"/>
                    <a:pt x="6742" y="0"/>
                    <a:pt x="44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38825" tIns="438825" rIns="438825" bIns="43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9"/>
                <a:buFont typeface="Arial"/>
                <a:buNone/>
              </a:pPr>
              <a:endParaRPr sz="67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4" name="Google Shape;374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612759" y="22291340"/>
            <a:ext cx="1754025" cy="17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501199" y="12731759"/>
            <a:ext cx="11796600" cy="758245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6" name="Google Shape;376;p4"/>
          <p:cNvSpPr txBox="1"/>
          <p:nvPr/>
        </p:nvSpPr>
        <p:spPr>
          <a:xfrm>
            <a:off x="14935625" y="20926900"/>
            <a:ext cx="12814500" cy="97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s" sz="7200" b="1" i="0" u="sng" strike="noStrike" cap="none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Blockage </a:t>
            </a:r>
            <a:r>
              <a:rPr lang="es" sz="7200" b="1" u="sng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Confirmation</a:t>
            </a:r>
            <a:endParaRPr sz="7200" b="1" i="0" u="sng" strike="noStrike" cap="none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Larger blockages in </a:t>
            </a:r>
            <a:endParaRPr sz="6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r>
              <a:rPr lang="es" sz="6000" b="1" i="0" u="none" strike="noStrike" cap="none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or both</a:t>
            </a:r>
            <a:r>
              <a:rPr lang="es" sz="6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s" sz="6000" b="1"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s" sz="6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 filter and </a:t>
            </a:r>
            <a:r>
              <a:rPr lang="es" sz="6000" b="1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s" sz="6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xhaust vent cause a </a:t>
            </a:r>
            <a:r>
              <a:rPr lang="es" sz="6000" b="1" i="0" u="none" strike="noStrike" cap="none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slower</a:t>
            </a:r>
            <a:r>
              <a:rPr lang="es" sz="6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moisture removal rate</a:t>
            </a:r>
            <a:endParaRPr sz="6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There is a </a:t>
            </a:r>
            <a:r>
              <a:rPr lang="es" sz="6000" b="1" i="0" u="none" strike="noStrike" cap="none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clear rise</a:t>
            </a:r>
            <a:r>
              <a:rPr lang="es" sz="6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</a:t>
            </a:r>
            <a:endParaRPr sz="6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" sz="6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dry time when blockages exist in </a:t>
            </a:r>
            <a:r>
              <a:rPr lang="es" sz="6000" b="1" i="0" u="none" strike="noStrike" cap="none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</a:t>
            </a:r>
            <a:r>
              <a:rPr lang="es" sz="6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locations compared to just one</a:t>
            </a:r>
            <a:endParaRPr sz="6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7" name="Google Shape;377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35624" y="26452700"/>
            <a:ext cx="1881300" cy="1881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8" name="Google Shape;378;p4"/>
          <p:cNvGrpSpPr/>
          <p:nvPr/>
        </p:nvGrpSpPr>
        <p:grpSpPr>
          <a:xfrm>
            <a:off x="14935633" y="22296026"/>
            <a:ext cx="1754014" cy="1744618"/>
            <a:chOff x="-19835275" y="3330250"/>
            <a:chExt cx="329250" cy="280625"/>
          </a:xfrm>
        </p:grpSpPr>
        <p:sp>
          <p:nvSpPr>
            <p:cNvPr id="379" name="Google Shape;379;p4"/>
            <p:cNvSpPr/>
            <p:nvPr/>
          </p:nvSpPr>
          <p:spPr>
            <a:xfrm>
              <a:off x="-19768325" y="3361750"/>
              <a:ext cx="197725" cy="249125"/>
            </a:xfrm>
            <a:custGeom>
              <a:avLst/>
              <a:gdLst/>
              <a:ahLst/>
              <a:cxnLst/>
              <a:rect l="l" t="t" r="r" b="b"/>
              <a:pathLst>
                <a:path w="7909" h="9965" extrusionOk="0">
                  <a:moveTo>
                    <a:pt x="3927" y="1"/>
                  </a:moveTo>
                  <a:cubicBezTo>
                    <a:pt x="3797" y="1"/>
                    <a:pt x="3671" y="56"/>
                    <a:pt x="3624" y="166"/>
                  </a:cubicBezTo>
                  <a:lnTo>
                    <a:pt x="1103" y="5302"/>
                  </a:lnTo>
                  <a:cubicBezTo>
                    <a:pt x="1" y="7412"/>
                    <a:pt x="1607" y="9964"/>
                    <a:pt x="3970" y="9964"/>
                  </a:cubicBezTo>
                  <a:cubicBezTo>
                    <a:pt x="6333" y="9964"/>
                    <a:pt x="7908" y="7412"/>
                    <a:pt x="6837" y="5302"/>
                  </a:cubicBezTo>
                  <a:lnTo>
                    <a:pt x="4254" y="166"/>
                  </a:lnTo>
                  <a:cubicBezTo>
                    <a:pt x="4191" y="56"/>
                    <a:pt x="4057" y="1"/>
                    <a:pt x="3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38825" tIns="438825" rIns="438825" bIns="43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9"/>
                <a:buFont typeface="Arial"/>
                <a:buNone/>
              </a:pPr>
              <a:endParaRPr sz="67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"/>
            <p:cNvSpPr/>
            <p:nvPr/>
          </p:nvSpPr>
          <p:spPr>
            <a:xfrm>
              <a:off x="-1962262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1683" y="1"/>
                  </a:moveTo>
                  <a:cubicBezTo>
                    <a:pt x="1553" y="1"/>
                    <a:pt x="1419" y="56"/>
                    <a:pt x="1356" y="166"/>
                  </a:cubicBezTo>
                  <a:lnTo>
                    <a:pt x="1" y="2939"/>
                  </a:lnTo>
                  <a:lnTo>
                    <a:pt x="1608" y="6215"/>
                  </a:lnTo>
                  <a:cubicBezTo>
                    <a:pt x="1828" y="6625"/>
                    <a:pt x="1954" y="7097"/>
                    <a:pt x="1986" y="7570"/>
                  </a:cubicBezTo>
                  <a:cubicBezTo>
                    <a:pt x="3687" y="7381"/>
                    <a:pt x="4664" y="5585"/>
                    <a:pt x="3876" y="4010"/>
                  </a:cubicBezTo>
                  <a:lnTo>
                    <a:pt x="1986" y="166"/>
                  </a:lnTo>
                  <a:cubicBezTo>
                    <a:pt x="1938" y="56"/>
                    <a:pt x="1812" y="1"/>
                    <a:pt x="16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38825" tIns="438825" rIns="438825" bIns="43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9"/>
                <a:buFont typeface="Arial"/>
                <a:buNone/>
              </a:pPr>
              <a:endParaRPr sz="67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"/>
            <p:cNvSpPr/>
            <p:nvPr/>
          </p:nvSpPr>
          <p:spPr>
            <a:xfrm>
              <a:off x="-19835275" y="3330250"/>
              <a:ext cx="116600" cy="189250"/>
            </a:xfrm>
            <a:custGeom>
              <a:avLst/>
              <a:gdLst/>
              <a:ahLst/>
              <a:cxnLst/>
              <a:rect l="l" t="t" r="r" b="b"/>
              <a:pathLst>
                <a:path w="4664" h="7570" extrusionOk="0">
                  <a:moveTo>
                    <a:pt x="2982" y="1"/>
                  </a:moveTo>
                  <a:cubicBezTo>
                    <a:pt x="2852" y="1"/>
                    <a:pt x="2726" y="56"/>
                    <a:pt x="2679" y="166"/>
                  </a:cubicBezTo>
                  <a:lnTo>
                    <a:pt x="788" y="4010"/>
                  </a:lnTo>
                  <a:cubicBezTo>
                    <a:pt x="1" y="5522"/>
                    <a:pt x="977" y="7381"/>
                    <a:pt x="2679" y="7570"/>
                  </a:cubicBezTo>
                  <a:cubicBezTo>
                    <a:pt x="2710" y="7097"/>
                    <a:pt x="2868" y="6593"/>
                    <a:pt x="3057" y="6152"/>
                  </a:cubicBezTo>
                  <a:lnTo>
                    <a:pt x="4663" y="2876"/>
                  </a:lnTo>
                  <a:lnTo>
                    <a:pt x="3309" y="166"/>
                  </a:lnTo>
                  <a:cubicBezTo>
                    <a:pt x="3246" y="56"/>
                    <a:pt x="3112" y="1"/>
                    <a:pt x="29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438825" tIns="438825" rIns="438825" bIns="4388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719"/>
                <a:buFont typeface="Arial"/>
                <a:buNone/>
              </a:pPr>
              <a:endParaRPr sz="671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4"/>
          <p:cNvSpPr txBox="1"/>
          <p:nvPr/>
        </p:nvSpPr>
        <p:spPr>
          <a:xfrm>
            <a:off x="8343023" y="667566"/>
            <a:ext cx="36854462" cy="168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</a:t>
            </a:r>
            <a:endParaRPr/>
          </a:p>
        </p:txBody>
      </p:sp>
      <p:cxnSp>
        <p:nvCxnSpPr>
          <p:cNvPr id="383" name="Google Shape;383;p4"/>
          <p:cNvCxnSpPr>
            <a:stCxn id="384" idx="4"/>
          </p:cNvCxnSpPr>
          <p:nvPr/>
        </p:nvCxnSpPr>
        <p:spPr>
          <a:xfrm>
            <a:off x="7553353" y="4450556"/>
            <a:ext cx="34792200" cy="186600"/>
          </a:xfrm>
          <a:prstGeom prst="straightConnector1">
            <a:avLst/>
          </a:prstGeom>
          <a:noFill/>
          <a:ln w="114300" cap="flat" cmpd="sng">
            <a:solidFill>
              <a:srgbClr val="678A2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84" name="Google Shape;384;p4"/>
          <p:cNvSpPr/>
          <p:nvPr/>
        </p:nvSpPr>
        <p:spPr>
          <a:xfrm rot="-5400000">
            <a:off x="2421208" y="1884483"/>
            <a:ext cx="5132145" cy="5132145"/>
          </a:xfrm>
          <a:prstGeom prst="ellipse">
            <a:avLst/>
          </a:prstGeom>
          <a:solidFill>
            <a:srgbClr val="678A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"/>
          <p:cNvSpPr/>
          <p:nvPr/>
        </p:nvSpPr>
        <p:spPr>
          <a:xfrm>
            <a:off x="1128667" y="616590"/>
            <a:ext cx="3410355" cy="3411332"/>
          </a:xfrm>
          <a:prstGeom prst="ellipse">
            <a:avLst/>
          </a:prstGeom>
          <a:solidFill>
            <a:srgbClr val="D2EE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13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1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8549800" y="12731750"/>
            <a:ext cx="13373395" cy="758245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87" name="Google Shape;387;p4"/>
          <p:cNvCxnSpPr>
            <a:stCxn id="354" idx="3"/>
            <a:endCxn id="364" idx="2"/>
          </p:cNvCxnSpPr>
          <p:nvPr/>
        </p:nvCxnSpPr>
        <p:spPr>
          <a:xfrm>
            <a:off x="25778625" y="11503775"/>
            <a:ext cx="2145000" cy="0"/>
          </a:xfrm>
          <a:prstGeom prst="straightConnector1">
            <a:avLst/>
          </a:prstGeom>
          <a:noFill/>
          <a:ln w="28575" cap="flat" cmpd="sng">
            <a:solidFill>
              <a:srgbClr val="BADB7C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" name="Research Slide (long)" descr="Research Slide (long)">
            <a:hlinkClick r:id="" action="ppaction://media"/>
            <a:extLst>
              <a:ext uri="{FF2B5EF4-FFF2-40B4-BE49-F238E27FC236}">
                <a16:creationId xmlns:a16="http://schemas.microsoft.com/office/drawing/2014/main" id="{DA6B69D4-B723-CE4A-B8DB-55E4EB2FD8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58248" y="2226021"/>
            <a:ext cx="4795105" cy="479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"/>
          <p:cNvSpPr/>
          <p:nvPr/>
        </p:nvSpPr>
        <p:spPr>
          <a:xfrm rot="-5400000">
            <a:off x="1635940" y="4750234"/>
            <a:ext cx="5132145" cy="5132145"/>
          </a:xfrm>
          <a:prstGeom prst="ellipse">
            <a:avLst/>
          </a:prstGeom>
          <a:solidFill>
            <a:srgbClr val="12350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5"/>
          <p:cNvSpPr txBox="1"/>
          <p:nvPr/>
        </p:nvSpPr>
        <p:spPr>
          <a:xfrm>
            <a:off x="7557755" y="-516164"/>
            <a:ext cx="43777777" cy="184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PLANNED</a:t>
            </a:r>
            <a:endParaRPr sz="2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IMPLEMENTATION</a:t>
            </a:r>
            <a:endParaRPr/>
          </a:p>
        </p:txBody>
      </p:sp>
      <p:cxnSp>
        <p:nvCxnSpPr>
          <p:cNvPr id="436" name="Google Shape;436;p5"/>
          <p:cNvCxnSpPr/>
          <p:nvPr/>
        </p:nvCxnSpPr>
        <p:spPr>
          <a:xfrm>
            <a:off x="6768085" y="7316306"/>
            <a:ext cx="35628300" cy="174300"/>
          </a:xfrm>
          <a:prstGeom prst="straightConnector1">
            <a:avLst/>
          </a:prstGeom>
          <a:noFill/>
          <a:ln w="114300" cap="flat" cmpd="sng">
            <a:solidFill>
              <a:srgbClr val="2A4F1C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37" name="Google Shape;437;p5"/>
          <p:cNvSpPr/>
          <p:nvPr/>
        </p:nvSpPr>
        <p:spPr>
          <a:xfrm>
            <a:off x="343399" y="3482341"/>
            <a:ext cx="3410355" cy="3411332"/>
          </a:xfrm>
          <a:prstGeom prst="ellipse">
            <a:avLst/>
          </a:prstGeom>
          <a:solidFill>
            <a:srgbClr val="D2EE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13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Future Impacr.m4a" descr="Future Impacr.m4a">
            <a:hlinkClick r:id="" action="ppaction://media"/>
            <a:extLst>
              <a:ext uri="{FF2B5EF4-FFF2-40B4-BE49-F238E27FC236}">
                <a16:creationId xmlns:a16="http://schemas.microsoft.com/office/drawing/2014/main" id="{1243FDDC-856D-E846-9C0C-A8480B354F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3500" y="4927591"/>
            <a:ext cx="5126030" cy="5126030"/>
          </a:xfrm>
          <a:prstGeom prst="rect">
            <a:avLst/>
          </a:prstGeom>
        </p:spPr>
      </p:pic>
      <p:sp>
        <p:nvSpPr>
          <p:cNvPr id="60" name="Google Shape;398;p6">
            <a:extLst>
              <a:ext uri="{FF2B5EF4-FFF2-40B4-BE49-F238E27FC236}">
                <a16:creationId xmlns:a16="http://schemas.microsoft.com/office/drawing/2014/main" id="{350FB8D9-0851-4D66-AA84-4AE7B5A568A5}"/>
              </a:ext>
            </a:extLst>
          </p:cNvPr>
          <p:cNvSpPr/>
          <p:nvPr/>
        </p:nvSpPr>
        <p:spPr>
          <a:xfrm>
            <a:off x="611475" y="10179350"/>
            <a:ext cx="42464101" cy="22331400"/>
          </a:xfrm>
          <a:prstGeom prst="rect">
            <a:avLst/>
          </a:prstGeom>
          <a:noFill/>
          <a:ln w="228600" cap="flat" cmpd="sng">
            <a:solidFill>
              <a:srgbClr val="1239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1" name="Google Shape;400;p6">
            <a:extLst>
              <a:ext uri="{FF2B5EF4-FFF2-40B4-BE49-F238E27FC236}">
                <a16:creationId xmlns:a16="http://schemas.microsoft.com/office/drawing/2014/main" id="{1A5E478D-6332-4572-A260-8874E3B50C78}"/>
              </a:ext>
            </a:extLst>
          </p:cNvPr>
          <p:cNvGrpSpPr/>
          <p:nvPr/>
        </p:nvGrpSpPr>
        <p:grpSpPr>
          <a:xfrm>
            <a:off x="31715645" y="26682757"/>
            <a:ext cx="9124354" cy="478583"/>
            <a:chOff x="37223903" y="20037775"/>
            <a:chExt cx="4657897" cy="237900"/>
          </a:xfrm>
        </p:grpSpPr>
        <p:cxnSp>
          <p:nvCxnSpPr>
            <p:cNvPr id="62" name="Google Shape;401;p6">
              <a:extLst>
                <a:ext uri="{FF2B5EF4-FFF2-40B4-BE49-F238E27FC236}">
                  <a16:creationId xmlns:a16="http://schemas.microsoft.com/office/drawing/2014/main" id="{0B425128-E737-4C37-AFE3-BDE4978C033A}"/>
                </a:ext>
              </a:extLst>
            </p:cNvPr>
            <p:cNvCxnSpPr/>
            <p:nvPr/>
          </p:nvCxnSpPr>
          <p:spPr>
            <a:xfrm>
              <a:off x="37223903" y="20151173"/>
              <a:ext cx="4640100" cy="111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63" name="Google Shape;402;p6">
              <a:extLst>
                <a:ext uri="{FF2B5EF4-FFF2-40B4-BE49-F238E27FC236}">
                  <a16:creationId xmlns:a16="http://schemas.microsoft.com/office/drawing/2014/main" id="{00FBA9EA-89C6-4654-BDA7-2261AE9D2D21}"/>
                </a:ext>
              </a:extLst>
            </p:cNvPr>
            <p:cNvSpPr/>
            <p:nvPr/>
          </p:nvSpPr>
          <p:spPr>
            <a:xfrm>
              <a:off x="41643900" y="20037775"/>
              <a:ext cx="237900" cy="2379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403;p6">
            <a:extLst>
              <a:ext uri="{FF2B5EF4-FFF2-40B4-BE49-F238E27FC236}">
                <a16:creationId xmlns:a16="http://schemas.microsoft.com/office/drawing/2014/main" id="{5CE61FD1-E241-4B3C-BCB2-8B3277301B07}"/>
              </a:ext>
            </a:extLst>
          </p:cNvPr>
          <p:cNvSpPr txBox="1"/>
          <p:nvPr/>
        </p:nvSpPr>
        <p:spPr>
          <a:xfrm>
            <a:off x="1295175" y="19102550"/>
            <a:ext cx="19863900" cy="12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VALIDATION</a:t>
            </a:r>
            <a:endParaRPr sz="1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ensure that the blockage is properly identified the following conditions would be met:</a:t>
            </a:r>
            <a:endParaRPr sz="9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Gothic"/>
              <a:buChar char="●"/>
            </a:pPr>
            <a:r>
              <a:rPr lang="es" sz="7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Sensor values are within tolerance levels</a:t>
            </a:r>
            <a:endParaRPr sz="7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Gothic"/>
              <a:buChar char="●"/>
            </a:pPr>
            <a:r>
              <a:rPr lang="es" sz="7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3 sensors show blockage level values for most of the cycle</a:t>
            </a:r>
            <a:endParaRPr sz="7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Gothic"/>
              <a:buChar char="●"/>
            </a:pPr>
            <a:r>
              <a:rPr lang="es" sz="7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Blockage still appears after 5 consecutive dryer cycles</a:t>
            </a: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5" name="Google Shape;404;p6">
            <a:extLst>
              <a:ext uri="{FF2B5EF4-FFF2-40B4-BE49-F238E27FC236}">
                <a16:creationId xmlns:a16="http://schemas.microsoft.com/office/drawing/2014/main" id="{724FD96B-09AF-4109-B628-EB4FF40DDAE6}"/>
              </a:ext>
            </a:extLst>
          </p:cNvPr>
          <p:cNvCxnSpPr/>
          <p:nvPr/>
        </p:nvCxnSpPr>
        <p:spPr>
          <a:xfrm>
            <a:off x="31761069" y="20589180"/>
            <a:ext cx="0" cy="11419500"/>
          </a:xfrm>
          <a:prstGeom prst="straightConnector1">
            <a:avLst/>
          </a:prstGeom>
          <a:noFill/>
          <a:ln w="28575" cap="flat" cmpd="sng">
            <a:solidFill>
              <a:srgbClr val="12390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405;p6">
            <a:extLst>
              <a:ext uri="{FF2B5EF4-FFF2-40B4-BE49-F238E27FC236}">
                <a16:creationId xmlns:a16="http://schemas.microsoft.com/office/drawing/2014/main" id="{AC269282-66C8-497C-9B10-7B7C99466683}"/>
              </a:ext>
            </a:extLst>
          </p:cNvPr>
          <p:cNvSpPr/>
          <p:nvPr/>
        </p:nvSpPr>
        <p:spPr>
          <a:xfrm>
            <a:off x="31528069" y="20354902"/>
            <a:ext cx="465900" cy="4785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406;p6">
            <a:extLst>
              <a:ext uri="{FF2B5EF4-FFF2-40B4-BE49-F238E27FC236}">
                <a16:creationId xmlns:a16="http://schemas.microsoft.com/office/drawing/2014/main" id="{21F07F70-69F1-44C0-B818-A644632DEB93}"/>
              </a:ext>
            </a:extLst>
          </p:cNvPr>
          <p:cNvGrpSpPr/>
          <p:nvPr/>
        </p:nvGrpSpPr>
        <p:grpSpPr>
          <a:xfrm>
            <a:off x="31543639" y="21516193"/>
            <a:ext cx="10128492" cy="1718796"/>
            <a:chOff x="37065300" y="19538588"/>
            <a:chExt cx="5170500" cy="854400"/>
          </a:xfrm>
        </p:grpSpPr>
        <p:grpSp>
          <p:nvGrpSpPr>
            <p:cNvPr id="68" name="Google Shape;407;p6">
              <a:extLst>
                <a:ext uri="{FF2B5EF4-FFF2-40B4-BE49-F238E27FC236}">
                  <a16:creationId xmlns:a16="http://schemas.microsoft.com/office/drawing/2014/main" id="{1910F06C-817A-44FF-B3EA-69B3423A9A75}"/>
                </a:ext>
              </a:extLst>
            </p:cNvPr>
            <p:cNvGrpSpPr/>
            <p:nvPr/>
          </p:nvGrpSpPr>
          <p:grpSpPr>
            <a:xfrm>
              <a:off x="37147703" y="20037775"/>
              <a:ext cx="4657897" cy="237900"/>
              <a:chOff x="37223903" y="20037775"/>
              <a:chExt cx="4657897" cy="237900"/>
            </a:xfrm>
          </p:grpSpPr>
          <p:cxnSp>
            <p:nvCxnSpPr>
              <p:cNvPr id="71" name="Google Shape;408;p6">
                <a:extLst>
                  <a:ext uri="{FF2B5EF4-FFF2-40B4-BE49-F238E27FC236}">
                    <a16:creationId xmlns:a16="http://schemas.microsoft.com/office/drawing/2014/main" id="{C74456AB-D465-4854-99B2-77285C87B068}"/>
                  </a:ext>
                </a:extLst>
              </p:cNvPr>
              <p:cNvCxnSpPr/>
              <p:nvPr/>
            </p:nvCxnSpPr>
            <p:spPr>
              <a:xfrm>
                <a:off x="37223903" y="20151173"/>
                <a:ext cx="4640100" cy="11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2" name="Google Shape;409;p6">
                <a:extLst>
                  <a:ext uri="{FF2B5EF4-FFF2-40B4-BE49-F238E27FC236}">
                    <a16:creationId xmlns:a16="http://schemas.microsoft.com/office/drawing/2014/main" id="{88E2CBF5-CF7C-48AE-80C3-F7ECB9A629E5}"/>
                  </a:ext>
                </a:extLst>
              </p:cNvPr>
              <p:cNvSpPr/>
              <p:nvPr/>
            </p:nvSpPr>
            <p:spPr>
              <a:xfrm>
                <a:off x="41643900" y="20037775"/>
                <a:ext cx="237900" cy="237900"/>
              </a:xfrm>
              <a:prstGeom prst="ellipse">
                <a:avLst/>
              </a:prstGeom>
              <a:solidFill>
                <a:srgbClr val="5482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410;p6">
              <a:extLst>
                <a:ext uri="{FF2B5EF4-FFF2-40B4-BE49-F238E27FC236}">
                  <a16:creationId xmlns:a16="http://schemas.microsoft.com/office/drawing/2014/main" id="{B6912A31-E8B4-493A-9791-FBE1D45155F8}"/>
                </a:ext>
              </a:extLst>
            </p:cNvPr>
            <p:cNvSpPr/>
            <p:nvPr/>
          </p:nvSpPr>
          <p:spPr>
            <a:xfrm>
              <a:off x="37065300" y="20037775"/>
              <a:ext cx="237900" cy="237900"/>
            </a:xfrm>
            <a:prstGeom prst="ellipse">
              <a:avLst/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11;p6">
              <a:extLst>
                <a:ext uri="{FF2B5EF4-FFF2-40B4-BE49-F238E27FC236}">
                  <a16:creationId xmlns:a16="http://schemas.microsoft.com/office/drawing/2014/main" id="{4BFEDE76-4162-4236-8F6D-2AFDAE21042B}"/>
                </a:ext>
              </a:extLst>
            </p:cNvPr>
            <p:cNvSpPr txBox="1"/>
            <p:nvPr/>
          </p:nvSpPr>
          <p:spPr>
            <a:xfrm>
              <a:off x="37149300" y="19538588"/>
              <a:ext cx="5086500" cy="8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825" tIns="438825" rIns="438825" bIns="4388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s" sz="50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Data validation</a:t>
              </a:r>
              <a:endParaRPr sz="5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73" name="Google Shape;412;p6">
            <a:extLst>
              <a:ext uri="{FF2B5EF4-FFF2-40B4-BE49-F238E27FC236}">
                <a16:creationId xmlns:a16="http://schemas.microsoft.com/office/drawing/2014/main" id="{D3057F60-692D-4175-ADEF-1CE7DCDF47ED}"/>
              </a:ext>
            </a:extLst>
          </p:cNvPr>
          <p:cNvGrpSpPr/>
          <p:nvPr/>
        </p:nvGrpSpPr>
        <p:grpSpPr>
          <a:xfrm>
            <a:off x="31727789" y="24715843"/>
            <a:ext cx="9124354" cy="478583"/>
            <a:chOff x="37223903" y="20037775"/>
            <a:chExt cx="4657897" cy="237900"/>
          </a:xfrm>
        </p:grpSpPr>
        <p:cxnSp>
          <p:nvCxnSpPr>
            <p:cNvPr id="74" name="Google Shape;413;p6">
              <a:extLst>
                <a:ext uri="{FF2B5EF4-FFF2-40B4-BE49-F238E27FC236}">
                  <a16:creationId xmlns:a16="http://schemas.microsoft.com/office/drawing/2014/main" id="{29208B00-857F-4E83-87BC-620E054B9759}"/>
                </a:ext>
              </a:extLst>
            </p:cNvPr>
            <p:cNvCxnSpPr/>
            <p:nvPr/>
          </p:nvCxnSpPr>
          <p:spPr>
            <a:xfrm>
              <a:off x="37223903" y="20151173"/>
              <a:ext cx="4640100" cy="111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" name="Google Shape;414;p6">
              <a:extLst>
                <a:ext uri="{FF2B5EF4-FFF2-40B4-BE49-F238E27FC236}">
                  <a16:creationId xmlns:a16="http://schemas.microsoft.com/office/drawing/2014/main" id="{8C8D321A-F464-4B49-9992-DEA3BF358497}"/>
                </a:ext>
              </a:extLst>
            </p:cNvPr>
            <p:cNvSpPr/>
            <p:nvPr/>
          </p:nvSpPr>
          <p:spPr>
            <a:xfrm>
              <a:off x="41643900" y="20037775"/>
              <a:ext cx="237900" cy="2379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415;p6">
            <a:extLst>
              <a:ext uri="{FF2B5EF4-FFF2-40B4-BE49-F238E27FC236}">
                <a16:creationId xmlns:a16="http://schemas.microsoft.com/office/drawing/2014/main" id="{FE7D1243-5A09-44D0-BA3C-36022ADCD86E}"/>
              </a:ext>
            </a:extLst>
          </p:cNvPr>
          <p:cNvSpPr/>
          <p:nvPr/>
        </p:nvSpPr>
        <p:spPr>
          <a:xfrm>
            <a:off x="31562741" y="24714288"/>
            <a:ext cx="465900" cy="4785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416;p6">
            <a:extLst>
              <a:ext uri="{FF2B5EF4-FFF2-40B4-BE49-F238E27FC236}">
                <a16:creationId xmlns:a16="http://schemas.microsoft.com/office/drawing/2014/main" id="{0D53561D-D4A0-4DE7-A036-D68009E92FD4}"/>
              </a:ext>
            </a:extLst>
          </p:cNvPr>
          <p:cNvSpPr txBox="1"/>
          <p:nvPr/>
        </p:nvSpPr>
        <p:spPr>
          <a:xfrm>
            <a:off x="31778084" y="23657300"/>
            <a:ext cx="9124200" cy="7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5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Algorithm threshold identification</a:t>
            </a:r>
            <a:endParaRPr sz="5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417;p6">
            <a:extLst>
              <a:ext uri="{FF2B5EF4-FFF2-40B4-BE49-F238E27FC236}">
                <a16:creationId xmlns:a16="http://schemas.microsoft.com/office/drawing/2014/main" id="{30B1818A-9C05-47D4-BD6E-194E806B4F20}"/>
              </a:ext>
            </a:extLst>
          </p:cNvPr>
          <p:cNvSpPr/>
          <p:nvPr/>
        </p:nvSpPr>
        <p:spPr>
          <a:xfrm>
            <a:off x="31562741" y="26681203"/>
            <a:ext cx="465900" cy="4785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418;p6">
            <a:extLst>
              <a:ext uri="{FF2B5EF4-FFF2-40B4-BE49-F238E27FC236}">
                <a16:creationId xmlns:a16="http://schemas.microsoft.com/office/drawing/2014/main" id="{42B6323F-C00C-4B75-B4AD-4A682FD90829}"/>
              </a:ext>
            </a:extLst>
          </p:cNvPr>
          <p:cNvSpPr txBox="1"/>
          <p:nvPr/>
        </p:nvSpPr>
        <p:spPr>
          <a:xfrm>
            <a:off x="31803038" y="25702630"/>
            <a:ext cx="88374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5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Alarm trigger in current system </a:t>
            </a:r>
            <a:endParaRPr sz="5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0" name="Google Shape;419;p6">
            <a:extLst>
              <a:ext uri="{FF2B5EF4-FFF2-40B4-BE49-F238E27FC236}">
                <a16:creationId xmlns:a16="http://schemas.microsoft.com/office/drawing/2014/main" id="{3FDCEC47-E6FE-498C-923F-035715D9E0BF}"/>
              </a:ext>
            </a:extLst>
          </p:cNvPr>
          <p:cNvGrpSpPr/>
          <p:nvPr/>
        </p:nvGrpSpPr>
        <p:grpSpPr>
          <a:xfrm>
            <a:off x="31715645" y="28668203"/>
            <a:ext cx="9124354" cy="478583"/>
            <a:chOff x="37223903" y="20037775"/>
            <a:chExt cx="4657897" cy="237900"/>
          </a:xfrm>
        </p:grpSpPr>
        <p:cxnSp>
          <p:nvCxnSpPr>
            <p:cNvPr id="81" name="Google Shape;420;p6">
              <a:extLst>
                <a:ext uri="{FF2B5EF4-FFF2-40B4-BE49-F238E27FC236}">
                  <a16:creationId xmlns:a16="http://schemas.microsoft.com/office/drawing/2014/main" id="{76EF1E08-D112-4B0C-9877-CF3FFF2B8A39}"/>
                </a:ext>
              </a:extLst>
            </p:cNvPr>
            <p:cNvCxnSpPr/>
            <p:nvPr/>
          </p:nvCxnSpPr>
          <p:spPr>
            <a:xfrm>
              <a:off x="37223903" y="20151173"/>
              <a:ext cx="4640100" cy="111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2" name="Google Shape;421;p6">
              <a:extLst>
                <a:ext uri="{FF2B5EF4-FFF2-40B4-BE49-F238E27FC236}">
                  <a16:creationId xmlns:a16="http://schemas.microsoft.com/office/drawing/2014/main" id="{2AE237A8-2ABC-4BAC-BF4C-DD8F2899A82F}"/>
                </a:ext>
              </a:extLst>
            </p:cNvPr>
            <p:cNvSpPr/>
            <p:nvPr/>
          </p:nvSpPr>
          <p:spPr>
            <a:xfrm>
              <a:off x="41643900" y="20037775"/>
              <a:ext cx="237900" cy="2379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422;p6">
            <a:extLst>
              <a:ext uri="{FF2B5EF4-FFF2-40B4-BE49-F238E27FC236}">
                <a16:creationId xmlns:a16="http://schemas.microsoft.com/office/drawing/2014/main" id="{DA7E58BC-2644-40EE-A403-AACBA9A65003}"/>
              </a:ext>
            </a:extLst>
          </p:cNvPr>
          <p:cNvSpPr/>
          <p:nvPr/>
        </p:nvSpPr>
        <p:spPr>
          <a:xfrm>
            <a:off x="31562741" y="28666647"/>
            <a:ext cx="465900" cy="4785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423;p6">
            <a:extLst>
              <a:ext uri="{FF2B5EF4-FFF2-40B4-BE49-F238E27FC236}">
                <a16:creationId xmlns:a16="http://schemas.microsoft.com/office/drawing/2014/main" id="{535D46B7-D719-4134-B2AD-E59348B96DB5}"/>
              </a:ext>
            </a:extLst>
          </p:cNvPr>
          <p:cNvSpPr txBox="1"/>
          <p:nvPr/>
        </p:nvSpPr>
        <p:spPr>
          <a:xfrm>
            <a:off x="31843550" y="27592754"/>
            <a:ext cx="88374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5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 algorithm into dryer</a:t>
            </a:r>
            <a:endParaRPr sz="5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5" name="Google Shape;424;p6">
            <a:extLst>
              <a:ext uri="{FF2B5EF4-FFF2-40B4-BE49-F238E27FC236}">
                <a16:creationId xmlns:a16="http://schemas.microsoft.com/office/drawing/2014/main" id="{8D505A7B-EA2C-44F7-8005-3F0DC21E442E}"/>
              </a:ext>
            </a:extLst>
          </p:cNvPr>
          <p:cNvGrpSpPr/>
          <p:nvPr/>
        </p:nvGrpSpPr>
        <p:grpSpPr>
          <a:xfrm>
            <a:off x="31741989" y="30305513"/>
            <a:ext cx="9124354" cy="478583"/>
            <a:chOff x="37223903" y="20037775"/>
            <a:chExt cx="4657897" cy="237900"/>
          </a:xfrm>
        </p:grpSpPr>
        <p:cxnSp>
          <p:nvCxnSpPr>
            <p:cNvPr id="86" name="Google Shape;425;p6">
              <a:extLst>
                <a:ext uri="{FF2B5EF4-FFF2-40B4-BE49-F238E27FC236}">
                  <a16:creationId xmlns:a16="http://schemas.microsoft.com/office/drawing/2014/main" id="{3915AA74-119F-46CE-8358-7ECDE7255C6A}"/>
                </a:ext>
              </a:extLst>
            </p:cNvPr>
            <p:cNvCxnSpPr/>
            <p:nvPr/>
          </p:nvCxnSpPr>
          <p:spPr>
            <a:xfrm>
              <a:off x="37223903" y="20151173"/>
              <a:ext cx="4640100" cy="111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7" name="Google Shape;426;p6">
              <a:extLst>
                <a:ext uri="{FF2B5EF4-FFF2-40B4-BE49-F238E27FC236}">
                  <a16:creationId xmlns:a16="http://schemas.microsoft.com/office/drawing/2014/main" id="{74A03BA9-E75E-4748-BAA3-D7A5C9739E05}"/>
                </a:ext>
              </a:extLst>
            </p:cNvPr>
            <p:cNvSpPr/>
            <p:nvPr/>
          </p:nvSpPr>
          <p:spPr>
            <a:xfrm>
              <a:off x="41643900" y="20037775"/>
              <a:ext cx="237900" cy="237900"/>
            </a:xfrm>
            <a:prstGeom prst="ellipse">
              <a:avLst/>
            </a:prstGeom>
            <a:solidFill>
              <a:srgbClr val="548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427;p6">
            <a:extLst>
              <a:ext uri="{FF2B5EF4-FFF2-40B4-BE49-F238E27FC236}">
                <a16:creationId xmlns:a16="http://schemas.microsoft.com/office/drawing/2014/main" id="{A90284B9-211E-43FA-8721-CCD3E9E7622D}"/>
              </a:ext>
            </a:extLst>
          </p:cNvPr>
          <p:cNvSpPr/>
          <p:nvPr/>
        </p:nvSpPr>
        <p:spPr>
          <a:xfrm>
            <a:off x="31589084" y="30303959"/>
            <a:ext cx="465900" cy="4785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428;p6">
            <a:extLst>
              <a:ext uri="{FF2B5EF4-FFF2-40B4-BE49-F238E27FC236}">
                <a16:creationId xmlns:a16="http://schemas.microsoft.com/office/drawing/2014/main" id="{7DC39B69-1803-45D5-B1AE-24D930747463}"/>
              </a:ext>
            </a:extLst>
          </p:cNvPr>
          <p:cNvSpPr txBox="1"/>
          <p:nvPr/>
        </p:nvSpPr>
        <p:spPr>
          <a:xfrm>
            <a:off x="31843547" y="29387419"/>
            <a:ext cx="76980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5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Test algorithm in dryer</a:t>
            </a:r>
            <a:endParaRPr sz="55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429;p6">
            <a:extLst>
              <a:ext uri="{FF2B5EF4-FFF2-40B4-BE49-F238E27FC236}">
                <a16:creationId xmlns:a16="http://schemas.microsoft.com/office/drawing/2014/main" id="{0A6E7D4D-D189-496B-A989-4AF0DDB56716}"/>
              </a:ext>
            </a:extLst>
          </p:cNvPr>
          <p:cNvSpPr txBox="1"/>
          <p:nvPr/>
        </p:nvSpPr>
        <p:spPr>
          <a:xfrm>
            <a:off x="21858675" y="17994775"/>
            <a:ext cx="20813400" cy="29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222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 WORK </a:t>
            </a:r>
            <a:endParaRPr sz="1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7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(SENIOR DESIGN 2)</a:t>
            </a:r>
            <a:endParaRPr sz="72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430;p6">
            <a:extLst>
              <a:ext uri="{FF2B5EF4-FFF2-40B4-BE49-F238E27FC236}">
                <a16:creationId xmlns:a16="http://schemas.microsoft.com/office/drawing/2014/main" id="{3C312FEB-E733-43EF-9A30-2F15A7E37C3F}"/>
              </a:ext>
            </a:extLst>
          </p:cNvPr>
          <p:cNvSpPr/>
          <p:nvPr/>
        </p:nvSpPr>
        <p:spPr>
          <a:xfrm>
            <a:off x="31589084" y="31646766"/>
            <a:ext cx="465900" cy="478500"/>
          </a:xfrm>
          <a:prstGeom prst="ellipse">
            <a:avLst/>
          </a:prstGeom>
          <a:solidFill>
            <a:srgbClr val="1239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431;p6">
            <a:extLst>
              <a:ext uri="{FF2B5EF4-FFF2-40B4-BE49-F238E27FC236}">
                <a16:creationId xmlns:a16="http://schemas.microsoft.com/office/drawing/2014/main" id="{548F50D6-643F-40D0-A60D-14EF9321CDB6}"/>
              </a:ext>
            </a:extLst>
          </p:cNvPr>
          <p:cNvSpPr txBox="1"/>
          <p:nvPr/>
        </p:nvSpPr>
        <p:spPr>
          <a:xfrm>
            <a:off x="29687972" y="21855613"/>
            <a:ext cx="23775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5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8/1</a:t>
            </a:r>
            <a:endParaRPr sz="55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432;p6">
            <a:extLst>
              <a:ext uri="{FF2B5EF4-FFF2-40B4-BE49-F238E27FC236}">
                <a16:creationId xmlns:a16="http://schemas.microsoft.com/office/drawing/2014/main" id="{0BA5B026-BBFC-46AA-A98F-2171FF9DC7FB}"/>
              </a:ext>
            </a:extLst>
          </p:cNvPr>
          <p:cNvSpPr txBox="1"/>
          <p:nvPr/>
        </p:nvSpPr>
        <p:spPr>
          <a:xfrm>
            <a:off x="29339138" y="24043014"/>
            <a:ext cx="29232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5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9/20</a:t>
            </a:r>
            <a:endParaRPr sz="55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433;p6">
            <a:extLst>
              <a:ext uri="{FF2B5EF4-FFF2-40B4-BE49-F238E27FC236}">
                <a16:creationId xmlns:a16="http://schemas.microsoft.com/office/drawing/2014/main" id="{6B96FFDB-2944-4ED3-8300-95C088B8F0C7}"/>
              </a:ext>
            </a:extLst>
          </p:cNvPr>
          <p:cNvSpPr txBox="1"/>
          <p:nvPr/>
        </p:nvSpPr>
        <p:spPr>
          <a:xfrm>
            <a:off x="29009625" y="26043448"/>
            <a:ext cx="35823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5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10/01</a:t>
            </a:r>
            <a:endParaRPr sz="55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434;p6">
            <a:extLst>
              <a:ext uri="{FF2B5EF4-FFF2-40B4-BE49-F238E27FC236}">
                <a16:creationId xmlns:a16="http://schemas.microsoft.com/office/drawing/2014/main" id="{81C3BF21-E928-4F99-9822-131934E81292}"/>
              </a:ext>
            </a:extLst>
          </p:cNvPr>
          <p:cNvSpPr txBox="1"/>
          <p:nvPr/>
        </p:nvSpPr>
        <p:spPr>
          <a:xfrm>
            <a:off x="29009625" y="28024831"/>
            <a:ext cx="35823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5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10/26</a:t>
            </a:r>
            <a:endParaRPr sz="55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435;p6">
            <a:extLst>
              <a:ext uri="{FF2B5EF4-FFF2-40B4-BE49-F238E27FC236}">
                <a16:creationId xmlns:a16="http://schemas.microsoft.com/office/drawing/2014/main" id="{B2FB86D1-83DC-4B3C-8114-EF6397909D69}"/>
              </a:ext>
            </a:extLst>
          </p:cNvPr>
          <p:cNvSpPr txBox="1"/>
          <p:nvPr/>
        </p:nvSpPr>
        <p:spPr>
          <a:xfrm>
            <a:off x="29009625" y="29689822"/>
            <a:ext cx="44451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5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11/20</a:t>
            </a:r>
            <a:endParaRPr sz="55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436;p6">
            <a:extLst>
              <a:ext uri="{FF2B5EF4-FFF2-40B4-BE49-F238E27FC236}">
                <a16:creationId xmlns:a16="http://schemas.microsoft.com/office/drawing/2014/main" id="{18EC83EC-8903-4839-AE7E-56ECC654D6AC}"/>
              </a:ext>
            </a:extLst>
          </p:cNvPr>
          <p:cNvSpPr txBox="1"/>
          <p:nvPr/>
        </p:nvSpPr>
        <p:spPr>
          <a:xfrm>
            <a:off x="29300303" y="30940003"/>
            <a:ext cx="39042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" sz="55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12/9</a:t>
            </a:r>
            <a:endParaRPr sz="55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437;p6">
            <a:extLst>
              <a:ext uri="{FF2B5EF4-FFF2-40B4-BE49-F238E27FC236}">
                <a16:creationId xmlns:a16="http://schemas.microsoft.com/office/drawing/2014/main" id="{8B89E400-72EC-474A-BD57-2D1A7E4892D0}"/>
              </a:ext>
            </a:extLst>
          </p:cNvPr>
          <p:cNvSpPr txBox="1"/>
          <p:nvPr/>
        </p:nvSpPr>
        <p:spPr>
          <a:xfrm>
            <a:off x="21987875" y="21079550"/>
            <a:ext cx="72189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6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PREDICTED DATE OF COMPLETION IN YEAR 2020</a:t>
            </a:r>
            <a:endParaRPr sz="6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438;p6">
            <a:extLst>
              <a:ext uri="{FF2B5EF4-FFF2-40B4-BE49-F238E27FC236}">
                <a16:creationId xmlns:a16="http://schemas.microsoft.com/office/drawing/2014/main" id="{A279E315-D6E4-4974-BB6B-87911D13A898}"/>
              </a:ext>
            </a:extLst>
          </p:cNvPr>
          <p:cNvSpPr txBox="1"/>
          <p:nvPr/>
        </p:nvSpPr>
        <p:spPr>
          <a:xfrm>
            <a:off x="954400" y="10210225"/>
            <a:ext cx="19863900" cy="88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 IMPLEMENTATION</a:t>
            </a:r>
            <a:endParaRPr sz="1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16549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" sz="9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Team will utilize</a:t>
            </a:r>
            <a:endParaRPr sz="9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11654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s" sz="9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implement the designed algorithm into the the final </a:t>
            </a:r>
            <a:r>
              <a:rPr lang="es" sz="9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s" sz="9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rototype</a:t>
            </a:r>
            <a:endParaRPr sz="9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0" name="Google Shape;439;p6" descr="DASYLab">
            <a:extLst>
              <a:ext uri="{FF2B5EF4-FFF2-40B4-BE49-F238E27FC236}">
                <a16:creationId xmlns:a16="http://schemas.microsoft.com/office/drawing/2014/main" id="{52AFD429-101C-4889-A3AF-EAD98ADFCCD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07100" y="12498300"/>
            <a:ext cx="6173905" cy="17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440;p6">
            <a:extLst>
              <a:ext uri="{FF2B5EF4-FFF2-40B4-BE49-F238E27FC236}">
                <a16:creationId xmlns:a16="http://schemas.microsoft.com/office/drawing/2014/main" id="{84A183F8-1E39-404A-A11E-E4C79D096FCB}"/>
              </a:ext>
            </a:extLst>
          </p:cNvPr>
          <p:cNvSpPr txBox="1"/>
          <p:nvPr/>
        </p:nvSpPr>
        <p:spPr>
          <a:xfrm>
            <a:off x="21798100" y="10179350"/>
            <a:ext cx="22857000" cy="1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8825" tIns="438825" rIns="438825" bIns="438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s" sz="1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EXPECTATION FOR FINAL DESIGN</a:t>
            </a:r>
            <a:endParaRPr sz="12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2" name="Google Shape;444;p6">
            <a:extLst>
              <a:ext uri="{FF2B5EF4-FFF2-40B4-BE49-F238E27FC236}">
                <a16:creationId xmlns:a16="http://schemas.microsoft.com/office/drawing/2014/main" id="{1F3104B9-170C-4139-9426-7DB2473EC553}"/>
              </a:ext>
            </a:extLst>
          </p:cNvPr>
          <p:cNvGrpSpPr/>
          <p:nvPr/>
        </p:nvGrpSpPr>
        <p:grpSpPr>
          <a:xfrm>
            <a:off x="21868803" y="14337739"/>
            <a:ext cx="18838361" cy="3831558"/>
            <a:chOff x="36096581" y="16120250"/>
            <a:chExt cx="7260044" cy="1647556"/>
          </a:xfrm>
        </p:grpSpPr>
        <p:sp>
          <p:nvSpPr>
            <p:cNvPr id="103" name="Google Shape;445;p6">
              <a:extLst>
                <a:ext uri="{FF2B5EF4-FFF2-40B4-BE49-F238E27FC236}">
                  <a16:creationId xmlns:a16="http://schemas.microsoft.com/office/drawing/2014/main" id="{D7D3D7CB-3D1A-40F8-863D-FDAA475756F8}"/>
                </a:ext>
              </a:extLst>
            </p:cNvPr>
            <p:cNvSpPr/>
            <p:nvPr/>
          </p:nvSpPr>
          <p:spPr>
            <a:xfrm>
              <a:off x="36335125" y="16136475"/>
              <a:ext cx="2387700" cy="1546800"/>
            </a:xfrm>
            <a:prstGeom prst="homePlate">
              <a:avLst>
                <a:gd name="adj" fmla="val 31210"/>
              </a:avLst>
            </a:prstGeom>
            <a:solidFill>
              <a:srgbClr val="1239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446;p6">
              <a:extLst>
                <a:ext uri="{FF2B5EF4-FFF2-40B4-BE49-F238E27FC236}">
                  <a16:creationId xmlns:a16="http://schemas.microsoft.com/office/drawing/2014/main" id="{C1D0EB77-6DFF-420D-90B1-E54F96D54944}"/>
                </a:ext>
              </a:extLst>
            </p:cNvPr>
            <p:cNvSpPr/>
            <p:nvPr/>
          </p:nvSpPr>
          <p:spPr>
            <a:xfrm>
              <a:off x="38316325" y="16136425"/>
              <a:ext cx="2564100" cy="1546800"/>
            </a:xfrm>
            <a:prstGeom prst="chevron">
              <a:avLst>
                <a:gd name="adj" fmla="val 33046"/>
              </a:avLst>
            </a:prstGeom>
            <a:solidFill>
              <a:srgbClr val="2A4F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447;p6">
              <a:extLst>
                <a:ext uri="{FF2B5EF4-FFF2-40B4-BE49-F238E27FC236}">
                  <a16:creationId xmlns:a16="http://schemas.microsoft.com/office/drawing/2014/main" id="{7D3571AD-72AC-4BB4-A47E-1DCB0987ED1E}"/>
                </a:ext>
              </a:extLst>
            </p:cNvPr>
            <p:cNvSpPr/>
            <p:nvPr/>
          </p:nvSpPr>
          <p:spPr>
            <a:xfrm>
              <a:off x="40481250" y="16120250"/>
              <a:ext cx="2114400" cy="1563000"/>
            </a:xfrm>
            <a:prstGeom prst="chevron">
              <a:avLst>
                <a:gd name="adj" fmla="val 32835"/>
              </a:avLst>
            </a:prstGeom>
            <a:solidFill>
              <a:srgbClr val="678A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448;p6">
              <a:extLst>
                <a:ext uri="{FF2B5EF4-FFF2-40B4-BE49-F238E27FC236}">
                  <a16:creationId xmlns:a16="http://schemas.microsoft.com/office/drawing/2014/main" id="{236CEAEB-394D-456C-8AD3-445446D9F282}"/>
                </a:ext>
              </a:extLst>
            </p:cNvPr>
            <p:cNvSpPr txBox="1"/>
            <p:nvPr/>
          </p:nvSpPr>
          <p:spPr>
            <a:xfrm>
              <a:off x="40750653" y="16221006"/>
              <a:ext cx="1575600" cy="15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lang="es" sz="55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Pressure sensor addition</a:t>
              </a:r>
              <a:endParaRPr sz="55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7" name="Google Shape;449;p6">
              <a:extLst>
                <a:ext uri="{FF2B5EF4-FFF2-40B4-BE49-F238E27FC236}">
                  <a16:creationId xmlns:a16="http://schemas.microsoft.com/office/drawing/2014/main" id="{AB17887A-7F3B-4EBF-A9CD-5C7EEC3627C6}"/>
                </a:ext>
              </a:extLst>
            </p:cNvPr>
            <p:cNvSpPr/>
            <p:nvPr/>
          </p:nvSpPr>
          <p:spPr>
            <a:xfrm>
              <a:off x="42153125" y="16120400"/>
              <a:ext cx="680700" cy="1563000"/>
            </a:xfrm>
            <a:prstGeom prst="chevron">
              <a:avLst>
                <a:gd name="adj" fmla="val 76946"/>
              </a:avLst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450;p6">
              <a:extLst>
                <a:ext uri="{FF2B5EF4-FFF2-40B4-BE49-F238E27FC236}">
                  <a16:creationId xmlns:a16="http://schemas.microsoft.com/office/drawing/2014/main" id="{C36416C8-505D-4CDA-9196-78844BFBAF80}"/>
                </a:ext>
              </a:extLst>
            </p:cNvPr>
            <p:cNvSpPr txBox="1"/>
            <p:nvPr/>
          </p:nvSpPr>
          <p:spPr>
            <a:xfrm>
              <a:off x="38777581" y="16387956"/>
              <a:ext cx="1766700" cy="9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lang="es" sz="55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Functional prototype</a:t>
              </a:r>
              <a:endParaRPr sz="55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109" name="Google Shape;451;p6">
              <a:extLst>
                <a:ext uri="{FF2B5EF4-FFF2-40B4-BE49-F238E27FC236}">
                  <a16:creationId xmlns:a16="http://schemas.microsoft.com/office/drawing/2014/main" id="{D082EAF6-E547-41FB-83DB-23880FE90CF7}"/>
                </a:ext>
              </a:extLst>
            </p:cNvPr>
            <p:cNvSpPr/>
            <p:nvPr/>
          </p:nvSpPr>
          <p:spPr>
            <a:xfrm>
              <a:off x="42391650" y="16123225"/>
              <a:ext cx="680700" cy="1563000"/>
            </a:xfrm>
            <a:prstGeom prst="chevron">
              <a:avLst>
                <a:gd name="adj" fmla="val 76946"/>
              </a:avLst>
            </a:prstGeom>
            <a:solidFill>
              <a:srgbClr val="BAD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452;p6">
              <a:extLst>
                <a:ext uri="{FF2B5EF4-FFF2-40B4-BE49-F238E27FC236}">
                  <a16:creationId xmlns:a16="http://schemas.microsoft.com/office/drawing/2014/main" id="{59DC2F8F-35D7-4674-A39E-BCE3C9D90C10}"/>
                </a:ext>
              </a:extLst>
            </p:cNvPr>
            <p:cNvSpPr/>
            <p:nvPr/>
          </p:nvSpPr>
          <p:spPr>
            <a:xfrm>
              <a:off x="42675925" y="16123225"/>
              <a:ext cx="680700" cy="1563000"/>
            </a:xfrm>
            <a:prstGeom prst="chevron">
              <a:avLst>
                <a:gd name="adj" fmla="val 76946"/>
              </a:avLst>
            </a:prstGeom>
            <a:solidFill>
              <a:srgbClr val="D2EE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453;p6">
              <a:extLst>
                <a:ext uri="{FF2B5EF4-FFF2-40B4-BE49-F238E27FC236}">
                  <a16:creationId xmlns:a16="http://schemas.microsoft.com/office/drawing/2014/main" id="{6E6E51AB-C29A-42EE-82DA-38E6C2A5DBE9}"/>
                </a:ext>
              </a:extLst>
            </p:cNvPr>
            <p:cNvSpPr txBox="1"/>
            <p:nvPr/>
          </p:nvSpPr>
          <p:spPr>
            <a:xfrm>
              <a:off x="36096581" y="16155475"/>
              <a:ext cx="2564100" cy="107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45720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500"/>
                <a:buFont typeface="Arial"/>
                <a:buNone/>
              </a:pPr>
              <a:r>
                <a:rPr lang="es" sz="5500" b="1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Algorithm accuracy at 80% tolerance</a:t>
              </a:r>
              <a:endParaRPr sz="55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112" name="Google Shape;454;p6">
            <a:extLst>
              <a:ext uri="{FF2B5EF4-FFF2-40B4-BE49-F238E27FC236}">
                <a16:creationId xmlns:a16="http://schemas.microsoft.com/office/drawing/2014/main" id="{EA9F2254-C8E1-4898-A4C4-F3861C891723}"/>
              </a:ext>
            </a:extLst>
          </p:cNvPr>
          <p:cNvSpPr/>
          <p:nvPr/>
        </p:nvSpPr>
        <p:spPr>
          <a:xfrm>
            <a:off x="20818303" y="31646766"/>
            <a:ext cx="1311000" cy="1336200"/>
          </a:xfrm>
          <a:prstGeom prst="ellipse">
            <a:avLst/>
          </a:prstGeom>
          <a:solidFill>
            <a:srgbClr val="2A4F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s" sz="54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desGo Final Pages">
  <a:themeElements>
    <a:clrScheme name="Custom 3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68B16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1223</Words>
  <Application>Microsoft Office PowerPoint</Application>
  <PresentationFormat>Custom</PresentationFormat>
  <Paragraphs>291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Proxima Nova Semibold</vt:lpstr>
      <vt:lpstr>Roboto Slab</vt:lpstr>
      <vt:lpstr>Century Gothic</vt:lpstr>
      <vt:lpstr>Arial</vt:lpstr>
      <vt:lpstr>Calibri</vt:lpstr>
      <vt:lpstr>Nunito Sans ExtraBold</vt:lpstr>
      <vt:lpstr>Proxima Nova</vt:lpstr>
      <vt:lpstr>Arvo</vt:lpstr>
      <vt:lpstr>SlidesGo Final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Vella, Taylor</dc:creator>
  <cp:lastModifiedBy>Julio Blanco</cp:lastModifiedBy>
  <cp:revision>13</cp:revision>
  <dcterms:created xsi:type="dcterms:W3CDTF">2020-04-03T20:28:45Z</dcterms:created>
  <dcterms:modified xsi:type="dcterms:W3CDTF">2020-04-26T17:50:41Z</dcterms:modified>
</cp:coreProperties>
</file>