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3" r:id="rId4"/>
    <p:sldId id="265" r:id="rId5"/>
    <p:sldId id="264" r:id="rId6"/>
    <p:sldId id="257" r:id="rId7"/>
    <p:sldId id="258" r:id="rId8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0" roundtripDataSignature="AMtx7mjKd9BQ0JfMfan43DLMDTEOwvLt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196" autoAdjust="0"/>
    <p:restoredTop sz="94660"/>
  </p:normalViewPr>
  <p:slideViewPr>
    <p:cSldViewPr snapToGrid="0">
      <p:cViewPr varScale="1">
        <p:scale>
          <a:sx n="17" d="100"/>
          <a:sy n="17" d="100"/>
        </p:scale>
        <p:origin x="1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973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4174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489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626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4322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878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1502390" y="278131"/>
            <a:ext cx="20886422" cy="3785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22193250" y="10968991"/>
            <a:ext cx="27896822" cy="946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990852" y="1779270"/>
            <a:ext cx="27896822" cy="2784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3291840" y="5387342"/>
            <a:ext cx="37307519" cy="1146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5486400" y="17289781"/>
            <a:ext cx="32918401" cy="79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/>
            </a:lvl1pPr>
            <a:lvl2pPr lvl="1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/>
            </a:lvl2pPr>
            <a:lvl3pPr lvl="2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/>
            </a:lvl3pPr>
            <a:lvl4pPr lvl="3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4pPr>
            <a:lvl5pPr lvl="4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5pPr>
            <a:lvl6pPr lvl="5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6pPr>
            <a:lvl7pPr lvl="6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7pPr>
            <a:lvl8pPr lvl="7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8pPr>
            <a:lvl9pPr lvl="8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2994662" y="22029430"/>
            <a:ext cx="37856160" cy="720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 sz="9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8640"/>
              <a:buNone/>
              <a:defRPr sz="864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18653759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2219920" y="8763000"/>
            <a:ext cx="18653759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 b="1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 b="1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3023242" y="12024360"/>
            <a:ext cx="18568032" cy="1768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22219922" y="8069582"/>
            <a:ext cx="18659477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 b="1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 b="1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22219922" y="12024360"/>
            <a:ext cx="18659477" cy="1768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120396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5360"/>
              <a:buChar char="•"/>
              <a:defRPr sz="15360"/>
            </a:lvl1pPr>
            <a:lvl2pPr marL="914400" lvl="1" indent="-108204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3440"/>
              <a:buChar char="•"/>
              <a:defRPr sz="13439"/>
            </a:lvl2pPr>
            <a:lvl3pPr marL="1371600" lvl="2" indent="-96012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Char char="•"/>
              <a:defRPr sz="11520"/>
            </a:lvl3pPr>
            <a:lvl4pPr marL="1828800" lvl="3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4pPr>
            <a:lvl5pPr marL="2286000" lvl="4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5pPr>
            <a:lvl6pPr marL="2743200" lvl="5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6pPr>
            <a:lvl7pPr marL="3200400" lvl="6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7pPr>
            <a:lvl8pPr marL="3657600" lvl="7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8pPr>
            <a:lvl9pPr marL="4114800" lvl="8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Arial"/>
              <a:buNone/>
              <a:defRPr sz="15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None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None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notesSlide" Target="../notesSlides/notesSlide1.xml"/><Relationship Id="rId26" Type="http://schemas.openxmlformats.org/officeDocument/2006/relationships/hyperlink" Target="mailto:jandrika@uncc.edu" TargetMode="External"/><Relationship Id="rId3" Type="http://schemas.microsoft.com/office/2007/relationships/media" Target="../media/media2.m4a"/><Relationship Id="rId21" Type="http://schemas.openxmlformats.org/officeDocument/2006/relationships/image" Target="../media/image3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5" Type="http://schemas.openxmlformats.org/officeDocument/2006/relationships/hyperlink" Target="mailto:halhawaj@uncc.edu" TargetMode="Externa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.png"/><Relationship Id="rId29" Type="http://schemas.openxmlformats.org/officeDocument/2006/relationships/hyperlink" Target="mailto:gzorn@uncc.edu" TargetMode="Externa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hyperlink" Target="mailto:lshevlin@uncc.edu" TargetMode="External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5.png"/><Relationship Id="rId28" Type="http://schemas.openxmlformats.org/officeDocument/2006/relationships/hyperlink" Target="mailto:jreyno51@uncc.edu" TargetMode="External"/><Relationship Id="rId10" Type="http://schemas.openxmlformats.org/officeDocument/2006/relationships/audio" Target="../media/media5.m4a"/><Relationship Id="rId19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4.png"/><Relationship Id="rId27" Type="http://schemas.openxmlformats.org/officeDocument/2006/relationships/hyperlink" Target="mailto:emateola@uncc.edu" TargetMode="External"/><Relationship Id="rId30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mailto:jandrika@uncc.edu" TargetMode="External"/><Relationship Id="rId3" Type="http://schemas.microsoft.com/office/2007/relationships/media" Target="../media/media9.m4a"/><Relationship Id="rId7" Type="http://schemas.openxmlformats.org/officeDocument/2006/relationships/image" Target="../media/image2.png"/><Relationship Id="rId12" Type="http://schemas.openxmlformats.org/officeDocument/2006/relationships/hyperlink" Target="mailto:halhawaj@uncc.edu" TargetMode="External"/><Relationship Id="rId2" Type="http://schemas.openxmlformats.org/officeDocument/2006/relationships/audio" Target="../media/media4.m4a"/><Relationship Id="rId16" Type="http://schemas.openxmlformats.org/officeDocument/2006/relationships/hyperlink" Target="mailto:gzorn@uncc.edu" TargetMode="External"/><Relationship Id="rId1" Type="http://schemas.microsoft.com/office/2007/relationships/media" Target="../media/media4.m4a"/><Relationship Id="rId6" Type="http://schemas.openxmlformats.org/officeDocument/2006/relationships/notesSlide" Target="../notesSlides/notesSlide2.xml"/><Relationship Id="rId11" Type="http://schemas.openxmlformats.org/officeDocument/2006/relationships/hyperlink" Target="mailto:lshevlin@uncc.edu" TargetMode="External"/><Relationship Id="rId5" Type="http://schemas.openxmlformats.org/officeDocument/2006/relationships/slideLayout" Target="../slideLayouts/slideLayout1.xml"/><Relationship Id="rId15" Type="http://schemas.openxmlformats.org/officeDocument/2006/relationships/hyperlink" Target="mailto:jreyno51@uncc.edu" TargetMode="External"/><Relationship Id="rId10" Type="http://schemas.openxmlformats.org/officeDocument/2006/relationships/image" Target="../media/image1.png"/><Relationship Id="rId4" Type="http://schemas.openxmlformats.org/officeDocument/2006/relationships/audio" Target="../media/media9.m4a"/><Relationship Id="rId9" Type="http://schemas.openxmlformats.org/officeDocument/2006/relationships/image" Target="../media/image5.png"/><Relationship Id="rId14" Type="http://schemas.openxmlformats.org/officeDocument/2006/relationships/hyperlink" Target="mailto:emateola@uncc.ed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png"/><Relationship Id="rId18" Type="http://schemas.openxmlformats.org/officeDocument/2006/relationships/hyperlink" Target="mailto:emateola@uncc.edu" TargetMode="External"/><Relationship Id="rId3" Type="http://schemas.microsoft.com/office/2007/relationships/media" Target="../media/media10.m4a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17" Type="http://schemas.openxmlformats.org/officeDocument/2006/relationships/hyperlink" Target="mailto:jandrika@uncc.edu" TargetMode="External"/><Relationship Id="rId2" Type="http://schemas.openxmlformats.org/officeDocument/2006/relationships/audio" Target="../media/media2.m4a"/><Relationship Id="rId16" Type="http://schemas.openxmlformats.org/officeDocument/2006/relationships/hyperlink" Target="mailto:halhawaj@uncc.edu" TargetMode="External"/><Relationship Id="rId20" Type="http://schemas.openxmlformats.org/officeDocument/2006/relationships/hyperlink" Target="mailto:gzorn@uncc.edu" TargetMode="External"/><Relationship Id="rId1" Type="http://schemas.microsoft.com/office/2007/relationships/media" Target="../media/media2.m4a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15" Type="http://schemas.openxmlformats.org/officeDocument/2006/relationships/hyperlink" Target="mailto:lshevlin@uncc.edu" TargetMode="External"/><Relationship Id="rId10" Type="http://schemas.openxmlformats.org/officeDocument/2006/relationships/image" Target="../media/image10.png"/><Relationship Id="rId19" Type="http://schemas.openxmlformats.org/officeDocument/2006/relationships/hyperlink" Target="mailto:jreyno51@uncc.edu" TargetMode="External"/><Relationship Id="rId4" Type="http://schemas.openxmlformats.org/officeDocument/2006/relationships/audio" Target="../media/media10.m4a"/><Relationship Id="rId9" Type="http://schemas.openxmlformats.org/officeDocument/2006/relationships/image" Target="../media/image9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mailto:jandrika@uncc.edu" TargetMode="External"/><Relationship Id="rId3" Type="http://schemas.microsoft.com/office/2007/relationships/media" Target="../media/media11.m4a"/><Relationship Id="rId7" Type="http://schemas.openxmlformats.org/officeDocument/2006/relationships/image" Target="../media/image2.png"/><Relationship Id="rId12" Type="http://schemas.openxmlformats.org/officeDocument/2006/relationships/hyperlink" Target="mailto:halhawaj@uncc.edu" TargetMode="External"/><Relationship Id="rId2" Type="http://schemas.openxmlformats.org/officeDocument/2006/relationships/audio" Target="../media/media6.m4a"/><Relationship Id="rId16" Type="http://schemas.openxmlformats.org/officeDocument/2006/relationships/hyperlink" Target="mailto:gzorn@uncc.edu" TargetMode="External"/><Relationship Id="rId1" Type="http://schemas.microsoft.com/office/2007/relationships/media" Target="../media/media6.m4a"/><Relationship Id="rId6" Type="http://schemas.openxmlformats.org/officeDocument/2006/relationships/notesSlide" Target="../notesSlides/notesSlide4.xml"/><Relationship Id="rId11" Type="http://schemas.openxmlformats.org/officeDocument/2006/relationships/hyperlink" Target="mailto:lshevlin@uncc.edu" TargetMode="External"/><Relationship Id="rId5" Type="http://schemas.openxmlformats.org/officeDocument/2006/relationships/slideLayout" Target="../slideLayouts/slideLayout1.xml"/><Relationship Id="rId15" Type="http://schemas.openxmlformats.org/officeDocument/2006/relationships/hyperlink" Target="mailto:jreyno51@uncc.edu" TargetMode="External"/><Relationship Id="rId10" Type="http://schemas.openxmlformats.org/officeDocument/2006/relationships/image" Target="../media/image5.png"/><Relationship Id="rId4" Type="http://schemas.openxmlformats.org/officeDocument/2006/relationships/audio" Target="../media/media11.m4a"/><Relationship Id="rId9" Type="http://schemas.openxmlformats.org/officeDocument/2006/relationships/image" Target="../media/image11.png"/><Relationship Id="rId14" Type="http://schemas.openxmlformats.org/officeDocument/2006/relationships/hyperlink" Target="mailto:emateola@uncc.edu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mailto:emateola@uncc.edu" TargetMode="External"/><Relationship Id="rId3" Type="http://schemas.microsoft.com/office/2007/relationships/media" Target="../media/media13.m4a"/><Relationship Id="rId7" Type="http://schemas.openxmlformats.org/officeDocument/2006/relationships/image" Target="../media/image2.png"/><Relationship Id="rId12" Type="http://schemas.openxmlformats.org/officeDocument/2006/relationships/hyperlink" Target="mailto:jandrika@uncc.edu" TargetMode="External"/><Relationship Id="rId2" Type="http://schemas.openxmlformats.org/officeDocument/2006/relationships/audio" Target="../media/media12.m4a"/><Relationship Id="rId16" Type="http://schemas.openxmlformats.org/officeDocument/2006/relationships/image" Target="../media/image5.png"/><Relationship Id="rId1" Type="http://schemas.microsoft.com/office/2007/relationships/media" Target="../media/media12.m4a"/><Relationship Id="rId6" Type="http://schemas.openxmlformats.org/officeDocument/2006/relationships/notesSlide" Target="../notesSlides/notesSlide5.xml"/><Relationship Id="rId11" Type="http://schemas.openxmlformats.org/officeDocument/2006/relationships/hyperlink" Target="mailto:halhawaj@uncc.edu" TargetMode="External"/><Relationship Id="rId5" Type="http://schemas.openxmlformats.org/officeDocument/2006/relationships/slideLayout" Target="../slideLayouts/slideLayout1.xml"/><Relationship Id="rId15" Type="http://schemas.openxmlformats.org/officeDocument/2006/relationships/hyperlink" Target="mailto:gzorn@uncc.edu" TargetMode="External"/><Relationship Id="rId10" Type="http://schemas.openxmlformats.org/officeDocument/2006/relationships/hyperlink" Target="mailto:lshevlin@uncc.edu" TargetMode="External"/><Relationship Id="rId4" Type="http://schemas.openxmlformats.org/officeDocument/2006/relationships/audio" Target="../media/media13.m4a"/><Relationship Id="rId9" Type="http://schemas.openxmlformats.org/officeDocument/2006/relationships/image" Target="../media/image1.png"/><Relationship Id="rId14" Type="http://schemas.openxmlformats.org/officeDocument/2006/relationships/hyperlink" Target="mailto:jreyno51@uncc.edu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halhawaj@uncc.edu" TargetMode="Externa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hyperlink" Target="mailto:lshevlin@uncc.edu" TargetMode="External"/><Relationship Id="rId12" Type="http://schemas.openxmlformats.org/officeDocument/2006/relationships/hyperlink" Target="mailto:gzorn@uncc.edu" TargetMode="Externa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11" Type="http://schemas.openxmlformats.org/officeDocument/2006/relationships/hyperlink" Target="mailto:jreyno51@uncc.edu" TargetMode="External"/><Relationship Id="rId5" Type="http://schemas.openxmlformats.org/officeDocument/2006/relationships/image" Target="../media/image2.png"/><Relationship Id="rId10" Type="http://schemas.openxmlformats.org/officeDocument/2006/relationships/hyperlink" Target="mailto:emateola@uncc.edu" TargetMode="External"/><Relationship Id="rId4" Type="http://schemas.openxmlformats.org/officeDocument/2006/relationships/notesSlide" Target="../notesSlides/notesSlide6.xml"/><Relationship Id="rId9" Type="http://schemas.openxmlformats.org/officeDocument/2006/relationships/hyperlink" Target="mailto:jandrika@uncc.ed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mailto:emateola@uncc.edu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hyperlink" Target="mailto:jandrika@uncc.edu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11" Type="http://schemas.openxmlformats.org/officeDocument/2006/relationships/hyperlink" Target="mailto:halhawaj@uncc.edu" TargetMode="External"/><Relationship Id="rId5" Type="http://schemas.openxmlformats.org/officeDocument/2006/relationships/image" Target="../media/image1.png"/><Relationship Id="rId15" Type="http://schemas.openxmlformats.org/officeDocument/2006/relationships/hyperlink" Target="mailto:gzorn@uncc.edu" TargetMode="External"/><Relationship Id="rId10" Type="http://schemas.openxmlformats.org/officeDocument/2006/relationships/hyperlink" Target="mailto:lshevlin@uncc.edu" TargetMode="External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5.png"/><Relationship Id="rId14" Type="http://schemas.openxmlformats.org/officeDocument/2006/relationships/hyperlink" Target="mailto:jreyno51@unc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90B0EE-A507-44C8-93B2-3253010E007E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E9EAEE"/>
              </a:clrFrom>
              <a:clrTo>
                <a:srgbClr val="E9EA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72425" y="8377493"/>
            <a:ext cx="14590035" cy="12412532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5836278" y="631902"/>
            <a:ext cx="7692567" cy="461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54714" y="240015"/>
            <a:ext cx="7600207" cy="53993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8054922" y="2138750"/>
            <a:ext cx="2778135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Design of a Battery Powered Solar Light Tower</a:t>
            </a:r>
            <a:endParaRPr dirty="0"/>
          </a:p>
        </p:txBody>
      </p:sp>
      <p:sp>
        <p:nvSpPr>
          <p:cNvPr id="88" name="Google Shape;88;p1"/>
          <p:cNvSpPr/>
          <p:nvPr/>
        </p:nvSpPr>
        <p:spPr>
          <a:xfrm>
            <a:off x="13890770" y="3693929"/>
            <a:ext cx="1610965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Senior Design I – Spring 2020</a:t>
            </a:r>
            <a:endParaRPr dirty="0"/>
          </a:p>
        </p:txBody>
      </p:sp>
      <p:sp>
        <p:nvSpPr>
          <p:cNvPr id="89" name="Google Shape;89;p1"/>
          <p:cNvSpPr/>
          <p:nvPr/>
        </p:nvSpPr>
        <p:spPr>
          <a:xfrm>
            <a:off x="688577" y="8470622"/>
            <a:ext cx="14993383" cy="11647582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sng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lang="en-US" b="0" i="0" u="sng" strike="noStrike" cap="none" dirty="0">
              <a:solidFill>
                <a:schemeClr val="tx1"/>
              </a:solidFill>
            </a:endParaRPr>
          </a:p>
          <a:p>
            <a:pPr marL="857250" marR="0" lvl="0" indent="-8572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Convert the diesel powered LCV6 light tower to solar/shore power</a:t>
            </a:r>
          </a:p>
          <a:p>
            <a:pPr marL="857250" marR="0" lvl="0" indent="-8572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8572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Run all 4 lights at a time with options to run only 2 or 1 light for a longer duration</a:t>
            </a:r>
          </a:p>
          <a:p>
            <a:pPr marL="857250" marR="0" lvl="0" indent="-8572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8572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Green option allows for less maintenance while reducing ones carbon footprint</a:t>
            </a:r>
            <a:endParaRPr sz="6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31135320" y="8470622"/>
            <a:ext cx="12242054" cy="11647582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sng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lang="en-US" b="0" i="0" u="sng" strike="noStrike" cap="none" dirty="0">
              <a:solidFill>
                <a:schemeClr val="tx1"/>
              </a:solidFill>
            </a:endParaRPr>
          </a:p>
          <a:p>
            <a:pPr marL="1371600" marR="0" lvl="0" indent="-1371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Structural Failure of the lifting bracket</a:t>
            </a:r>
          </a:p>
          <a:p>
            <a:pPr marL="1371600" marR="0" lvl="0" indent="-1371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1371600" marR="0" lvl="0" indent="-1371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Battery Failure due to transit</a:t>
            </a:r>
          </a:p>
          <a:p>
            <a:pPr marL="1371600" marR="0" lvl="0" indent="-1371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1371600" indent="-1371600">
              <a:buFont typeface="+mj-lt"/>
              <a:buAutoNum type="arabicPeriod"/>
            </a:pPr>
            <a:r>
              <a:rPr lang="en-US" sz="8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Corrosion of metal frames and bolts</a:t>
            </a:r>
          </a:p>
          <a:p>
            <a:pPr marL="1143000" lvl="0" indent="-1143000">
              <a:buClr>
                <a:schemeClr val="lt1"/>
              </a:buClr>
              <a:buSzPts val="8800"/>
              <a:buFont typeface="Arial" panose="020B0604020202020204" pitchFamily="34" charset="0"/>
              <a:buChar char="•"/>
            </a:pPr>
            <a:endParaRPr lang="en-US" sz="7200" dirty="0">
              <a:solidFill>
                <a:schemeClr val="tx1"/>
              </a:solidFill>
              <a:latin typeface="Calibri" panose="020F0502020204030204" pitchFamily="34" charset="0"/>
              <a:ea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31135320" y="20538431"/>
            <a:ext cx="12242054" cy="11647582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sng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Fall Semester Plans</a:t>
            </a:r>
            <a:endParaRPr lang="en-US" dirty="0">
              <a:solidFill>
                <a:schemeClr val="tx1"/>
              </a:solidFill>
            </a:endParaRPr>
          </a:p>
          <a:p>
            <a:pPr marL="1143000" marR="0" lvl="0" indent="-1143000" rtl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08-27-20: Procurement</a:t>
            </a:r>
            <a:endParaRPr lang="en-US" sz="6600" dirty="0">
              <a:solidFill>
                <a:schemeClr val="tx1"/>
              </a:solidFill>
            </a:endParaRPr>
          </a:p>
          <a:p>
            <a:pPr marL="1143000" marR="0" lvl="0" indent="-1143000" rtl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09-10-20: Fabrication begins</a:t>
            </a:r>
            <a:endParaRPr lang="en-US" sz="6600" dirty="0">
              <a:solidFill>
                <a:schemeClr val="tx1"/>
              </a:solidFill>
            </a:endParaRPr>
          </a:p>
          <a:p>
            <a:pPr marL="1143000" marR="0" lvl="0" indent="-1143000" rtl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10-08-20: Initial Assembly</a:t>
            </a:r>
          </a:p>
          <a:p>
            <a:pPr marL="1143000" marR="0" lvl="0" indent="-1143000" rtl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11-16-20: Testing</a:t>
            </a:r>
          </a:p>
          <a:p>
            <a:pPr marL="1143000" marR="0" lvl="0" indent="-1143000" rtl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12-09-20: Presentation</a:t>
            </a:r>
          </a:p>
        </p:txBody>
      </p:sp>
      <p:sp>
        <p:nvSpPr>
          <p:cNvPr id="94" name="Google Shape;94;p1"/>
          <p:cNvSpPr txBox="1"/>
          <p:nvPr/>
        </p:nvSpPr>
        <p:spPr>
          <a:xfrm>
            <a:off x="408532" y="7020215"/>
            <a:ext cx="430741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Project Support: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John Dunne (mentor), Bobby Ranker and Nick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Harknett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(industry supporters)</a:t>
            </a:r>
            <a:endParaRPr dirty="0"/>
          </a:p>
        </p:txBody>
      </p:sp>
      <p:pic>
        <p:nvPicPr>
          <p:cNvPr id="95" name="Google Shape;95;p1"/>
          <p:cNvPicPr preferRelativeResize="0"/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5704802" y="22795310"/>
            <a:ext cx="15430518" cy="733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EXPO Poster Background">
            <a:hlinkClick r:id="" action="ppaction://media"/>
            <a:extLst>
              <a:ext uri="{FF2B5EF4-FFF2-40B4-BE49-F238E27FC236}">
                <a16:creationId xmlns:a16="http://schemas.microsoft.com/office/drawing/2014/main" id="{51803220-0265-44AB-8618-AE9F246CF3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254817" y="9658298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AED75B-85B0-4F53-A19B-F3E20D6386DA}"/>
              </a:ext>
            </a:extLst>
          </p:cNvPr>
          <p:cNvSpPr/>
          <p:nvPr/>
        </p:nvSpPr>
        <p:spPr>
          <a:xfrm>
            <a:off x="17127611" y="21007838"/>
            <a:ext cx="96359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u="sng" dirty="0">
                <a:latin typeface="Calibri" panose="020F0502020204030204" pitchFamily="34" charset="0"/>
                <a:ea typeface="+mn-ea"/>
                <a:cs typeface="+mn-cs"/>
              </a:rPr>
              <a:t>Electronic Diagram</a:t>
            </a:r>
          </a:p>
        </p:txBody>
      </p:sp>
      <p:pic>
        <p:nvPicPr>
          <p:cNvPr id="7" name="light tower expo recording_model">
            <a:hlinkClick r:id="" action="ppaction://media"/>
            <a:extLst>
              <a:ext uri="{FF2B5EF4-FFF2-40B4-BE49-F238E27FC236}">
                <a16:creationId xmlns:a16="http://schemas.microsoft.com/office/drawing/2014/main" id="{FE74E8E9-6D51-413F-9819-E4634073EF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2697658" y="10040768"/>
            <a:ext cx="487363" cy="487363"/>
          </a:xfrm>
          <a:prstGeom prst="rect">
            <a:avLst/>
          </a:prstGeom>
        </p:spPr>
      </p:pic>
      <p:pic>
        <p:nvPicPr>
          <p:cNvPr id="10" name="Fall Semester">
            <a:hlinkClick r:id="" action="ppaction://media"/>
            <a:extLst>
              <a:ext uri="{FF2B5EF4-FFF2-40B4-BE49-F238E27FC236}">
                <a16:creationId xmlns:a16="http://schemas.microsoft.com/office/drawing/2014/main" id="{9CA1FBCD-4BB2-4D34-ACF8-63D445B7FA6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1701125" y="16214725"/>
            <a:ext cx="487363" cy="487363"/>
          </a:xfrm>
          <a:prstGeom prst="rect">
            <a:avLst/>
          </a:prstGeom>
        </p:spPr>
      </p:pic>
      <p:pic>
        <p:nvPicPr>
          <p:cNvPr id="11" name="My Notary of Charlotte, Llc.">
            <a:hlinkClick r:id="" action="ppaction://media"/>
            <a:extLst>
              <a:ext uri="{FF2B5EF4-FFF2-40B4-BE49-F238E27FC236}">
                <a16:creationId xmlns:a16="http://schemas.microsoft.com/office/drawing/2014/main" id="{97D6DD35-0C8E-4D22-8CBC-C7BACA8756E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950085" y="21643554"/>
            <a:ext cx="487363" cy="487363"/>
          </a:xfrm>
          <a:prstGeom prst="rect">
            <a:avLst/>
          </a:prstGeom>
        </p:spPr>
      </p:pic>
      <p:pic>
        <p:nvPicPr>
          <p:cNvPr id="2" name="EXPO Introduction">
            <a:hlinkClick r:id="" action="ppaction://media"/>
            <a:extLst>
              <a:ext uri="{FF2B5EF4-FFF2-40B4-BE49-F238E27FC236}">
                <a16:creationId xmlns:a16="http://schemas.microsoft.com/office/drawing/2014/main" id="{B7724F6A-595B-4780-BC8C-42F9D3730CA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797049" y="5575051"/>
            <a:ext cx="487363" cy="487363"/>
          </a:xfrm>
          <a:prstGeom prst="rect">
            <a:avLst/>
          </a:prstGeom>
        </p:spPr>
      </p:pic>
      <p:pic>
        <p:nvPicPr>
          <p:cNvPr id="6" name="Alt Schematic Audio">
            <a:hlinkClick r:id="" action="ppaction://media"/>
            <a:extLst>
              <a:ext uri="{FF2B5EF4-FFF2-40B4-BE49-F238E27FC236}">
                <a16:creationId xmlns:a16="http://schemas.microsoft.com/office/drawing/2014/main" id="{C388B8D5-EB71-44BA-B17E-AA8CC389DCB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6640248" y="21574610"/>
            <a:ext cx="487363" cy="487363"/>
          </a:xfrm>
          <a:prstGeom prst="rect">
            <a:avLst/>
          </a:prstGeom>
        </p:spPr>
      </p:pic>
      <p:pic>
        <p:nvPicPr>
          <p:cNvPr id="12" name="University City Blvd 4">
            <a:hlinkClick r:id="" action="ppaction://media"/>
            <a:extLst>
              <a:ext uri="{FF2B5EF4-FFF2-40B4-BE49-F238E27FC236}">
                <a16:creationId xmlns:a16="http://schemas.microsoft.com/office/drawing/2014/main" id="{2FA99D94-F174-44D5-85A2-4970DBD0B8A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7012665" y="8442599"/>
            <a:ext cx="487363" cy="487363"/>
          </a:xfrm>
          <a:prstGeom prst="rect">
            <a:avLst/>
          </a:prstGeom>
        </p:spPr>
      </p:pic>
      <p:sp>
        <p:nvSpPr>
          <p:cNvPr id="28" name="Google Shape;86;p1">
            <a:extLst>
              <a:ext uri="{FF2B5EF4-FFF2-40B4-BE49-F238E27FC236}">
                <a16:creationId xmlns:a16="http://schemas.microsoft.com/office/drawing/2014/main" id="{5611CC87-122C-4805-B80D-DB9EBE92BD4B}"/>
              </a:ext>
            </a:extLst>
          </p:cNvPr>
          <p:cNvSpPr txBox="1"/>
          <p:nvPr/>
        </p:nvSpPr>
        <p:spPr>
          <a:xfrm>
            <a:off x="454714" y="5335410"/>
            <a:ext cx="4307413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Team Members: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Lucas Shevlin </a:t>
            </a:r>
            <a:r>
              <a:rPr lang="en-US" sz="5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4"/>
              </a:rPr>
              <a:t>lshevlin@uncc.edu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Hadair Alhawaj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25"/>
              </a:rPr>
              <a:t>halhawaj@uncc.edu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Justin Andrikanich </a:t>
            </a:r>
            <a:r>
              <a:rPr lang="en-US" sz="5400" b="0" i="0" u="sng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26"/>
              </a:rPr>
              <a:t>jandrika@uncc.edu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Elijah Mateola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27"/>
              </a:rPr>
              <a:t>emateola@uncc.edu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Josh Reynolds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28"/>
              </a:rPr>
              <a:t>jreyno51@uncc.edu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and Greg Zorn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29"/>
              </a:rPr>
              <a:t>gzorn@uncc.edu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6" name="Hello my name is luke">
            <a:hlinkClick r:id="" action="ppaction://media"/>
            <a:extLst>
              <a:ext uri="{FF2B5EF4-FFF2-40B4-BE49-F238E27FC236}">
                <a16:creationId xmlns:a16="http://schemas.microsoft.com/office/drawing/2014/main" id="{1E637E98-2795-403C-A811-36BF6B9DD6A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437448" y="5566830"/>
            <a:ext cx="487363" cy="487363"/>
          </a:xfrm>
          <a:prstGeom prst="rect">
            <a:avLst/>
          </a:prstGeom>
        </p:spPr>
      </p:pic>
      <p:sp>
        <p:nvSpPr>
          <p:cNvPr id="90" name="Google Shape;90;p1"/>
          <p:cNvSpPr/>
          <p:nvPr/>
        </p:nvSpPr>
        <p:spPr>
          <a:xfrm>
            <a:off x="688576" y="20538431"/>
            <a:ext cx="14993383" cy="11647582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sng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Project Requirements</a:t>
            </a:r>
            <a:endParaRPr lang="en-US" sz="9600" b="0" i="0" u="sng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</a:endParaRPr>
          </a:p>
          <a:p>
            <a:pPr marL="1143000" marR="0" lvl="0" indent="-1143000" rtl="0"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Weighs less than 3,000 lbs</a:t>
            </a:r>
          </a:p>
          <a:p>
            <a:pPr marL="1143000" marR="0" lvl="0" indent="-1143000" rtl="0"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Less than 13’ 6” height for transportation</a:t>
            </a:r>
          </a:p>
          <a:p>
            <a:pPr marL="1143000" marR="0" lvl="0" indent="-1143000" rtl="0"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Operating conditions of 0 to 104 deg F</a:t>
            </a:r>
          </a:p>
          <a:p>
            <a:pPr marL="1143000" marR="0" lvl="0" indent="-1143000" rtl="0"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Deploy tool free with 1 person</a:t>
            </a:r>
          </a:p>
          <a:p>
            <a:pPr marL="1143000" indent="-11430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Wind Load up to 65 mph</a:t>
            </a:r>
          </a:p>
          <a:p>
            <a:pPr marL="1143000" marR="0" lvl="0" indent="-1143000" rtl="0"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Operate from Grid Power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447722-98E6-4F1F-B4AF-FDFE3BBC1B95}"/>
              </a:ext>
            </a:extLst>
          </p:cNvPr>
          <p:cNvSpPr/>
          <p:nvPr/>
        </p:nvSpPr>
        <p:spPr>
          <a:xfrm>
            <a:off x="0" y="7943545"/>
            <a:ext cx="43891200" cy="249748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92EE3D-7D99-48FB-A6E5-81A6D06A10A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334888" y="11027185"/>
            <a:ext cx="41219835" cy="16450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70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836278" y="631902"/>
            <a:ext cx="7692567" cy="461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4714" y="240015"/>
            <a:ext cx="7600207" cy="53993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8054922" y="2138750"/>
            <a:ext cx="2778135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Design of a Battery Powered Solar Light Tower</a:t>
            </a:r>
            <a:endParaRPr dirty="0"/>
          </a:p>
        </p:txBody>
      </p:sp>
      <p:sp>
        <p:nvSpPr>
          <p:cNvPr id="88" name="Google Shape;88;p1"/>
          <p:cNvSpPr/>
          <p:nvPr/>
        </p:nvSpPr>
        <p:spPr>
          <a:xfrm>
            <a:off x="13890770" y="3693929"/>
            <a:ext cx="1610965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Senior Design I – Spring 2020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408532" y="7020215"/>
            <a:ext cx="430741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Project Support: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John Dunne (mentor), Bobby Ranker and Nick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Harknett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(industry supporters)</a:t>
            </a:r>
            <a:endParaRPr dirty="0"/>
          </a:p>
        </p:txBody>
      </p:sp>
      <p:pic>
        <p:nvPicPr>
          <p:cNvPr id="24" name="My Notary of Charlotte, Llc.">
            <a:hlinkClick r:id="" action="ppaction://media"/>
            <a:extLst>
              <a:ext uri="{FF2B5EF4-FFF2-40B4-BE49-F238E27FC236}">
                <a16:creationId xmlns:a16="http://schemas.microsoft.com/office/drawing/2014/main" id="{EB10E70A-9157-4362-866B-CD23B92D20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00256" y="5690449"/>
            <a:ext cx="487363" cy="4873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A34290-D486-4467-AECA-00BA41389E3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9EAEE"/>
              </a:clrFrom>
              <a:clrTo>
                <a:srgbClr val="E9EA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45600" y="9962883"/>
            <a:ext cx="20711163" cy="17620107"/>
          </a:xfrm>
          <a:prstGeom prst="rect">
            <a:avLst/>
          </a:prstGeom>
        </p:spPr>
      </p:pic>
      <p:sp>
        <p:nvSpPr>
          <p:cNvPr id="28" name="Google Shape;86;p1">
            <a:extLst>
              <a:ext uri="{FF2B5EF4-FFF2-40B4-BE49-F238E27FC236}">
                <a16:creationId xmlns:a16="http://schemas.microsoft.com/office/drawing/2014/main" id="{051D86B4-D8E4-4A29-9851-3A0EC12B226A}"/>
              </a:ext>
            </a:extLst>
          </p:cNvPr>
          <p:cNvSpPr txBox="1"/>
          <p:nvPr/>
        </p:nvSpPr>
        <p:spPr>
          <a:xfrm>
            <a:off x="454714" y="5335410"/>
            <a:ext cx="4307413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Team Members: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Lucas Shevlin </a:t>
            </a:r>
            <a:r>
              <a:rPr lang="en-US" sz="5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lshevlin@uncc.edu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Hadair Alhawaj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halhawaj@uncc.edu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Justin Andrikanich </a:t>
            </a:r>
            <a:r>
              <a:rPr lang="en-US" sz="5400" b="0" i="0" u="sng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jandrika@uncc.edu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Elijah Mateola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emateola@uncc.edu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Josh Reynolds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jreyno51@uncc.edu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and Greg Zorn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gzorn@uncc.edu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9" name="Google Shape;90;p1">
            <a:extLst>
              <a:ext uri="{FF2B5EF4-FFF2-40B4-BE49-F238E27FC236}">
                <a16:creationId xmlns:a16="http://schemas.microsoft.com/office/drawing/2014/main" id="{B099A8CE-D99D-42DC-8005-06E47814A9DD}"/>
              </a:ext>
            </a:extLst>
          </p:cNvPr>
          <p:cNvSpPr/>
          <p:nvPr/>
        </p:nvSpPr>
        <p:spPr>
          <a:xfrm>
            <a:off x="1637807" y="11005611"/>
            <a:ext cx="19759153" cy="15534649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 i="0" u="sng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Project Requirements</a:t>
            </a:r>
            <a:endParaRPr lang="en-US" sz="11500" b="1" i="0" u="sng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</a:endParaRPr>
          </a:p>
          <a:p>
            <a:pPr marL="1143000" marR="0" lvl="0" indent="-1143000" rtl="0"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84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Weighs less than 3,000 lbs</a:t>
            </a:r>
          </a:p>
          <a:p>
            <a:pPr marL="1143000" marR="0" lvl="0" indent="-1143000" rtl="0"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84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Less than 13’ 6” height for transportation</a:t>
            </a:r>
          </a:p>
          <a:p>
            <a:pPr marL="1143000" marR="0" lvl="0" indent="-1143000" rtl="0"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84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Operating conditions of 0 to 104 deg F</a:t>
            </a:r>
          </a:p>
          <a:p>
            <a:pPr marL="1143000" marR="0" lvl="0" indent="-1143000" rtl="0"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84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Deploy tool free with 1 person</a:t>
            </a:r>
          </a:p>
          <a:p>
            <a:pPr marL="1143000" indent="-11430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84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Wind Load up to 65 mph</a:t>
            </a:r>
          </a:p>
          <a:p>
            <a:pPr marL="1143000" marR="0" lvl="0" indent="-1143000" rtl="0"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84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Operate from Grid Power</a:t>
            </a:r>
          </a:p>
        </p:txBody>
      </p:sp>
      <p:pic>
        <p:nvPicPr>
          <p:cNvPr id="9" name="My Notary of Charlotte, Llc. (1)">
            <a:hlinkClick r:id="" action="ppaction://media"/>
            <a:extLst>
              <a:ext uri="{FF2B5EF4-FFF2-40B4-BE49-F238E27FC236}">
                <a16:creationId xmlns:a16="http://schemas.microsoft.com/office/drawing/2014/main" id="{2CE820DF-23D1-4EDE-970B-1580778C99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37807" y="56904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1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oy, truck&#10;&#10;Description automatically generated">
            <a:extLst>
              <a:ext uri="{FF2B5EF4-FFF2-40B4-BE49-F238E27FC236}">
                <a16:creationId xmlns:a16="http://schemas.microsoft.com/office/drawing/2014/main" id="{126285D6-702D-4E40-AED4-FE62329423F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02921" y="8265452"/>
            <a:ext cx="20002498" cy="236140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5FB850-1FEB-46CD-BEC1-8040F10DF3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2669" y="8393332"/>
            <a:ext cx="28003498" cy="22804536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BEC740C2-2B45-4453-853F-06CB0BA1A0D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99463" y="8470622"/>
            <a:ext cx="21750417" cy="22649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0A03B3-D4C6-43BF-8AE7-F9B60F999F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45597" y="8400210"/>
            <a:ext cx="21670039" cy="198875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82079C-0F2C-4B7D-AD81-75EF6E2CE85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E9EAEE"/>
              </a:clrFrom>
              <a:clrTo>
                <a:srgbClr val="E9EA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532" y="8470622"/>
            <a:ext cx="22085886" cy="18789658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5836278" y="631902"/>
            <a:ext cx="7692567" cy="461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4714" y="240015"/>
            <a:ext cx="7600207" cy="53993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8054922" y="2138750"/>
            <a:ext cx="2778135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Design of a Battery Powered Solar Light Tower</a:t>
            </a:r>
            <a:endParaRPr dirty="0"/>
          </a:p>
        </p:txBody>
      </p:sp>
      <p:sp>
        <p:nvSpPr>
          <p:cNvPr id="88" name="Google Shape;88;p1"/>
          <p:cNvSpPr/>
          <p:nvPr/>
        </p:nvSpPr>
        <p:spPr>
          <a:xfrm>
            <a:off x="13890770" y="3693929"/>
            <a:ext cx="1610965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Senior Design I – Spring 2020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408532" y="7020215"/>
            <a:ext cx="430741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Project Support: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John Dunne (mentor), Bobby Ranker and Nick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Harknett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(industry supporters)</a:t>
            </a:r>
            <a:endParaRPr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3A34290-D486-4467-AECA-00BA41389E3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E9EAEE"/>
              </a:clrFrom>
              <a:clrTo>
                <a:srgbClr val="E9EA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4921" y="8265452"/>
            <a:ext cx="28441245" cy="24196506"/>
          </a:xfrm>
          <a:prstGeom prst="rect">
            <a:avLst/>
          </a:prstGeom>
        </p:spPr>
      </p:pic>
      <p:pic>
        <p:nvPicPr>
          <p:cNvPr id="2" name="light tower expo recording_model">
            <a:hlinkClick r:id="" action="ppaction://media"/>
            <a:extLst>
              <a:ext uri="{FF2B5EF4-FFF2-40B4-BE49-F238E27FC236}">
                <a16:creationId xmlns:a16="http://schemas.microsoft.com/office/drawing/2014/main" id="{471774A2-E919-4475-8954-599997DB66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84670" y="5749058"/>
            <a:ext cx="487363" cy="487363"/>
          </a:xfrm>
          <a:prstGeom prst="rect">
            <a:avLst/>
          </a:prstGeom>
        </p:spPr>
      </p:pic>
      <p:sp>
        <p:nvSpPr>
          <p:cNvPr id="22" name="Google Shape;86;p1">
            <a:extLst>
              <a:ext uri="{FF2B5EF4-FFF2-40B4-BE49-F238E27FC236}">
                <a16:creationId xmlns:a16="http://schemas.microsoft.com/office/drawing/2014/main" id="{065FC2BB-5657-48AD-886F-0C39747252BB}"/>
              </a:ext>
            </a:extLst>
          </p:cNvPr>
          <p:cNvSpPr txBox="1"/>
          <p:nvPr/>
        </p:nvSpPr>
        <p:spPr>
          <a:xfrm>
            <a:off x="454714" y="5335410"/>
            <a:ext cx="4307413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Team Members: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Lucas Shevlin </a:t>
            </a:r>
            <a:r>
              <a:rPr lang="en-US" sz="5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lshevlin@uncc.edu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Hadair Alhawaj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halhawaj@uncc.edu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Justin Andrikanich </a:t>
            </a:r>
            <a:r>
              <a:rPr lang="en-US" sz="5400" b="0" i="0" u="sng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7"/>
              </a:rPr>
              <a:t>jandrika@uncc.edu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Elijah Mateola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8"/>
              </a:rPr>
              <a:t>emateola@uncc.edu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Josh Reynolds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9"/>
              </a:rPr>
              <a:t>jreyno51@uncc.edu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and Greg Zorn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20"/>
              </a:rPr>
              <a:t>gzorn@uncc.edu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3" name="Josh-introduction">
            <a:hlinkClick r:id="" action="ppaction://media"/>
            <a:extLst>
              <a:ext uri="{FF2B5EF4-FFF2-40B4-BE49-F238E27FC236}">
                <a16:creationId xmlns:a16="http://schemas.microsoft.com/office/drawing/2014/main" id="{D97C9A10-AD64-4F2F-AA12-A197B1E046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275965" y="5761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3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3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836278" y="631902"/>
            <a:ext cx="7692567" cy="461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4714" y="240015"/>
            <a:ext cx="7600207" cy="53993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8054922" y="2138750"/>
            <a:ext cx="2778135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Design of a Battery Powered Solar Light Tower</a:t>
            </a:r>
            <a:endParaRPr dirty="0"/>
          </a:p>
        </p:txBody>
      </p:sp>
      <p:sp>
        <p:nvSpPr>
          <p:cNvPr id="88" name="Google Shape;88;p1"/>
          <p:cNvSpPr/>
          <p:nvPr/>
        </p:nvSpPr>
        <p:spPr>
          <a:xfrm>
            <a:off x="13890770" y="3693929"/>
            <a:ext cx="1610965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Senior Design I – Spring 2020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408532" y="7020215"/>
            <a:ext cx="430741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Project Support: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John Dunne (mentor), Bobby Ranker and Nick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Harknett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(industry supporters)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E24B5D-AE46-4D32-962A-D9F39D4F47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5148" y="9628350"/>
            <a:ext cx="31945641" cy="19543363"/>
          </a:xfrm>
          <a:prstGeom prst="rect">
            <a:avLst/>
          </a:prstGeom>
        </p:spPr>
      </p:pic>
      <p:pic>
        <p:nvPicPr>
          <p:cNvPr id="5" name="Alt Schematic Audio">
            <a:hlinkClick r:id="" action="ppaction://media"/>
            <a:extLst>
              <a:ext uri="{FF2B5EF4-FFF2-40B4-BE49-F238E27FC236}">
                <a16:creationId xmlns:a16="http://schemas.microsoft.com/office/drawing/2014/main" id="{957A19B7-651A-42A4-8915-ACD936851D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10205" y="5777784"/>
            <a:ext cx="487363" cy="487363"/>
          </a:xfrm>
          <a:prstGeom prst="rect">
            <a:avLst/>
          </a:prstGeom>
        </p:spPr>
      </p:pic>
      <p:sp>
        <p:nvSpPr>
          <p:cNvPr id="15" name="Google Shape;86;p1">
            <a:extLst>
              <a:ext uri="{FF2B5EF4-FFF2-40B4-BE49-F238E27FC236}">
                <a16:creationId xmlns:a16="http://schemas.microsoft.com/office/drawing/2014/main" id="{E339F745-D625-483A-90F0-13150094485D}"/>
              </a:ext>
            </a:extLst>
          </p:cNvPr>
          <p:cNvSpPr txBox="1"/>
          <p:nvPr/>
        </p:nvSpPr>
        <p:spPr>
          <a:xfrm>
            <a:off x="454714" y="5335410"/>
            <a:ext cx="4307413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Team Members: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Lucas Shevlin </a:t>
            </a:r>
            <a:r>
              <a:rPr lang="en-US" sz="5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lshevlin@uncc.edu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Hadair Alhawaj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halhawaj@uncc.edu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Justin Andrikanich </a:t>
            </a:r>
            <a:r>
              <a:rPr lang="en-US" sz="5400" b="0" i="0" u="sng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jandrika@uncc.edu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Elijah Mateola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emateola@uncc.edu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Josh Reynolds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jreyno51@uncc.edu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and Greg Zorn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gzorn@uncc.edu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6" name="Intro">
            <a:hlinkClick r:id="" action="ppaction://media"/>
            <a:extLst>
              <a:ext uri="{FF2B5EF4-FFF2-40B4-BE49-F238E27FC236}">
                <a16:creationId xmlns:a16="http://schemas.microsoft.com/office/drawing/2014/main" id="{D84557DB-286F-49BD-B3BA-50A310577A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72831" y="5847114"/>
            <a:ext cx="487363" cy="487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D742F7-C1B0-4D97-B89F-D61A9F56D5E9}"/>
              </a:ext>
            </a:extLst>
          </p:cNvPr>
          <p:cNvSpPr/>
          <p:nvPr/>
        </p:nvSpPr>
        <p:spPr>
          <a:xfrm>
            <a:off x="6217920" y="13807440"/>
            <a:ext cx="15727680" cy="5852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389D0B-96E1-4DCA-9AD6-CE2BEFB79B35}"/>
              </a:ext>
            </a:extLst>
          </p:cNvPr>
          <p:cNvSpPr/>
          <p:nvPr/>
        </p:nvSpPr>
        <p:spPr>
          <a:xfrm>
            <a:off x="6264099" y="23090952"/>
            <a:ext cx="15727680" cy="61335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16B847-9044-4997-B174-C231FDAD6DD4}"/>
              </a:ext>
            </a:extLst>
          </p:cNvPr>
          <p:cNvSpPr/>
          <p:nvPr/>
        </p:nvSpPr>
        <p:spPr>
          <a:xfrm>
            <a:off x="20406818" y="18079527"/>
            <a:ext cx="18525019" cy="61335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1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5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2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836278" y="631902"/>
            <a:ext cx="7692567" cy="461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4714" y="240015"/>
            <a:ext cx="7600207" cy="53993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8054922" y="2138750"/>
            <a:ext cx="2778135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Design of a Battery Powered Solar Light Tower</a:t>
            </a:r>
            <a:endParaRPr dirty="0"/>
          </a:p>
        </p:txBody>
      </p:sp>
      <p:sp>
        <p:nvSpPr>
          <p:cNvPr id="88" name="Google Shape;88;p1"/>
          <p:cNvSpPr/>
          <p:nvPr/>
        </p:nvSpPr>
        <p:spPr>
          <a:xfrm>
            <a:off x="13890770" y="3693929"/>
            <a:ext cx="1610965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Senior Design I – Spring 2020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408532" y="7020215"/>
            <a:ext cx="430741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Project Support: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John Dunne (mentor), Bobby Ranker and Nick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Harknett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(industry supporters)</a:t>
            </a:r>
            <a:endParaRPr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3A34290-D486-4467-AECA-00BA41389E3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E9EAEE"/>
              </a:clrFrom>
              <a:clrTo>
                <a:srgbClr val="E9EA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268" y="8962957"/>
            <a:ext cx="26289003" cy="22365477"/>
          </a:xfrm>
          <a:prstGeom prst="rect">
            <a:avLst/>
          </a:prstGeom>
        </p:spPr>
      </p:pic>
      <p:sp>
        <p:nvSpPr>
          <p:cNvPr id="13" name="Google Shape;86;p1">
            <a:extLst>
              <a:ext uri="{FF2B5EF4-FFF2-40B4-BE49-F238E27FC236}">
                <a16:creationId xmlns:a16="http://schemas.microsoft.com/office/drawing/2014/main" id="{533FD42C-135E-4EAA-A92C-97B97A8FFE2C}"/>
              </a:ext>
            </a:extLst>
          </p:cNvPr>
          <p:cNvSpPr txBox="1"/>
          <p:nvPr/>
        </p:nvSpPr>
        <p:spPr>
          <a:xfrm>
            <a:off x="454714" y="5335410"/>
            <a:ext cx="4307413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Team Members: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Lucas Shevlin </a:t>
            </a:r>
            <a:r>
              <a:rPr lang="en-US" sz="5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lshevlin@uncc.edu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Hadair Alhawaj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halhawaj@uncc.edu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Justin Andrikanich </a:t>
            </a:r>
            <a:r>
              <a:rPr lang="en-US" sz="5400" b="0" i="0" u="sng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jandrika@uncc.edu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Elijah Mateola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emateola@uncc.edu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Josh Reynolds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jreyno51@uncc.edu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and Greg Zorn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gzorn@uncc.edu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5" name="University City Blvd 5">
            <a:hlinkClick r:id="" action="ppaction://media"/>
            <a:extLst>
              <a:ext uri="{FF2B5EF4-FFF2-40B4-BE49-F238E27FC236}">
                <a16:creationId xmlns:a16="http://schemas.microsoft.com/office/drawing/2014/main" id="{1665D132-F667-48FA-9347-8CCEF2F88D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46268" y="5757121"/>
            <a:ext cx="487363" cy="487363"/>
          </a:xfrm>
          <a:prstGeom prst="rect">
            <a:avLst/>
          </a:prstGeom>
        </p:spPr>
      </p:pic>
      <p:pic>
        <p:nvPicPr>
          <p:cNvPr id="6" name="Kison Ct NW">
            <a:hlinkClick r:id="" action="ppaction://media"/>
            <a:extLst>
              <a:ext uri="{FF2B5EF4-FFF2-40B4-BE49-F238E27FC236}">
                <a16:creationId xmlns:a16="http://schemas.microsoft.com/office/drawing/2014/main" id="{73D2D2A7-0E1A-4274-B492-C191B83A2A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361565" y="5757120"/>
            <a:ext cx="487363" cy="487363"/>
          </a:xfrm>
          <a:prstGeom prst="rect">
            <a:avLst/>
          </a:prstGeom>
        </p:spPr>
      </p:pic>
      <p:sp>
        <p:nvSpPr>
          <p:cNvPr id="18" name="Google Shape;92;p1">
            <a:extLst>
              <a:ext uri="{FF2B5EF4-FFF2-40B4-BE49-F238E27FC236}">
                <a16:creationId xmlns:a16="http://schemas.microsoft.com/office/drawing/2014/main" id="{0B5A75C5-8A4F-4AB7-A21F-E0537DAA522B}"/>
              </a:ext>
            </a:extLst>
          </p:cNvPr>
          <p:cNvSpPr/>
          <p:nvPr/>
        </p:nvSpPr>
        <p:spPr>
          <a:xfrm>
            <a:off x="25786080" y="8557584"/>
            <a:ext cx="17358852" cy="1496901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0" b="0" i="0" u="sng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sng" strike="noStrike" cap="none" dirty="0">
              <a:solidFill>
                <a:schemeClr val="tx1"/>
              </a:solidFill>
            </a:endParaRPr>
          </a:p>
          <a:p>
            <a:pPr marL="1371600" marR="0" lvl="0" indent="-1371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Structural Failure of the lifting bracket</a:t>
            </a:r>
          </a:p>
          <a:p>
            <a:pPr marL="1371600" marR="0" lvl="0" indent="-1371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80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1371600" indent="-1371600">
              <a:buFont typeface="+mj-lt"/>
              <a:buAutoNum type="arabicPeriod"/>
            </a:pPr>
            <a:r>
              <a:rPr lang="en-US" sz="9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Battery Failure due to transit</a:t>
            </a:r>
          </a:p>
          <a:p>
            <a:pPr marL="1371600" indent="-1371600">
              <a:buFont typeface="+mj-lt"/>
              <a:buAutoNum type="arabicPeriod"/>
            </a:pPr>
            <a:endParaRPr lang="en-US" sz="80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1371600" marR="0" lvl="0" indent="-1371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96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Corrosion of metal frames and bolts</a:t>
            </a:r>
          </a:p>
        </p:txBody>
      </p:sp>
    </p:spTree>
    <p:extLst>
      <p:ext uri="{BB962C8B-B14F-4D97-AF65-F5344CB8AC3E}">
        <p14:creationId xmlns:p14="http://schemas.microsoft.com/office/powerpoint/2010/main" val="317156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3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36278" y="631902"/>
            <a:ext cx="7692567" cy="461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714" y="240015"/>
            <a:ext cx="7600207" cy="539931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454714" y="5335410"/>
            <a:ext cx="4307413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Team Members: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Lucas Shevlin </a:t>
            </a:r>
            <a:r>
              <a:rPr lang="en-US" sz="5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lshevlin@uncc.edu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Hadair Alhawaj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halhawaj@uncc.edu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Justin Andrikanich </a:t>
            </a:r>
            <a:r>
              <a:rPr lang="en-US" sz="5400" b="0" i="0" u="sng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jandrika@uncc.edu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Elijah Mateola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emateola@uncc.edu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Josh Reynolds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jreyno51@uncc.edu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and Greg Zorn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gzorn@uncc.edu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87" name="Google Shape;87;p1"/>
          <p:cNvSpPr/>
          <p:nvPr/>
        </p:nvSpPr>
        <p:spPr>
          <a:xfrm>
            <a:off x="8054922" y="2138750"/>
            <a:ext cx="2778135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Design of a Battery Powered Solar Light Tower</a:t>
            </a:r>
            <a:endParaRPr dirty="0"/>
          </a:p>
        </p:txBody>
      </p:sp>
      <p:sp>
        <p:nvSpPr>
          <p:cNvPr id="88" name="Google Shape;88;p1"/>
          <p:cNvSpPr/>
          <p:nvPr/>
        </p:nvSpPr>
        <p:spPr>
          <a:xfrm>
            <a:off x="13890770" y="3693929"/>
            <a:ext cx="1610965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Senior Design I – Spring 2020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408532" y="7020215"/>
            <a:ext cx="430741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Project Support: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John Dunne (mentor), Bobby Ranker and Nick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Harknett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(industry supporters)</a:t>
            </a:r>
            <a:endParaRPr dirty="0"/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62BAA074-C9C6-4340-BA4A-32E169D04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978431"/>
              </p:ext>
            </p:extLst>
          </p:nvPr>
        </p:nvGraphicFramePr>
        <p:xfrm>
          <a:off x="271372" y="11614975"/>
          <a:ext cx="43342560" cy="142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3520">
                  <a:extLst>
                    <a:ext uri="{9D8B030D-6E8A-4147-A177-3AD203B41FA5}">
                      <a16:colId xmlns:a16="http://schemas.microsoft.com/office/drawing/2014/main" val="231786923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90164741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40235392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28146509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817701308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066909909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553269559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42113085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55274895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634220596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602991324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226796846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60335658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109600199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4382888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27927388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4121182550"/>
                    </a:ext>
                  </a:extLst>
                </a:gridCol>
              </a:tblGrid>
              <a:tr h="23774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Fall Semester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08/24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08/31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09/07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09/14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09/21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09/28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10/05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10/12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10/19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10/26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12/07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2718646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Procurement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1280196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Fabrication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4914075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Assembly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2070130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Testing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8117728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Final 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773257"/>
                  </a:ext>
                </a:extLst>
              </a:tr>
            </a:tbl>
          </a:graphicData>
        </a:graphic>
      </p:graphicFrame>
      <p:graphicFrame>
        <p:nvGraphicFramePr>
          <p:cNvPr id="31" name="Table 11">
            <a:extLst>
              <a:ext uri="{FF2B5EF4-FFF2-40B4-BE49-F238E27FC236}">
                <a16:creationId xmlns:a16="http://schemas.microsoft.com/office/drawing/2014/main" id="{1B3C5133-D968-4CD4-A0CE-22BFEB553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156890"/>
              </p:ext>
            </p:extLst>
          </p:nvPr>
        </p:nvGraphicFramePr>
        <p:xfrm>
          <a:off x="271372" y="11614975"/>
          <a:ext cx="4334256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3520">
                  <a:extLst>
                    <a:ext uri="{9D8B030D-6E8A-4147-A177-3AD203B41FA5}">
                      <a16:colId xmlns:a16="http://schemas.microsoft.com/office/drawing/2014/main" val="231786923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90164741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40235392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28146509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817701308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066909909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553269559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42113085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55274895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634220596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602991324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226796846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60335658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109600199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4382888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27927388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4121182550"/>
                    </a:ext>
                  </a:extLst>
                </a:gridCol>
              </a:tblGrid>
              <a:tr h="23774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Fall Semester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08/24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08/31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09/07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09/14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09/21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09/28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10/05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10/12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10/19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10/26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12/07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2718646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Procurement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1280196"/>
                  </a:ext>
                </a:extLst>
              </a:tr>
            </a:tbl>
          </a:graphicData>
        </a:graphic>
      </p:graphicFrame>
      <p:graphicFrame>
        <p:nvGraphicFramePr>
          <p:cNvPr id="32" name="Table 11">
            <a:extLst>
              <a:ext uri="{FF2B5EF4-FFF2-40B4-BE49-F238E27FC236}">
                <a16:creationId xmlns:a16="http://schemas.microsoft.com/office/drawing/2014/main" id="{D18F8138-D921-4155-AC9B-BE7AB4815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88539"/>
              </p:ext>
            </p:extLst>
          </p:nvPr>
        </p:nvGraphicFramePr>
        <p:xfrm>
          <a:off x="271372" y="11642676"/>
          <a:ext cx="43342560" cy="713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3520">
                  <a:extLst>
                    <a:ext uri="{9D8B030D-6E8A-4147-A177-3AD203B41FA5}">
                      <a16:colId xmlns:a16="http://schemas.microsoft.com/office/drawing/2014/main" val="231786923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90164741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40235392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28146509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817701308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066909909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553269559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42113085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55274895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634220596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602991324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226796846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60335658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109600199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4382888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27927388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4121182550"/>
                    </a:ext>
                  </a:extLst>
                </a:gridCol>
              </a:tblGrid>
              <a:tr h="23774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Fall Semester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08/24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08/31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09/07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09/14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09/21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09/28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10/05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10/12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10/19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10/26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12/07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2718646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Procurement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1280196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Fabrication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4914075"/>
                  </a:ext>
                </a:extLst>
              </a:tr>
            </a:tbl>
          </a:graphicData>
        </a:graphic>
      </p:graphicFrame>
      <p:graphicFrame>
        <p:nvGraphicFramePr>
          <p:cNvPr id="33" name="Table 11">
            <a:extLst>
              <a:ext uri="{FF2B5EF4-FFF2-40B4-BE49-F238E27FC236}">
                <a16:creationId xmlns:a16="http://schemas.microsoft.com/office/drawing/2014/main" id="{78DE85F7-911C-4ECA-8B40-C3F337A40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563928"/>
              </p:ext>
            </p:extLst>
          </p:nvPr>
        </p:nvGraphicFramePr>
        <p:xfrm>
          <a:off x="271372" y="11614975"/>
          <a:ext cx="43342560" cy="950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3520">
                  <a:extLst>
                    <a:ext uri="{9D8B030D-6E8A-4147-A177-3AD203B41FA5}">
                      <a16:colId xmlns:a16="http://schemas.microsoft.com/office/drawing/2014/main" val="231786923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90164741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40235392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28146509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817701308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066909909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553269559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42113085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55274895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634220596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602991324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226796846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60335658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109600199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4382888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27927388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4121182550"/>
                    </a:ext>
                  </a:extLst>
                </a:gridCol>
              </a:tblGrid>
              <a:tr h="23774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Fall Semester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08/24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08/31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09/07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09/14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09/21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09/28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10/05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10/12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10/19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10/26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12/07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2718646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Procurement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1280196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Fabrication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4914075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Assembly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2070130"/>
                  </a:ext>
                </a:extLst>
              </a:tr>
            </a:tbl>
          </a:graphicData>
        </a:graphic>
      </p:graphicFrame>
      <p:graphicFrame>
        <p:nvGraphicFramePr>
          <p:cNvPr id="34" name="Table 11">
            <a:extLst>
              <a:ext uri="{FF2B5EF4-FFF2-40B4-BE49-F238E27FC236}">
                <a16:creationId xmlns:a16="http://schemas.microsoft.com/office/drawing/2014/main" id="{3966D2F7-62C3-4C12-A426-106CB26A4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766404"/>
              </p:ext>
            </p:extLst>
          </p:nvPr>
        </p:nvGraphicFramePr>
        <p:xfrm>
          <a:off x="271372" y="11642676"/>
          <a:ext cx="43342560" cy="1188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3520">
                  <a:extLst>
                    <a:ext uri="{9D8B030D-6E8A-4147-A177-3AD203B41FA5}">
                      <a16:colId xmlns:a16="http://schemas.microsoft.com/office/drawing/2014/main" val="231786923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90164741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40235392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28146509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817701308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066909909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553269559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42113085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552748955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634220596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602991324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226796846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60335658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109600199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4382888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127927388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4121182550"/>
                    </a:ext>
                  </a:extLst>
                </a:gridCol>
              </a:tblGrid>
              <a:tr h="23774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Fall Semester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08/24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08/31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09/07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09/14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09/21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09/28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10/05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10/12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10/19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10/26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11/30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12/07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2718646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Procurement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1280196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Fabrication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4914075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Assembly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2070130"/>
                  </a:ext>
                </a:extLst>
              </a:tr>
              <a:tr h="23774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Testing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8117728"/>
                  </a:ext>
                </a:extLst>
              </a:tr>
            </a:tbl>
          </a:graphicData>
        </a:graphic>
      </p:graphicFrame>
      <p:pic>
        <p:nvPicPr>
          <p:cNvPr id="14" name="Justin1">
            <a:hlinkClick r:id="" action="ppaction://media"/>
            <a:extLst>
              <a:ext uri="{FF2B5EF4-FFF2-40B4-BE49-F238E27FC236}">
                <a16:creationId xmlns:a16="http://schemas.microsoft.com/office/drawing/2014/main" id="{D8518A75-89E2-41BC-9653-77D878AD92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25286" y="57252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8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0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90B0EE-A507-44C8-93B2-3253010E007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9EAEE"/>
              </a:clrFrom>
              <a:clrTo>
                <a:srgbClr val="E9EA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72425" y="8377493"/>
            <a:ext cx="14590035" cy="12412532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36278" y="631902"/>
            <a:ext cx="7692567" cy="461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714" y="240015"/>
            <a:ext cx="7600207" cy="539931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8054922" y="2138750"/>
            <a:ext cx="2778135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Design of a Battery Powered Solar Light Tower</a:t>
            </a:r>
            <a:endParaRPr dirty="0"/>
          </a:p>
        </p:txBody>
      </p:sp>
      <p:sp>
        <p:nvSpPr>
          <p:cNvPr id="88" name="Google Shape;88;p1"/>
          <p:cNvSpPr/>
          <p:nvPr/>
        </p:nvSpPr>
        <p:spPr>
          <a:xfrm>
            <a:off x="13890770" y="3693929"/>
            <a:ext cx="1610965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Senior Design I – Spring 2020</a:t>
            </a:r>
            <a:endParaRPr dirty="0"/>
          </a:p>
        </p:txBody>
      </p:sp>
      <p:sp>
        <p:nvSpPr>
          <p:cNvPr id="89" name="Google Shape;89;p1"/>
          <p:cNvSpPr/>
          <p:nvPr/>
        </p:nvSpPr>
        <p:spPr>
          <a:xfrm>
            <a:off x="688577" y="8470622"/>
            <a:ext cx="14993383" cy="11647582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sng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lang="en-US" b="0" i="0" u="sng" strike="noStrike" cap="none" dirty="0">
              <a:solidFill>
                <a:schemeClr val="tx1"/>
              </a:solidFill>
            </a:endParaRPr>
          </a:p>
          <a:p>
            <a:pPr marL="857250" marR="0" lvl="0" indent="-8572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Convert the diesel powered LCV6 light tower to solar/shore power</a:t>
            </a:r>
          </a:p>
          <a:p>
            <a:pPr marL="857250" marR="0" lvl="0" indent="-8572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8572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Run all 4 lights at a time with options to run only 2 or 1 light for a longer duration</a:t>
            </a:r>
          </a:p>
          <a:p>
            <a:pPr marL="857250" marR="0" lvl="0" indent="-8572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8572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Green option allows for less maintenance while reducing ones carbon footprint</a:t>
            </a:r>
            <a:endParaRPr sz="66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688576" y="20538431"/>
            <a:ext cx="14993383" cy="11647582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sng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Project Requirements</a:t>
            </a:r>
            <a:endParaRPr lang="en-US" sz="9600" b="0" i="0" u="sng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</a:endParaRPr>
          </a:p>
          <a:p>
            <a:pPr marL="1143000" marR="0" lvl="0" indent="-1143000" rtl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Weighs less than 3,000 lbs</a:t>
            </a:r>
          </a:p>
          <a:p>
            <a:pPr marL="1143000" marR="0" lvl="0" indent="-1143000" rtl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Wind Load up to 65 mph</a:t>
            </a:r>
          </a:p>
          <a:p>
            <a:pPr marL="1143000" marR="0" lvl="0" indent="-1143000" rtl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Less than 13’ 6” height for transportation</a:t>
            </a:r>
          </a:p>
          <a:p>
            <a:pPr marL="1143000" marR="0" lvl="0" indent="-1143000" rtl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Operating conditions of 0 to 104 deg F</a:t>
            </a:r>
          </a:p>
          <a:p>
            <a:pPr marL="1143000" marR="0" lvl="0" indent="-1143000" rtl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Deploy tool free with 1 person</a:t>
            </a:r>
          </a:p>
          <a:p>
            <a:pPr marL="1143000" marR="0" lvl="0" indent="-1143000" rtl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Operate from Grid Power</a:t>
            </a:r>
          </a:p>
        </p:txBody>
      </p:sp>
      <p:sp>
        <p:nvSpPr>
          <p:cNvPr id="92" name="Google Shape;92;p1"/>
          <p:cNvSpPr/>
          <p:nvPr/>
        </p:nvSpPr>
        <p:spPr>
          <a:xfrm>
            <a:off x="31135320" y="8470622"/>
            <a:ext cx="12242054" cy="11647582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sng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lang="en-US" b="0" i="0" u="sng" strike="noStrike" cap="none" dirty="0">
              <a:solidFill>
                <a:schemeClr val="tx1"/>
              </a:solidFill>
            </a:endParaRPr>
          </a:p>
          <a:p>
            <a:pPr marL="1371600" marR="0" lvl="0" indent="-1371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Structural Failure of the lifting bracket</a:t>
            </a:r>
          </a:p>
          <a:p>
            <a:pPr marL="1371600" marR="0" lvl="0" indent="-1371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1371600" indent="-1371600">
              <a:buFont typeface="+mj-lt"/>
              <a:buAutoNum type="arabicPeriod"/>
            </a:pPr>
            <a:r>
              <a:rPr lang="en-US" sz="8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Battery Failure due to transit</a:t>
            </a:r>
          </a:p>
          <a:p>
            <a:pPr marL="1371600" indent="-1371600">
              <a:buFont typeface="+mj-lt"/>
              <a:buAutoNum type="arabicPeriod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1371600" marR="0" lvl="0" indent="-1371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0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Corrosion of metal frames and bolts</a:t>
            </a:r>
          </a:p>
        </p:txBody>
      </p:sp>
      <p:sp>
        <p:nvSpPr>
          <p:cNvPr id="93" name="Google Shape;93;p1"/>
          <p:cNvSpPr/>
          <p:nvPr/>
        </p:nvSpPr>
        <p:spPr>
          <a:xfrm>
            <a:off x="31135320" y="20538431"/>
            <a:ext cx="12242054" cy="11647582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sng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Fall Semester Plans</a:t>
            </a:r>
            <a:endParaRPr lang="en-US" dirty="0">
              <a:solidFill>
                <a:schemeClr val="tx1"/>
              </a:solidFill>
            </a:endParaRPr>
          </a:p>
          <a:p>
            <a:pPr marL="1143000" marR="0" lvl="0" indent="-1143000" rtl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08-27-20: Procurement</a:t>
            </a:r>
            <a:endParaRPr lang="en-US" sz="6600" dirty="0">
              <a:solidFill>
                <a:schemeClr val="tx1"/>
              </a:solidFill>
            </a:endParaRPr>
          </a:p>
          <a:p>
            <a:pPr marL="1143000" marR="0" lvl="0" indent="-1143000" rtl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09-10-20: Fabrication begins</a:t>
            </a:r>
            <a:endParaRPr lang="en-US" sz="6600" dirty="0">
              <a:solidFill>
                <a:schemeClr val="tx1"/>
              </a:solidFill>
            </a:endParaRPr>
          </a:p>
          <a:p>
            <a:pPr marL="1143000" marR="0" lvl="0" indent="-1143000" rtl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10-08-20: Initial Assembly</a:t>
            </a:r>
          </a:p>
          <a:p>
            <a:pPr marL="1143000" marR="0" lvl="0" indent="-1143000" rtl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11-16-20: Testing</a:t>
            </a:r>
          </a:p>
          <a:p>
            <a:pPr marL="1143000" marR="0" lvl="0" indent="-1143000" rtl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12-09-20: Presentation</a:t>
            </a:r>
          </a:p>
        </p:txBody>
      </p:sp>
      <p:sp>
        <p:nvSpPr>
          <p:cNvPr id="94" name="Google Shape;94;p1"/>
          <p:cNvSpPr txBox="1"/>
          <p:nvPr/>
        </p:nvSpPr>
        <p:spPr>
          <a:xfrm>
            <a:off x="408532" y="7020215"/>
            <a:ext cx="430741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Project Support: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John Dunne (mentor), Bobby Ranker and Nick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Harknett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(industry supporters)</a:t>
            </a:r>
            <a:endParaRPr dirty="0"/>
          </a:p>
        </p:txBody>
      </p:sp>
      <p:pic>
        <p:nvPicPr>
          <p:cNvPr id="95" name="Google Shape;95;p1"/>
          <p:cNvPicPr preferRelativeResize="0"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5704802" y="22795310"/>
            <a:ext cx="15430518" cy="73341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AED75B-85B0-4F53-A19B-F3E20D6386DA}"/>
              </a:ext>
            </a:extLst>
          </p:cNvPr>
          <p:cNvSpPr/>
          <p:nvPr/>
        </p:nvSpPr>
        <p:spPr>
          <a:xfrm>
            <a:off x="17127611" y="21007838"/>
            <a:ext cx="96359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u="sng" dirty="0">
                <a:latin typeface="Calibri" panose="020F0502020204030204" pitchFamily="34" charset="0"/>
                <a:ea typeface="+mn-ea"/>
                <a:cs typeface="+mn-cs"/>
              </a:rPr>
              <a:t>Electronic Diagram</a:t>
            </a:r>
          </a:p>
        </p:txBody>
      </p:sp>
      <p:pic>
        <p:nvPicPr>
          <p:cNvPr id="10" name="Fall Semester">
            <a:hlinkClick r:id="" action="ppaction://media"/>
            <a:extLst>
              <a:ext uri="{FF2B5EF4-FFF2-40B4-BE49-F238E27FC236}">
                <a16:creationId xmlns:a16="http://schemas.microsoft.com/office/drawing/2014/main" id="{9CA1FBCD-4BB2-4D34-ACF8-63D445B7FA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1701125" y="16214725"/>
            <a:ext cx="487363" cy="487363"/>
          </a:xfrm>
          <a:prstGeom prst="rect">
            <a:avLst/>
          </a:prstGeom>
        </p:spPr>
      </p:pic>
      <p:sp>
        <p:nvSpPr>
          <p:cNvPr id="21" name="Google Shape;86;p1">
            <a:extLst>
              <a:ext uri="{FF2B5EF4-FFF2-40B4-BE49-F238E27FC236}">
                <a16:creationId xmlns:a16="http://schemas.microsoft.com/office/drawing/2014/main" id="{765A8084-5BAB-4F7C-9EE5-E06329A57EAE}"/>
              </a:ext>
            </a:extLst>
          </p:cNvPr>
          <p:cNvSpPr txBox="1"/>
          <p:nvPr/>
        </p:nvSpPr>
        <p:spPr>
          <a:xfrm>
            <a:off x="454714" y="5335410"/>
            <a:ext cx="4307413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Team Members: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Lucas Shevlin </a:t>
            </a:r>
            <a:r>
              <a:rPr lang="en-US" sz="5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lshevlin@uncc.edu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Hadair Alhawaj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halhawaj@uncc.edu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Justin Andrikanich </a:t>
            </a:r>
            <a:r>
              <a:rPr lang="en-US" sz="5400" b="0" i="0" u="sng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jandrika@uncc.edu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Elijah Mateola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emateola@uncc.edu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Josh Reynolds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jreyno51@uncc.edu</a:t>
            </a:r>
            <a:r>
              <a:rPr lang="en-US" sz="5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and Greg Zorn 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gzorn@uncc.edu</a:t>
            </a:r>
            <a:r>
              <a:rPr lang="en-US" sz="54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021931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6296</TotalTime>
  <Words>979</Words>
  <Application>Microsoft Office PowerPoint</Application>
  <PresentationFormat>Custom</PresentationFormat>
  <Paragraphs>201</Paragraphs>
  <Slides>7</Slides>
  <Notes>7</Notes>
  <HiddenSlides>0</HiddenSlides>
  <MMClips>18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Andrikanich, Justin</dc:creator>
  <cp:lastModifiedBy>Andrikanich, Justin</cp:lastModifiedBy>
  <cp:revision>42</cp:revision>
  <dcterms:created xsi:type="dcterms:W3CDTF">2020-04-08T13:01:47Z</dcterms:created>
  <dcterms:modified xsi:type="dcterms:W3CDTF">2020-04-26T21:23:19Z</dcterms:modified>
</cp:coreProperties>
</file>