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42"/>
    <p:restoredTop sz="94593"/>
  </p:normalViewPr>
  <p:slideViewPr>
    <p:cSldViewPr snapToGrid="0">
      <p:cViewPr varScale="1">
        <p:scale>
          <a:sx n="90" d="100"/>
          <a:sy n="90" d="100"/>
        </p:scale>
        <p:origin x="13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5215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4b768a52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4b768a52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047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3b524b5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3b524b5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Samir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9007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e7059aa64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e7059aa64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Dillon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56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3a91394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Dillon Traphagen</a:t>
            </a:r>
            <a:endParaRPr/>
          </a:p>
        </p:txBody>
      </p:sp>
      <p:sp>
        <p:nvSpPr>
          <p:cNvPr id="141" name="Google Shape;141;g73a91394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619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f2906ea7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f2906ea7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Dillon Traphagen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7948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45115a4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45115a4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Gabe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000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f2906ea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f2906ea7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Gabe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31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e7059aa64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e7059aa64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Colton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963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29583dec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29583dec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Habeeb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89977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e7059aa6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e7059aa64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Samir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103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e664a60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e664a60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Colton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008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6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0" y="3714750"/>
            <a:ext cx="9141600" cy="14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12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822960" y="3806190"/>
            <a:ext cx="75849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sz="27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>
            <a:spLocks noGrp="1"/>
          </p:cNvSpPr>
          <p:nvPr>
            <p:ph type="pic" idx="2"/>
          </p:nvPr>
        </p:nvSpPr>
        <p:spPr>
          <a:xfrm>
            <a:off x="12" y="0"/>
            <a:ext cx="9144000" cy="3686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822960" y="4430267"/>
            <a:ext cx="75849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25"/>
              <a:buNone/>
              <a:defRPr sz="1125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 rot="5400000">
            <a:off x="3086160" y="-878899"/>
            <a:ext cx="30174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 rot="5400000">
            <a:off x="5370450" y="1484384"/>
            <a:ext cx="4318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 rot="5400000">
            <a:off x="1369875" y="-430217"/>
            <a:ext cx="4318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618705" y="1303050"/>
            <a:ext cx="39657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AutoNum type="arabicPeriod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AutoNum type="alphaLcPeriod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AutoNum type="romanLcPeriod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AutoNum type="arabicPeriod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AutoNum type="alphaLcPeriod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AutoNum type="romanLcPeriod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6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" name="Google Shape;47;p6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822959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822960" y="1384539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822960" y="1936751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3"/>
          </p:nvPr>
        </p:nvSpPr>
        <p:spPr>
          <a:xfrm>
            <a:off x="4663440" y="1384539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4"/>
          </p:nvPr>
        </p:nvSpPr>
        <p:spPr>
          <a:xfrm>
            <a:off x="4663440" y="1936751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13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sz="27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3600450" y="548640"/>
            <a:ext cx="4869300" cy="3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25"/>
              <a:buNone/>
              <a:defRPr sz="1125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349134" y="4844839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600450" y="4844839"/>
            <a:ext cx="348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0" y="4750737"/>
            <a:ext cx="9144000" cy="4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822960" y="1384301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Char char="◦"/>
              <a:defRPr sz="13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895149" y="1303384"/>
            <a:ext cx="7475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jp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1775400" y="-12"/>
            <a:ext cx="5593200" cy="748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6" name="Google Shape;106;p14"/>
          <p:cNvSpPr/>
          <p:nvPr/>
        </p:nvSpPr>
        <p:spPr>
          <a:xfrm>
            <a:off x="150" y="4529750"/>
            <a:ext cx="9144000" cy="65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"/>
            <a:ext cx="1331318" cy="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1775400" y="0"/>
            <a:ext cx="23997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Ametek_Heat</a:t>
            </a:r>
            <a:endParaRPr sz="1800" b="1"/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1900" y="0"/>
            <a:ext cx="1055100" cy="7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3857600" y="0"/>
            <a:ext cx="35109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Design 1 Spring 2020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8975" y="2372300"/>
            <a:ext cx="1827676" cy="141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50" y="748175"/>
            <a:ext cx="2593200" cy="273900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sz="1200" b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8500" y="2843975"/>
            <a:ext cx="2593200" cy="273900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latin typeface="Calibri"/>
                <a:ea typeface="Calibri"/>
                <a:cs typeface="Calibri"/>
                <a:sym typeface="Calibri"/>
              </a:rPr>
              <a:t>Specifications</a:t>
            </a:r>
            <a:endParaRPr sz="1200" b="1" u="sng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6">
            <a:alphaModFix/>
          </a:blip>
          <a:srcRect l="17152" t="10586" r="23986"/>
          <a:stretch/>
        </p:blipFill>
        <p:spPr>
          <a:xfrm>
            <a:off x="4771800" y="1022075"/>
            <a:ext cx="603128" cy="135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 rotWithShape="1">
          <a:blip r:embed="rId7">
            <a:alphaModFix/>
          </a:blip>
          <a:srcRect l="8054" r="11643" b="6890"/>
          <a:stretch/>
        </p:blipFill>
        <p:spPr>
          <a:xfrm>
            <a:off x="2748975" y="1022075"/>
            <a:ext cx="2022826" cy="135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 txBox="1"/>
          <p:nvPr/>
        </p:nvSpPr>
        <p:spPr>
          <a:xfrm>
            <a:off x="6555400" y="749050"/>
            <a:ext cx="2584800" cy="273900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latin typeface="Calibri"/>
                <a:ea typeface="Calibri"/>
                <a:cs typeface="Calibri"/>
                <a:sym typeface="Calibri"/>
              </a:rPr>
              <a:t>Current Progress</a:t>
            </a:r>
            <a:endParaRPr sz="1200" b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50" y="1022075"/>
            <a:ext cx="1775400" cy="18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●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800" dirty="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Project goal is to improve installation process for ControTrace® on various sized piping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●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Two Methods to Improvement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8036" lvl="1" indent="-736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○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the product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8036" lvl="1" indent="-736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○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the Installation Tools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lvl="0" indent="-50800" algn="l" rtl="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●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Project is open-ended and invites creative solutions 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0" y="3117875"/>
            <a:ext cx="25932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●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Solutions will reduce the total cost of installation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●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Applicable solutions will be capable of providing a qualitative improvement for the field service works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lvl="0" indent="-50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●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Focus on scope of the installation process and not every manufacturing step involved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●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Team’s Designs will address and focus on Ametek’s needs for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8036" lvl="1" indent="-736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○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 Placeholder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8036" lvl="1" indent="-736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○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HTC Application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●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Tools and designs will be easily understood and easy to use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44500" y="1022076"/>
            <a:ext cx="1055090" cy="135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 txBox="1"/>
          <p:nvPr/>
        </p:nvSpPr>
        <p:spPr>
          <a:xfrm>
            <a:off x="2593200" y="748175"/>
            <a:ext cx="3971700" cy="273900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latin typeface="Calibri"/>
                <a:ea typeface="Calibri"/>
                <a:cs typeface="Calibri"/>
                <a:sym typeface="Calibri"/>
              </a:rPr>
              <a:t>Designs</a:t>
            </a:r>
            <a:endParaRPr sz="1200" b="1" u="sng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4"/>
          <p:cNvPicPr preferRelativeResize="0"/>
          <p:nvPr/>
        </p:nvPicPr>
        <p:blipFill rotWithShape="1">
          <a:blip r:embed="rId9">
            <a:alphaModFix/>
          </a:blip>
          <a:srcRect l="10791" r="7515" b="8759"/>
          <a:stretch/>
        </p:blipFill>
        <p:spPr>
          <a:xfrm>
            <a:off x="4572000" y="2372300"/>
            <a:ext cx="1827675" cy="142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 txBox="1"/>
          <p:nvPr/>
        </p:nvSpPr>
        <p:spPr>
          <a:xfrm>
            <a:off x="1775275" y="423575"/>
            <a:ext cx="559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alibri"/>
                <a:ea typeface="Calibri"/>
                <a:cs typeface="Calibri"/>
                <a:sym typeface="Calibri"/>
              </a:rPr>
              <a:t>Steve Kiser     Dillon Traphagen     Habeeb Almatar     Samir Mamoon     Gabriel Brea     Colton White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2748975" y="1022950"/>
            <a:ext cx="3309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alibri"/>
                <a:ea typeface="Calibri"/>
                <a:cs typeface="Calibri"/>
                <a:sym typeface="Calibri"/>
              </a:rPr>
              <a:t>A)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4771650" y="2091963"/>
            <a:ext cx="4218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alibri"/>
                <a:ea typeface="Calibri"/>
                <a:cs typeface="Calibri"/>
                <a:sym typeface="Calibri"/>
              </a:rPr>
              <a:t>B)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6131775" y="1022950"/>
            <a:ext cx="3309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alibri"/>
                <a:ea typeface="Calibri"/>
                <a:cs typeface="Calibri"/>
                <a:sym typeface="Calibri"/>
              </a:rPr>
              <a:t>C)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2748975" y="2379775"/>
            <a:ext cx="3309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alibri"/>
                <a:ea typeface="Calibri"/>
                <a:cs typeface="Calibri"/>
                <a:sym typeface="Calibri"/>
              </a:rPr>
              <a:t>D)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6086325" y="2307288"/>
            <a:ext cx="4218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alibri"/>
                <a:ea typeface="Calibri"/>
                <a:cs typeface="Calibri"/>
                <a:sym typeface="Calibri"/>
              </a:rPr>
              <a:t>E)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2748975" y="3786325"/>
            <a:ext cx="3816000" cy="13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Magnetic ControTrace® Installation Placeholder designed for 1 man installation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HTC application gun redesigned for Ametek CSI needs and specifications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HTC Tube Tip designed for flat application of HTC substance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HTC Tube loader designed for 5 gallon buckets to fill 20 seperate 32oz tubes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E) Redesigned trowel tool to increase efficiency of HTC application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55400" y="1022075"/>
            <a:ext cx="2584800" cy="110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4"/>
          <p:cNvSpPr txBox="1"/>
          <p:nvPr/>
        </p:nvSpPr>
        <p:spPr>
          <a:xfrm>
            <a:off x="6555400" y="2843975"/>
            <a:ext cx="2584800" cy="273900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latin typeface="Calibri"/>
                <a:ea typeface="Calibri"/>
                <a:cs typeface="Calibri"/>
                <a:sym typeface="Calibri"/>
              </a:rPr>
              <a:t>Plans Going Forward</a:t>
            </a:r>
            <a:endParaRPr sz="1200" b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6565000" y="3117875"/>
            <a:ext cx="2565600" cy="18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●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has stopped all prototyping for Spring 2020, Prototyping will resume in Fall 2020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●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Team plans to experience Multi-Panel Installation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●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research and experience will be needed for future designs 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●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Expected Results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○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successful design that have been Prototyped and Tested 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○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clear improvement to Ametek’s Service workers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6550650" y="2091975"/>
            <a:ext cx="25848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●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Team continues to explore new ideas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●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Team is preparing to prototype in the Fall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●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continues to work with Ametek and receive feedback and designs and concepts.  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14"/>
          <p:cNvGrpSpPr/>
          <p:nvPr/>
        </p:nvGrpSpPr>
        <p:grpSpPr>
          <a:xfrm>
            <a:off x="1667017" y="1533235"/>
            <a:ext cx="1081949" cy="900715"/>
            <a:chOff x="1977058" y="-24090"/>
            <a:chExt cx="2250778" cy="1866254"/>
          </a:xfrm>
        </p:grpSpPr>
        <p:pic>
          <p:nvPicPr>
            <p:cNvPr id="135" name="Google Shape;135;p1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977058" y="-24090"/>
              <a:ext cx="2161024" cy="176276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36" name="Google Shape;136;p14"/>
            <p:cNvSpPr txBox="1"/>
            <p:nvPr/>
          </p:nvSpPr>
          <p:spPr>
            <a:xfrm>
              <a:off x="2618336" y="1482764"/>
              <a:ext cx="1609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ControTrace®</a:t>
              </a:r>
              <a:endParaRPr sz="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7" name="Google Shape;137;p14"/>
          <p:cNvCxnSpPr/>
          <p:nvPr/>
        </p:nvCxnSpPr>
        <p:spPr>
          <a:xfrm rot="10800000">
            <a:off x="2174975" y="2094550"/>
            <a:ext cx="136500" cy="254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" name="Google Shape;138;p14"/>
          <p:cNvSpPr txBox="1"/>
          <p:nvPr/>
        </p:nvSpPr>
        <p:spPr>
          <a:xfrm>
            <a:off x="0" y="2285775"/>
            <a:ext cx="27489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" lvl="0" indent="-5080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Calibri"/>
              <a:buChar char="●"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Several Design concepts and current market solutions have been explored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title"/>
          </p:nvPr>
        </p:nvSpPr>
        <p:spPr>
          <a:xfrm>
            <a:off x="891450" y="692775"/>
            <a:ext cx="746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Current Progress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5" name="Google Shape;225;p23"/>
          <p:cNvSpPr txBox="1">
            <a:spLocks noGrp="1"/>
          </p:cNvSpPr>
          <p:nvPr>
            <p:ph type="body" idx="1"/>
          </p:nvPr>
        </p:nvSpPr>
        <p:spPr>
          <a:xfrm>
            <a:off x="311700" y="1333500"/>
            <a:ext cx="88323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The Team continues to explore Strapping/Banding Alternatives for Ametek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The Team is finishing final designs and are preparing to prototype in the Fall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Team continues to work with Ametek and receive feedback and designs and concepts  </a:t>
            </a:r>
            <a:endParaRPr sz="14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226" name="Google Shape;226;p23"/>
          <p:cNvSpPr txBox="1">
            <a:spLocks noGrp="1"/>
          </p:cNvSpPr>
          <p:nvPr>
            <p:ph type="sldNum" idx="12"/>
          </p:nvPr>
        </p:nvSpPr>
        <p:spPr>
          <a:xfrm>
            <a:off x="780675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en" sz="1000"/>
              <a:t>10</a:t>
            </a:fld>
            <a:endParaRPr sz="1000"/>
          </a:p>
        </p:txBody>
      </p:sp>
      <p:pic>
        <p:nvPicPr>
          <p:cNvPr id="227" name="Google Shape;22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1450" y="2720324"/>
            <a:ext cx="4351230" cy="18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urrent Progress" descr="Current Progress">
            <a:hlinkClick r:id="" action="ppaction://media"/>
            <a:extLst>
              <a:ext uri="{FF2B5EF4-FFF2-40B4-BE49-F238E27FC236}">
                <a16:creationId xmlns:a16="http://schemas.microsoft.com/office/drawing/2014/main" id="{BB718A6E-98B5-7C42-9552-D14BFC28F1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55450" y="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>
            <a:spLocks noGrp="1"/>
          </p:cNvSpPr>
          <p:nvPr>
            <p:ph type="title"/>
          </p:nvPr>
        </p:nvSpPr>
        <p:spPr>
          <a:xfrm>
            <a:off x="891450" y="692775"/>
            <a:ext cx="746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Plans Going Forward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3" name="Google Shape;233;p24"/>
          <p:cNvSpPr txBox="1">
            <a:spLocks noGrp="1"/>
          </p:cNvSpPr>
          <p:nvPr>
            <p:ph type="body" idx="1"/>
          </p:nvPr>
        </p:nvSpPr>
        <p:spPr>
          <a:xfrm>
            <a:off x="311700" y="1333500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 dirty="0">
                <a:solidFill>
                  <a:srgbClr val="000000"/>
                </a:solidFill>
              </a:rPr>
              <a:t>Team has stopped all prototyping for Spring 2020, Prototyping will resume in Fall 2020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 dirty="0">
                <a:solidFill>
                  <a:srgbClr val="000000"/>
                </a:solidFill>
              </a:rPr>
              <a:t>The Team plans to experience Multi-Panel Installation 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 dirty="0">
                <a:solidFill>
                  <a:srgbClr val="000000"/>
                </a:solidFill>
              </a:rPr>
              <a:t>Further research and experience will be needed for future designs  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 dirty="0">
                <a:solidFill>
                  <a:srgbClr val="000000"/>
                </a:solidFill>
              </a:rPr>
              <a:t>Expected Results</a:t>
            </a:r>
            <a:endParaRPr sz="1800" dirty="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○"/>
            </a:pPr>
            <a:r>
              <a:rPr lang="en" sz="1800" dirty="0">
                <a:solidFill>
                  <a:srgbClr val="000000"/>
                </a:solidFill>
              </a:rPr>
              <a:t>Several successful design that have been Prototyped and Tested  </a:t>
            </a:r>
            <a:endParaRPr sz="1800" dirty="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○"/>
            </a:pPr>
            <a:r>
              <a:rPr lang="en" sz="1800" dirty="0">
                <a:solidFill>
                  <a:srgbClr val="000000"/>
                </a:solidFill>
              </a:rPr>
              <a:t>A clear improvement to Ametek’s Service workers 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234" name="Google Shape;234;p24"/>
          <p:cNvSpPr txBox="1">
            <a:spLocks noGrp="1"/>
          </p:cNvSpPr>
          <p:nvPr>
            <p:ph type="sldNum" idx="12"/>
          </p:nvPr>
        </p:nvSpPr>
        <p:spPr>
          <a:xfrm>
            <a:off x="780675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</a:pPr>
            <a:fld id="{00000000-1234-1234-1234-123412341234}" type="slidenum">
              <a:rPr lang="en" sz="1000"/>
              <a:t>11</a:t>
            </a:fld>
            <a:endParaRPr sz="1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30B78A-20C9-4470-9BBB-0E390C8C07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822960" y="22900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n">
                <a:solidFill>
                  <a:srgbClr val="000000"/>
                </a:solidFill>
              </a:rPr>
              <a:t>Overview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1"/>
          </p:nvPr>
        </p:nvSpPr>
        <p:spPr>
          <a:xfrm>
            <a:off x="359425" y="1317100"/>
            <a:ext cx="6209400" cy="3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6858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The goal of the project is to improve the installation process for ControTrace® on various sized piping</a:t>
            </a:r>
            <a:endParaRPr sz="1800">
              <a:solidFill>
                <a:srgbClr val="000000"/>
              </a:solidFill>
            </a:endParaRPr>
          </a:p>
          <a:p>
            <a:pPr marL="6858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Two Methods to Improvement </a:t>
            </a:r>
            <a:endParaRPr sz="1800">
              <a:solidFill>
                <a:srgbClr val="000000"/>
              </a:solidFill>
            </a:endParaRPr>
          </a:p>
          <a:p>
            <a:pPr marL="288036" lvl="1" indent="-137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Changing the product </a:t>
            </a:r>
            <a:endParaRPr sz="1800">
              <a:solidFill>
                <a:srgbClr val="000000"/>
              </a:solidFill>
            </a:endParaRPr>
          </a:p>
          <a:p>
            <a:pPr marL="288036" lvl="1" indent="-137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Changing the Installation Tools</a:t>
            </a:r>
            <a:endParaRPr sz="1800">
              <a:solidFill>
                <a:srgbClr val="000000"/>
              </a:solidFill>
            </a:endParaRPr>
          </a:p>
          <a:p>
            <a:pPr marL="68580" lvl="0" indent="-114300" algn="l" rtl="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This project is open-ended and invites creative solutions to any aspect of CSI’s ControTrace installation procedure. </a:t>
            </a:r>
            <a:endParaRPr sz="1800">
              <a:solidFill>
                <a:srgbClr val="000000"/>
              </a:solidFill>
            </a:endParaRPr>
          </a:p>
          <a:p>
            <a:pPr marL="68580" lvl="0" indent="-114300" algn="l" rtl="0">
              <a:lnSpc>
                <a:spcPct val="115000"/>
              </a:lnSpc>
              <a:spcBef>
                <a:spcPts val="105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 Several Design concepts and current market solutions have been explored, discussed and evaluated to best suit Ametek CSI’s needs and concerns</a:t>
            </a:r>
            <a:endParaRPr sz="1800">
              <a:solidFill>
                <a:srgbClr val="000000"/>
              </a:solidFill>
            </a:endParaRPr>
          </a:p>
          <a:p>
            <a:pPr marL="6858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68580" lvl="0" indent="0" algn="l" rtl="0">
              <a:lnSpc>
                <a:spcPct val="115000"/>
              </a:lnSpc>
              <a:spcBef>
                <a:spcPts val="105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46" name="Google Shape;146;p15"/>
          <p:cNvGrpSpPr/>
          <p:nvPr/>
        </p:nvGrpSpPr>
        <p:grpSpPr>
          <a:xfrm>
            <a:off x="6759875" y="1527800"/>
            <a:ext cx="2384125" cy="1949450"/>
            <a:chOff x="6759875" y="1527800"/>
            <a:chExt cx="2384125" cy="1949450"/>
          </a:xfrm>
        </p:grpSpPr>
        <p:pic>
          <p:nvPicPr>
            <p:cNvPr id="147" name="Google Shape;147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59875" y="1527800"/>
              <a:ext cx="2161024" cy="176276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8" name="Google Shape;148;p15"/>
            <p:cNvCxnSpPr/>
            <p:nvPr/>
          </p:nvCxnSpPr>
          <p:spPr>
            <a:xfrm rot="10800000">
              <a:off x="7708975" y="2783300"/>
              <a:ext cx="384300" cy="4461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9" name="Google Shape;149;p15"/>
            <p:cNvSpPr txBox="1"/>
            <p:nvPr/>
          </p:nvSpPr>
          <p:spPr>
            <a:xfrm>
              <a:off x="7534500" y="3117850"/>
              <a:ext cx="16095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ControTrace®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E7BFF3-EAA0-4581-90B3-9E0B9D5B27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5495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800110" y="438053"/>
            <a:ext cx="7543800" cy="1088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Specifications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822950" y="1303050"/>
            <a:ext cx="7689600" cy="34482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Solutions will reduce the total cost of installation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Applicable solutions will be capable of providing a qualitative improvement for the field service works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Focus on scope of the installation process and not every manufacturing step involved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Team’s Designs will address and focus on Ametek’s needs for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CT Placeholder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HTC Application </a:t>
            </a:r>
            <a:endParaRPr sz="18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Char char="●"/>
            </a:pPr>
            <a:r>
              <a:rPr lang="en" sz="1800">
                <a:solidFill>
                  <a:schemeClr val="dk1"/>
                </a:solidFill>
              </a:rPr>
              <a:t>All Tools and designs will be easily understood and easy to use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6" name="Google Shape;156;p16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fld id="{00000000-1234-1234-1234-123412341234}" type="slidenum">
              <a:rPr lang="en" sz="1000"/>
              <a:t>3</a:t>
            </a:fld>
            <a:endParaRPr sz="100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1C1AC7-A22D-44B3-BA55-322F002291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800110" y="438053"/>
            <a:ext cx="7543800" cy="1088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Design Descriptions 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2" name="Google Shape;162;p17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fld id="{00000000-1234-1234-1234-123412341234}" type="slidenum">
              <a:rPr lang="en" sz="1000"/>
              <a:t>4</a:t>
            </a:fld>
            <a:endParaRPr sz="1000"/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400" y="1459364"/>
            <a:ext cx="2577200" cy="17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6600" y="3045404"/>
            <a:ext cx="2932623" cy="16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9225" y="1526150"/>
            <a:ext cx="1586625" cy="20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0763" y="1526157"/>
            <a:ext cx="1965414" cy="151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85850" y="1934700"/>
            <a:ext cx="1857099" cy="273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abe 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43910" y="-5494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Modified Trowel Tool Description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3" name="Google Shape;173;p18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fld id="{00000000-1234-1234-1234-123412341234}" type="slidenum">
              <a:rPr lang="en" sz="1000"/>
              <a:t>5</a:t>
            </a:fld>
            <a:endParaRPr sz="1000"/>
          </a:p>
        </p:txBody>
      </p:sp>
      <p:sp>
        <p:nvSpPr>
          <p:cNvPr id="174" name="Google Shape;174;p18"/>
          <p:cNvSpPr txBox="1"/>
          <p:nvPr/>
        </p:nvSpPr>
        <p:spPr>
          <a:xfrm>
            <a:off x="822950" y="1385300"/>
            <a:ext cx="4174500" cy="17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Material is most readily available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Ease of fabrication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High yield stress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8"/>
          <p:cNvPicPr preferRelativeResize="0"/>
          <p:nvPr/>
        </p:nvPicPr>
        <p:blipFill rotWithShape="1">
          <a:blip r:embed="rId5">
            <a:alphaModFix/>
          </a:blip>
          <a:srcRect l="1970" t="1832" b="3209"/>
          <a:stretch/>
        </p:blipFill>
        <p:spPr>
          <a:xfrm>
            <a:off x="822950" y="3189850"/>
            <a:ext cx="3182101" cy="15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 txBox="1"/>
          <p:nvPr/>
        </p:nvSpPr>
        <p:spPr>
          <a:xfrm>
            <a:off x="4997450" y="3189850"/>
            <a:ext cx="3407700" cy="15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Minor Deformation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Curved Design provides easier application of HTC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9650" y="1467551"/>
            <a:ext cx="2472251" cy="17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abe 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31200" y="-5379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Magnetic ControTrace® Installation Placeholder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3" name="Google Shape;183;p19"/>
          <p:cNvSpPr txBox="1">
            <a:spLocks noGrp="1"/>
          </p:cNvSpPr>
          <p:nvPr>
            <p:ph type="body" idx="1"/>
          </p:nvPr>
        </p:nvSpPr>
        <p:spPr>
          <a:xfrm>
            <a:off x="4572000" y="1303050"/>
            <a:ext cx="4506300" cy="34443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Used to improve the ease of installation for the </a:t>
            </a:r>
            <a:r>
              <a:rPr lang="en" sz="1800">
                <a:solidFill>
                  <a:schemeClr val="dk1"/>
                </a:solidFill>
              </a:rPr>
              <a:t>ControTrace®</a:t>
            </a:r>
            <a:r>
              <a:rPr lang="en" sz="1800">
                <a:solidFill>
                  <a:srgbClr val="000000"/>
                </a:solidFill>
              </a:rPr>
              <a:t>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Magnets will be turned on and off 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HTC will be applied to </a:t>
            </a:r>
            <a:r>
              <a:rPr lang="en" sz="1800">
                <a:solidFill>
                  <a:schemeClr val="dk1"/>
                </a:solidFill>
              </a:rPr>
              <a:t>ControTrace®</a:t>
            </a:r>
            <a:r>
              <a:rPr lang="en" sz="1800">
                <a:solidFill>
                  <a:srgbClr val="000000"/>
                </a:solidFill>
              </a:rPr>
              <a:t> prior to putting onto magnet holder. 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The nuts and bolts would allow the mechanism to be adjusted to fit the sizes of various pipes.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Decreases risk of incorrect </a:t>
            </a:r>
            <a:r>
              <a:rPr lang="en" sz="1800">
                <a:solidFill>
                  <a:schemeClr val="dk1"/>
                </a:solidFill>
              </a:rPr>
              <a:t>ControTrace®</a:t>
            </a:r>
            <a:r>
              <a:rPr lang="en" sz="1800">
                <a:solidFill>
                  <a:srgbClr val="000000"/>
                </a:solidFill>
              </a:rPr>
              <a:t> placement and benefits product results 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400" y="1850288"/>
            <a:ext cx="4185875" cy="24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fld id="{00000000-1234-1234-1234-123412341234}" type="slidenum">
              <a:rPr lang="en" sz="1000"/>
              <a:t>6</a:t>
            </a:fld>
            <a:endParaRPr sz="1000"/>
          </a:p>
        </p:txBody>
      </p:sp>
      <p:pic>
        <p:nvPicPr>
          <p:cNvPr id="2" name="Magnetic Controtrace" descr="Magnetic Controtrace">
            <a:hlinkClick r:id="" action="ppaction://media"/>
            <a:extLst>
              <a:ext uri="{FF2B5EF4-FFF2-40B4-BE49-F238E27FC236}">
                <a16:creationId xmlns:a16="http://schemas.microsoft.com/office/drawing/2014/main" id="{B03F33F6-C479-AE42-9285-FFBC93449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38885" y="21495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Caulk Gun Design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92" name="Google Shape;19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525" y="1421000"/>
            <a:ext cx="2399051" cy="32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7575" y="1421003"/>
            <a:ext cx="2737674" cy="196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5512500" y="1421000"/>
            <a:ext cx="3631500" cy="28338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6858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 The Team has designed two variations of an electric caulk gun</a:t>
            </a:r>
            <a:endParaRPr sz="1800">
              <a:solidFill>
                <a:srgbClr val="000000"/>
              </a:solidFill>
            </a:endParaRPr>
          </a:p>
          <a:p>
            <a:pPr marL="685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6858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The caulk gun utilizes a 1/16 HP 12 VDC motor (</a:t>
            </a:r>
            <a:r>
              <a:rPr lang="en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MTGP-P06-1J008) </a:t>
            </a:r>
            <a:endParaRPr sz="1800">
              <a:solidFill>
                <a:srgbClr val="000000"/>
              </a:solidFill>
            </a:endParaRPr>
          </a:p>
          <a:p>
            <a:pPr marL="685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6858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 Team would design and manufacture the caulk gun as an Alternative method for HTC Application 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2" name="Habeeb Slide 7">
            <a:hlinkClick r:id="" action="ppaction://media"/>
            <a:extLst>
              <a:ext uri="{FF2B5EF4-FFF2-40B4-BE49-F238E27FC236}">
                <a16:creationId xmlns:a16="http://schemas.microsoft.com/office/drawing/2014/main" id="{1CF67CDE-CAAB-4AD5-9C98-A7D421B206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>
            <a:spLocks noGrp="1"/>
          </p:cNvSpPr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Caulk Tube Nozzle Attachment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0" name="Google Shape;200;p21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fld id="{00000000-1234-1234-1234-123412341234}" type="slidenum">
              <a:rPr lang="en" sz="1000"/>
              <a:t>8</a:t>
            </a:fld>
            <a:endParaRPr sz="1000"/>
          </a:p>
        </p:txBody>
      </p:sp>
      <p:pic>
        <p:nvPicPr>
          <p:cNvPr id="201" name="Google Shape;20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950" y="1391428"/>
            <a:ext cx="2529448" cy="323698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/>
        </p:nvSpPr>
        <p:spPr>
          <a:xfrm>
            <a:off x="4291550" y="1519375"/>
            <a:ext cx="43596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The attachment can click fit both diameters of HTC caulk tube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The opening thickness is less than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the maximum 1/8th inch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to funneled design, 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the opening will be able to have the HTC flow smoothly out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Nozzle Attachment" descr="Nozzle Attachment">
            <a:hlinkClick r:id="" action="ppaction://media"/>
            <a:extLst>
              <a:ext uri="{FF2B5EF4-FFF2-40B4-BE49-F238E27FC236}">
                <a16:creationId xmlns:a16="http://schemas.microsoft.com/office/drawing/2014/main" id="{596709F1-BB73-AB4A-BF99-EC695E95D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750" y="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874" y="1642075"/>
            <a:ext cx="3544176" cy="27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7775" y="1375682"/>
            <a:ext cx="1965414" cy="151924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2"/>
          <p:cNvSpPr txBox="1">
            <a:spLocks noGrp="1"/>
          </p:cNvSpPr>
          <p:nvPr>
            <p:ph type="title"/>
          </p:nvPr>
        </p:nvSpPr>
        <p:spPr>
          <a:xfrm>
            <a:off x="800110" y="505003"/>
            <a:ext cx="7543800" cy="1088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Caulk Tube Loader Description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0" name="Google Shape;210;p22"/>
          <p:cNvSpPr txBox="1">
            <a:spLocks noGrp="1"/>
          </p:cNvSpPr>
          <p:nvPr>
            <p:ph type="body" idx="1"/>
          </p:nvPr>
        </p:nvSpPr>
        <p:spPr>
          <a:xfrm>
            <a:off x="5914025" y="1371850"/>
            <a:ext cx="3230100" cy="3266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20 (32 oz) tubes of HTC = 5 Gallon of HTC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About 75 feet per gallon of HTC.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Self-Filling Tubes would be cost efficient.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Buying in bulk could reduce price per tube.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Additions: More support added on handle, caulk tube holder placement was repositioned. </a:t>
            </a:r>
            <a:endParaRPr sz="14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15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1121450" y="2412750"/>
            <a:ext cx="27255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2" name="Google Shape;212;p22"/>
          <p:cNvCxnSpPr>
            <a:stCxn id="213" idx="0"/>
          </p:cNvCxnSpPr>
          <p:nvPr/>
        </p:nvCxnSpPr>
        <p:spPr>
          <a:xfrm rot="10800000">
            <a:off x="741200" y="2022601"/>
            <a:ext cx="172200" cy="384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3" name="Google Shape;213;p22"/>
          <p:cNvSpPr txBox="1"/>
          <p:nvPr/>
        </p:nvSpPr>
        <p:spPr>
          <a:xfrm>
            <a:off x="422600" y="2407501"/>
            <a:ext cx="981600" cy="328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Handle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fld id="{00000000-1234-1234-1234-123412341234}" type="slidenum">
              <a:rPr lang="en" sz="1000"/>
              <a:t>9</a:t>
            </a:fld>
            <a:endParaRPr sz="1000"/>
          </a:p>
        </p:txBody>
      </p:sp>
      <p:sp>
        <p:nvSpPr>
          <p:cNvPr id="215" name="Google Shape;215;p22"/>
          <p:cNvSpPr txBox="1"/>
          <p:nvPr/>
        </p:nvSpPr>
        <p:spPr>
          <a:xfrm>
            <a:off x="2596700" y="2317200"/>
            <a:ext cx="981600" cy="509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Caulk Tube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22"/>
          <p:cNvCxnSpPr>
            <a:stCxn id="215" idx="1"/>
          </p:cNvCxnSpPr>
          <p:nvPr/>
        </p:nvCxnSpPr>
        <p:spPr>
          <a:xfrm flipH="1">
            <a:off x="2438900" y="2571750"/>
            <a:ext cx="157800" cy="315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7" name="Google Shape;217;p22"/>
          <p:cNvSpPr txBox="1"/>
          <p:nvPr/>
        </p:nvSpPr>
        <p:spPr>
          <a:xfrm>
            <a:off x="2418950" y="3668900"/>
            <a:ext cx="1337100" cy="328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HTC 5 Gallon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" name="Google Shape;218;p22"/>
          <p:cNvCxnSpPr>
            <a:stCxn id="217" idx="0"/>
          </p:cNvCxnSpPr>
          <p:nvPr/>
        </p:nvCxnSpPr>
        <p:spPr>
          <a:xfrm rot="10800000">
            <a:off x="1955900" y="3550400"/>
            <a:ext cx="1131600" cy="118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9" name="Google Shape;21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91174" y="3105015"/>
            <a:ext cx="1978651" cy="145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1CF20B3-93ED-1E4E-84EE-18144942A7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17344" y="23625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789</Words>
  <Application>Microsoft Office PowerPoint</Application>
  <PresentationFormat>On-screen Show (16:9)</PresentationFormat>
  <Paragraphs>137</Paragraphs>
  <Slides>11</Slides>
  <Notes>11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Retrospect</vt:lpstr>
      <vt:lpstr>PowerPoint Presentation</vt:lpstr>
      <vt:lpstr>Overview</vt:lpstr>
      <vt:lpstr>Specifications </vt:lpstr>
      <vt:lpstr>Design Descriptions  </vt:lpstr>
      <vt:lpstr>Modified Trowel Tool Description </vt:lpstr>
      <vt:lpstr>Magnetic ControTrace® Installation Placeholder</vt:lpstr>
      <vt:lpstr>Caulk Gun Design </vt:lpstr>
      <vt:lpstr>Caulk Tube Nozzle Attachment </vt:lpstr>
      <vt:lpstr>Caulk Tube Loader Description </vt:lpstr>
      <vt:lpstr>Current Progress</vt:lpstr>
      <vt:lpstr>Plans Going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Dillon</dc:creator>
  <cp:lastModifiedBy>Traphagen, Dillon</cp:lastModifiedBy>
  <cp:revision>9</cp:revision>
  <dcterms:modified xsi:type="dcterms:W3CDTF">2020-04-26T16:40:45Z</dcterms:modified>
</cp:coreProperties>
</file>