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43891200" cy="32918400"/>
  <p:notesSz cx="92964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000000"/>
          </p15:clr>
        </p15:guide>
        <p15:guide id="2" pos="13824">
          <p15:clr>
            <a:srgbClr val="000000"/>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gJDSRZbdNzzBRBxuC3K+kYMIVw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428" autoAdjust="0"/>
  </p:normalViewPr>
  <p:slideViewPr>
    <p:cSldViewPr snapToGrid="0">
      <p:cViewPr varScale="1">
        <p:scale>
          <a:sx n="16" d="100"/>
          <a:sy n="16" d="100"/>
        </p:scale>
        <p:origin x="1565" y="48"/>
      </p:cViewPr>
      <p:guideLst>
        <p:guide orient="horz" pos="10368"/>
        <p:guide pos="13824"/>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4" d="100"/>
          <a:sy n="114" d="100"/>
        </p:scale>
        <p:origin x="242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0593" cy="343135"/>
          </a:xfrm>
          <a:prstGeom prst="rect">
            <a:avLst/>
          </a:prstGeom>
          <a:noFill/>
          <a:ln>
            <a:noFill/>
          </a:ln>
        </p:spPr>
        <p:txBody>
          <a:bodyPr spcFirstLastPara="1" wrap="square" lIns="92825" tIns="46400" rIns="92825" bIns="464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5263656" y="0"/>
            <a:ext cx="4030593" cy="343135"/>
          </a:xfrm>
          <a:prstGeom prst="rect">
            <a:avLst/>
          </a:prstGeom>
          <a:noFill/>
          <a:ln>
            <a:noFill/>
          </a:ln>
        </p:spPr>
        <p:txBody>
          <a:bodyPr spcFirstLastPara="1" wrap="square" lIns="92825" tIns="46400" rIns="92825" bIns="464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793" y="3259190"/>
            <a:ext cx="7432816" cy="3084695"/>
          </a:xfrm>
          <a:prstGeom prst="rect">
            <a:avLst/>
          </a:prstGeom>
          <a:noFill/>
          <a:ln>
            <a:noFill/>
          </a:ln>
        </p:spPr>
        <p:txBody>
          <a:bodyPr spcFirstLastPara="1" wrap="square" lIns="92825" tIns="46400" rIns="92825" bIns="46400" anchor="t" anchorCtr="0">
            <a:noAutofit/>
          </a:bodyPr>
          <a:lstStyle>
            <a:lvl1pPr marL="457200" marR="0" lvl="0"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1pPr>
            <a:lvl2pPr marL="914400" marR="0" lvl="1"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2pPr>
            <a:lvl3pPr marL="1371600" marR="0" lvl="2"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3pPr>
            <a:lvl4pPr marL="1828800" marR="0" lvl="3"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4pPr>
            <a:lvl5pPr marL="2286000" marR="0" lvl="4" indent="-228600" algn="l" rtl="0">
              <a:lnSpc>
                <a:spcPct val="100000"/>
              </a:lnSpc>
              <a:spcBef>
                <a:spcPts val="432"/>
              </a:spcBef>
              <a:spcAft>
                <a:spcPts val="0"/>
              </a:spcAft>
              <a:buClr>
                <a:srgbClr val="000000"/>
              </a:buClr>
              <a:buSzPts val="1400"/>
              <a:buFont typeface="Arial"/>
              <a:buNone/>
              <a:defRPr sz="144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44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694"/>
            <a:ext cx="4030593" cy="343135"/>
          </a:xfrm>
          <a:prstGeom prst="rect">
            <a:avLst/>
          </a:prstGeom>
          <a:noFill/>
          <a:ln>
            <a:noFill/>
          </a:ln>
        </p:spPr>
        <p:txBody>
          <a:bodyPr spcFirstLastPara="1" wrap="square" lIns="92825" tIns="46400" rIns="92825" bIns="464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5263656" y="6513694"/>
            <a:ext cx="4030593" cy="343135"/>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58031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3: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Richard:</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Hello, My name is Richard Boatwright and I am the Project Leader of project short name TC_COAT, tasked with development of a precision measurement device for Transcontinental Advanced coatings.</a:t>
            </a:r>
            <a:endParaRPr dirty="0"/>
          </a:p>
        </p:txBody>
      </p:sp>
      <p:sp>
        <p:nvSpPr>
          <p:cNvPr id="87" name="Google Shape;87;p3: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dirty="0"/>
          </a:p>
        </p:txBody>
      </p:sp>
    </p:spTree>
    <p:extLst>
      <p:ext uri="{BB962C8B-B14F-4D97-AF65-F5344CB8AC3E}">
        <p14:creationId xmlns:p14="http://schemas.microsoft.com/office/powerpoint/2010/main" val="101964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4ecefc390_3_410: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g74ecefc390_3_410: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Richard:</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Our team was asked to design a device capable of resolving as close to 2.5um in flatness deviation of a slot dies surface as possible, and to analyze how much money this could potentially save their company long term as well as keep the entry level operators in mind by producing a user friendly device with a comprehensive user manual.</a:t>
            </a:r>
            <a:endParaRPr dirty="0"/>
          </a:p>
        </p:txBody>
      </p:sp>
      <p:sp>
        <p:nvSpPr>
          <p:cNvPr id="147" name="Google Shape;147;g74ecefc390_3_410: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dirty="0"/>
          </a:p>
        </p:txBody>
      </p:sp>
    </p:spTree>
    <p:extLst>
      <p:ext uri="{BB962C8B-B14F-4D97-AF65-F5344CB8AC3E}">
        <p14:creationId xmlns:p14="http://schemas.microsoft.com/office/powerpoint/2010/main" val="33261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4ecefc390_3_784: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g74ecefc390_3_784: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Richard:</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The reason why slot die flatness is so important is because coating applications are often only a few micrometers in thickness, </a:t>
            </a:r>
            <a:endParaRPr dirty="0"/>
          </a:p>
          <a:p>
            <a:pPr marL="0" lvl="0" indent="0" algn="l" rtl="0">
              <a:lnSpc>
                <a:spcPct val="100000"/>
              </a:lnSpc>
              <a:spcBef>
                <a:spcPts val="432"/>
              </a:spcBef>
              <a:spcAft>
                <a:spcPts val="0"/>
              </a:spcAft>
              <a:buSzPts val="1400"/>
              <a:buNone/>
            </a:pPr>
            <a:r>
              <a:rPr lang="en-US" dirty="0"/>
              <a:t>therefore small deviations in the gap width between the slot die lips can produce product that is out of spec. </a:t>
            </a:r>
            <a:endParaRPr dirty="0"/>
          </a:p>
          <a:p>
            <a:pPr marL="0" lvl="0" indent="0" algn="l" rtl="0">
              <a:lnSpc>
                <a:spcPct val="100000"/>
              </a:lnSpc>
              <a:spcBef>
                <a:spcPts val="432"/>
              </a:spcBef>
              <a:spcAft>
                <a:spcPts val="0"/>
              </a:spcAft>
              <a:buSzPts val="1400"/>
              <a:buNone/>
            </a:pPr>
            <a:r>
              <a:rPr lang="en-US" dirty="0"/>
              <a:t>This damage can occur due to operator mishandling, wear, or accidents.</a:t>
            </a:r>
            <a:endParaRPr dirty="0"/>
          </a:p>
        </p:txBody>
      </p:sp>
      <p:sp>
        <p:nvSpPr>
          <p:cNvPr id="187" name="Google Shape;187;g74ecefc390_3_784: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dirty="0"/>
          </a:p>
        </p:txBody>
      </p:sp>
    </p:spTree>
    <p:extLst>
      <p:ext uri="{BB962C8B-B14F-4D97-AF65-F5344CB8AC3E}">
        <p14:creationId xmlns:p14="http://schemas.microsoft.com/office/powerpoint/2010/main" val="41548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4ecefc390_3_741: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g74ecefc390_3_741: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Richard:</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So this projects requirements come down to the following main points.</a:t>
            </a:r>
            <a:endParaRPr dirty="0"/>
          </a:p>
          <a:p>
            <a:pPr marL="0" lvl="0" indent="0" algn="l" rtl="0">
              <a:lnSpc>
                <a:spcPct val="100000"/>
              </a:lnSpc>
              <a:spcBef>
                <a:spcPts val="432"/>
              </a:spcBef>
              <a:spcAft>
                <a:spcPts val="0"/>
              </a:spcAft>
              <a:buSzPts val="1400"/>
              <a:buNone/>
            </a:pPr>
            <a:r>
              <a:rPr lang="en-US" dirty="0"/>
              <a:t>Our supporter needs as close to 2.5 micrometers resolution as possible.</a:t>
            </a:r>
            <a:endParaRPr dirty="0"/>
          </a:p>
          <a:p>
            <a:pPr marL="0" lvl="0" indent="0" algn="l" rtl="0">
              <a:lnSpc>
                <a:spcPct val="100000"/>
              </a:lnSpc>
              <a:spcBef>
                <a:spcPts val="432"/>
              </a:spcBef>
              <a:spcAft>
                <a:spcPts val="0"/>
              </a:spcAft>
              <a:buSzPts val="1400"/>
              <a:buNone/>
            </a:pPr>
            <a:r>
              <a:rPr lang="en-US" dirty="0"/>
              <a:t>The prototype must be scalable to accommodate a wide range of die sizes.</a:t>
            </a:r>
            <a:endParaRPr dirty="0"/>
          </a:p>
          <a:p>
            <a:pPr marL="0" lvl="0" indent="0" algn="l" rtl="0">
              <a:lnSpc>
                <a:spcPct val="100000"/>
              </a:lnSpc>
              <a:spcBef>
                <a:spcPts val="432"/>
              </a:spcBef>
              <a:spcAft>
                <a:spcPts val="0"/>
              </a:spcAft>
              <a:buSzPts val="1400"/>
              <a:buNone/>
            </a:pPr>
            <a:r>
              <a:rPr lang="en-US" dirty="0"/>
              <a:t>and it must produce a measurable profit for Transcontinental across the life of the device.</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Also listed in this section are some basic requirements such as software limitations and general considerations.</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And now I'm going to pass the presentation over to Matt to discuss the supporting subassemblies.</a:t>
            </a:r>
            <a:endParaRPr dirty="0"/>
          </a:p>
        </p:txBody>
      </p:sp>
      <p:sp>
        <p:nvSpPr>
          <p:cNvPr id="230" name="Google Shape;230;g74ecefc390_3_741: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dirty="0"/>
          </a:p>
        </p:txBody>
      </p:sp>
    </p:spTree>
    <p:extLst>
      <p:ext uri="{BB962C8B-B14F-4D97-AF65-F5344CB8AC3E}">
        <p14:creationId xmlns:p14="http://schemas.microsoft.com/office/powerpoint/2010/main" val="153683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4ecefc390_3_693: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3" name="Google Shape;273;g74ecefc390_3_693: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Matt: </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Hello, My name is Matthew and I'll be talking about the subassemblies section of the poster. There are 4 supporting subassemblies that contributed to the design of the project. </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The first subassembly is the Die Positioning System. The DPS moves the physical die into the measurement range. The actuator for this system is a trailer jack and is clamped to the table to avoid permanent modification to the granite table. To help with movement of the die, Teflon is used to slide the die to reduce friction. </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The second subassembly is the frame. The frame is the interface between the LMS and Sensor and  will accompany the VPS, LAS and multiple mounting solutions on the frame. The frame is made from extruded T-channel aluminum with T-channel hardware to go along with it. The frame is very adjustable for multiple positioning heights and is counterbalanced to balance out the sensor on one side of the frame. </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The third subassembly is the vertical positioning system. The VPS is used to focus the sensor within the measurement range and uses a fine adjustment technique due to the single phase MKS within the selected system to reach the desired range. It also has a coarse adjustment by loosening the T-channel mounts on the frame for desired placement. The counter weight on the system acts as a handle for movement. </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The last subassembly is the linear Actuation System. The LAS provides the automated movement and linear encoding. The movement is performed by a simple wheel and servo. The encoding is magnetic and sent to the sensor system . IF vibration occurs, this could be altered to reduce vibration or inaccuracy. </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With that, I will hand it over to Ling to talk about the critical subassemblies. </a:t>
            </a:r>
            <a:endParaRPr dirty="0"/>
          </a:p>
        </p:txBody>
      </p:sp>
      <p:sp>
        <p:nvSpPr>
          <p:cNvPr id="274" name="Google Shape;274;g74ecefc390_3_693: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dirty="0"/>
          </a:p>
        </p:txBody>
      </p:sp>
    </p:spTree>
    <p:extLst>
      <p:ext uri="{BB962C8B-B14F-4D97-AF65-F5344CB8AC3E}">
        <p14:creationId xmlns:p14="http://schemas.microsoft.com/office/powerpoint/2010/main" val="187207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74ecefc390_3_641: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2" name="Google Shape;322;g74ecefc390_3_641: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Thanks, Mathew. Hello, I am Ling, and I am going to introduce the critical subassemblies of the product. The one on the left is linear motion system which is an air slide guide that allows the frame to move smoothly and continuously across the die and the frame will be mounted on the top of the carriage. And the reason it is critical is because that it can constrain the sensor motion to a plane parallel to die surface. The other one on the right is the sensor which will take measurements of the surface with laser interferometry to analyze elevation variance along the surface of the die. The reason it is critical is that its resolution is the smallest increment that can possibly be measured. With that, I will hand it over to Ethan to talk about the Budget overview section. </a:t>
            </a:r>
            <a:endParaRPr dirty="0"/>
          </a:p>
        </p:txBody>
      </p:sp>
      <p:sp>
        <p:nvSpPr>
          <p:cNvPr id="323" name="Google Shape;323;g74ecefc390_3_641: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dirty="0"/>
          </a:p>
        </p:txBody>
      </p:sp>
    </p:spTree>
    <p:extLst>
      <p:ext uri="{BB962C8B-B14F-4D97-AF65-F5344CB8AC3E}">
        <p14:creationId xmlns:p14="http://schemas.microsoft.com/office/powerpoint/2010/main" val="116715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74ecefc390_3_585: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5" name="Google Shape;375;g74ecefc390_3_585: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Richard: Introduce Poster</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Ethan: (**Introduce yourself**)  I will briefly explain the Budget Overview section. </a:t>
            </a:r>
            <a:endParaRPr dirty="0"/>
          </a:p>
          <a:p>
            <a:pPr marL="0" lvl="0" indent="0" algn="l" rtl="0">
              <a:lnSpc>
                <a:spcPct val="100000"/>
              </a:lnSpc>
              <a:spcBef>
                <a:spcPts val="432"/>
              </a:spcBef>
              <a:spcAft>
                <a:spcPts val="0"/>
              </a:spcAft>
              <a:buSzPts val="1400"/>
              <a:buNone/>
            </a:pPr>
            <a:r>
              <a:rPr lang="en-US" dirty="0"/>
              <a:t>The figure shown is the team’s proposed working budget for the design. This shows tools expected to be utilized, cost of parts to be purchased, and a breakdown of time spent by the team. The proposed budget is the most expensive and would require additional funding by industry sponsor. This will allow the team build a system that exceeds the minimum design requirements. The team will only be building a working prototype for the sponsor, but has included the additional costs of building a full-scale design. </a:t>
            </a:r>
            <a:endParaRPr dirty="0"/>
          </a:p>
          <a:p>
            <a:pPr marL="0" lvl="0" indent="0" algn="l" rtl="0">
              <a:lnSpc>
                <a:spcPct val="100000"/>
              </a:lnSpc>
              <a:spcBef>
                <a:spcPts val="432"/>
              </a:spcBef>
              <a:spcAft>
                <a:spcPts val="0"/>
              </a:spcAft>
              <a:buSzPts val="1400"/>
              <a:buNone/>
            </a:pPr>
            <a:r>
              <a:rPr lang="en-US" dirty="0"/>
              <a:t>In order to provide a suite of options the team generated two alternative budgets.  </a:t>
            </a:r>
            <a:endParaRPr dirty="0"/>
          </a:p>
          <a:p>
            <a:pPr marL="0" lvl="0" indent="0" algn="l" rtl="0">
              <a:lnSpc>
                <a:spcPct val="100000"/>
              </a:lnSpc>
              <a:spcBef>
                <a:spcPts val="432"/>
              </a:spcBef>
              <a:spcAft>
                <a:spcPts val="0"/>
              </a:spcAft>
              <a:buSzPts val="1400"/>
              <a:buNone/>
            </a:pPr>
            <a:r>
              <a:rPr lang="en-US" dirty="0"/>
              <a:t>The first, listed as “secondary option” would be w/o additional sponsor funding. This would result in the two critical subassemblies, the Optical Sensor &amp; LMS, being changed to cheaper alternatives. </a:t>
            </a:r>
            <a:endParaRPr dirty="0"/>
          </a:p>
          <a:p>
            <a:pPr marL="0" lvl="0" indent="0" algn="l" rtl="0">
              <a:lnSpc>
                <a:spcPct val="100000"/>
              </a:lnSpc>
              <a:spcBef>
                <a:spcPts val="432"/>
              </a:spcBef>
              <a:spcAft>
                <a:spcPts val="0"/>
              </a:spcAft>
              <a:buSzPts val="1400"/>
              <a:buNone/>
            </a:pPr>
            <a:r>
              <a:rPr lang="en-US" dirty="0"/>
              <a:t>The second, listed as “tertiary option”, is with additional sponsor funding, and would result in changing the LMS from the OAV U-series to the OAV Dovetail. The prototype would under this budget would be reduced by 17%.</a:t>
            </a:r>
            <a:endParaRPr dirty="0"/>
          </a:p>
          <a:p>
            <a:pPr marL="0" lvl="0" indent="0" algn="l" rtl="0">
              <a:lnSpc>
                <a:spcPct val="100000"/>
              </a:lnSpc>
              <a:spcBef>
                <a:spcPts val="432"/>
              </a:spcBef>
              <a:spcAft>
                <a:spcPts val="0"/>
              </a:spcAft>
              <a:buSzPts val="1400"/>
              <a:buNone/>
            </a:pPr>
            <a:endParaRPr dirty="0"/>
          </a:p>
        </p:txBody>
      </p:sp>
      <p:sp>
        <p:nvSpPr>
          <p:cNvPr id="376" name="Google Shape;376;g74ecefc390_3_585: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dirty="0"/>
          </a:p>
        </p:txBody>
      </p:sp>
    </p:spTree>
    <p:extLst>
      <p:ext uri="{BB962C8B-B14F-4D97-AF65-F5344CB8AC3E}">
        <p14:creationId xmlns:p14="http://schemas.microsoft.com/office/powerpoint/2010/main" val="132203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4ecefc390_3_528: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2" name="Google Shape;432;g74ecefc390_3_528: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Richard: </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So after completing the prototype design throughout the first semester, </a:t>
            </a:r>
            <a:endParaRPr dirty="0"/>
          </a:p>
          <a:p>
            <a:pPr marL="0" lvl="0" indent="0" algn="l" rtl="0">
              <a:lnSpc>
                <a:spcPct val="100000"/>
              </a:lnSpc>
              <a:spcBef>
                <a:spcPts val="432"/>
              </a:spcBef>
              <a:spcAft>
                <a:spcPts val="0"/>
              </a:spcAft>
              <a:buSzPts val="1400"/>
              <a:buNone/>
            </a:pPr>
            <a:r>
              <a:rPr lang="en-US" dirty="0"/>
              <a:t>The remaining work left for us is to complete purchasing, fabrication, and assembly this summer.</a:t>
            </a:r>
            <a:endParaRPr dirty="0"/>
          </a:p>
          <a:p>
            <a:pPr marL="0" lvl="0" indent="0" algn="l" rtl="0">
              <a:lnSpc>
                <a:spcPct val="100000"/>
              </a:lnSpc>
              <a:spcBef>
                <a:spcPts val="432"/>
              </a:spcBef>
              <a:spcAft>
                <a:spcPts val="0"/>
              </a:spcAft>
              <a:buSzPts val="1400"/>
              <a:buNone/>
            </a:pPr>
            <a:r>
              <a:rPr lang="en-US" dirty="0"/>
              <a:t>After that our team will test and optimize the device in the fall while wrapping up the User manual and Return on Investment analysis.</a:t>
            </a:r>
            <a:endParaRPr dirty="0"/>
          </a:p>
        </p:txBody>
      </p:sp>
      <p:sp>
        <p:nvSpPr>
          <p:cNvPr id="433" name="Google Shape;433;g74ecefc390_3_528: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dirty="0"/>
          </a:p>
        </p:txBody>
      </p:sp>
    </p:spTree>
    <p:extLst>
      <p:ext uri="{BB962C8B-B14F-4D97-AF65-F5344CB8AC3E}">
        <p14:creationId xmlns:p14="http://schemas.microsoft.com/office/powerpoint/2010/main" val="1562701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74ecefc390_3_469: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0" name="Google Shape;490;g74ecefc390_3_469:notes"/>
          <p:cNvSpPr txBox="1">
            <a:spLocks noGrp="1"/>
          </p:cNvSpPr>
          <p:nvPr>
            <p:ph type="body" idx="1"/>
          </p:nvPr>
        </p:nvSpPr>
        <p:spPr>
          <a:xfrm>
            <a:off x="931793" y="3259190"/>
            <a:ext cx="7432800" cy="3084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432"/>
              </a:spcBef>
              <a:spcAft>
                <a:spcPts val="0"/>
              </a:spcAft>
              <a:buSzPts val="1400"/>
              <a:buNone/>
            </a:pPr>
            <a:r>
              <a:rPr lang="en-US" dirty="0"/>
              <a:t>Richard: Introduce Poster</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So as you can see, this design provides an ergonomic and user friendly, high precision measurement solution for our supporters.</a:t>
            </a:r>
            <a:endParaRPr dirty="0"/>
          </a:p>
          <a:p>
            <a:pPr marL="0" lvl="0" indent="0" algn="l" rtl="0">
              <a:lnSpc>
                <a:spcPct val="100000"/>
              </a:lnSpc>
              <a:spcBef>
                <a:spcPts val="432"/>
              </a:spcBef>
              <a:spcAft>
                <a:spcPts val="0"/>
              </a:spcAft>
              <a:buSzPts val="1400"/>
              <a:buNone/>
            </a:pPr>
            <a:r>
              <a:rPr lang="en-US" dirty="0"/>
              <a:t>When assuming the frame only experiences static deformation, the high precision critical subassemblies should provide highly accurate flatness measurements</a:t>
            </a:r>
            <a:endParaRPr dirty="0"/>
          </a:p>
          <a:p>
            <a:pPr marL="0" lvl="0" indent="0" algn="l" rtl="0">
              <a:lnSpc>
                <a:spcPct val="100000"/>
              </a:lnSpc>
              <a:spcBef>
                <a:spcPts val="432"/>
              </a:spcBef>
              <a:spcAft>
                <a:spcPts val="0"/>
              </a:spcAft>
              <a:buSzPts val="1400"/>
              <a:buNone/>
            </a:pPr>
            <a:r>
              <a:rPr lang="en-US" dirty="0"/>
              <a:t>which will reduce the cost that Transcontinental incurs due to damaged dies.</a:t>
            </a:r>
            <a:endParaRPr dirty="0"/>
          </a:p>
          <a:p>
            <a:pPr marL="0" lvl="0" indent="0" algn="l" rtl="0">
              <a:lnSpc>
                <a:spcPct val="100000"/>
              </a:lnSpc>
              <a:spcBef>
                <a:spcPts val="432"/>
              </a:spcBef>
              <a:spcAft>
                <a:spcPts val="0"/>
              </a:spcAft>
              <a:buSzPts val="1400"/>
              <a:buNone/>
            </a:pPr>
            <a:endParaRPr dirty="0"/>
          </a:p>
          <a:p>
            <a:pPr marL="0" lvl="0" indent="0" algn="l" rtl="0">
              <a:lnSpc>
                <a:spcPct val="100000"/>
              </a:lnSpc>
              <a:spcBef>
                <a:spcPts val="432"/>
              </a:spcBef>
              <a:spcAft>
                <a:spcPts val="0"/>
              </a:spcAft>
              <a:buSzPts val="1400"/>
              <a:buNone/>
            </a:pPr>
            <a:r>
              <a:rPr lang="en-US" dirty="0"/>
              <a:t>Thank you for listening and if you have any questions, our contact information is listed in the header at the top. Have a great day and stay safe.</a:t>
            </a:r>
            <a:endParaRPr dirty="0"/>
          </a:p>
        </p:txBody>
      </p:sp>
      <p:sp>
        <p:nvSpPr>
          <p:cNvPr id="491" name="Google Shape;491;g74ecefc390_3_469:notes"/>
          <p:cNvSpPr txBox="1">
            <a:spLocks noGrp="1"/>
          </p:cNvSpPr>
          <p:nvPr>
            <p:ph type="sldNum" idx="12"/>
          </p:nvPr>
        </p:nvSpPr>
        <p:spPr>
          <a:xfrm>
            <a:off x="5263656" y="6513694"/>
            <a:ext cx="4030500" cy="3432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dirty="0"/>
          </a:p>
        </p:txBody>
      </p:sp>
    </p:spTree>
    <p:extLst>
      <p:ext uri="{BB962C8B-B14F-4D97-AF65-F5344CB8AC3E}">
        <p14:creationId xmlns:p14="http://schemas.microsoft.com/office/powerpoint/2010/main" val="60446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18"/>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18"/>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11056620" y="-1211580"/>
            <a:ext cx="21777959" cy="39517319"/>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27"/>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27"/>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22705698" y="10437495"/>
            <a:ext cx="28117799" cy="987933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2855596" y="649605"/>
            <a:ext cx="28117799" cy="29455110"/>
          </a:xfrm>
          <a:prstGeom prst="rect">
            <a:avLst/>
          </a:prstGeom>
          <a:noFill/>
          <a:ln>
            <a:noFill/>
          </a:ln>
        </p:spPr>
        <p:txBody>
          <a:bodyPr spcFirstLastPara="1" wrap="square" lIns="365700" tIns="182850" rIns="365700" bIns="18285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28"/>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8"/>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9"/>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19"/>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 name="Google Shape;24;p19"/>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5"/>
        <p:cNvGrpSpPr/>
        <p:nvPr/>
      </p:nvGrpSpPr>
      <p:grpSpPr>
        <a:xfrm>
          <a:off x="0" y="0"/>
          <a:ext cx="0" cy="0"/>
          <a:chOff x="0" y="0"/>
          <a:chExt cx="0" cy="0"/>
        </a:xfrm>
      </p:grpSpPr>
      <p:sp>
        <p:nvSpPr>
          <p:cNvPr id="26" name="Google Shape;26;p20"/>
          <p:cNvSpPr txBox="1">
            <a:spLocks noGrp="1"/>
          </p:cNvSpPr>
          <p:nvPr>
            <p:ph type="ctrTitle"/>
          </p:nvPr>
        </p:nvSpPr>
        <p:spPr>
          <a:xfrm>
            <a:off x="3291840" y="10226040"/>
            <a:ext cx="37307519" cy="705612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20"/>
          <p:cNvSpPr txBox="1">
            <a:spLocks noGrp="1"/>
          </p:cNvSpPr>
          <p:nvPr>
            <p:ph type="subTitle" idx="1"/>
          </p:nvPr>
        </p:nvSpPr>
        <p:spPr>
          <a:xfrm>
            <a:off x="6583680" y="18653759"/>
            <a:ext cx="30723839" cy="841248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3216"/>
              </a:spcBef>
              <a:spcAft>
                <a:spcPts val="0"/>
              </a:spcAft>
              <a:buClr>
                <a:schemeClr val="dk1"/>
              </a:buClr>
              <a:buSzPts val="16080"/>
              <a:buFont typeface="Arial"/>
              <a:buNone/>
              <a:defRPr/>
            </a:lvl1pPr>
            <a:lvl2pPr lvl="1" algn="ctr">
              <a:lnSpc>
                <a:spcPct val="100000"/>
              </a:lnSpc>
              <a:spcBef>
                <a:spcPts val="2664"/>
              </a:spcBef>
              <a:spcAft>
                <a:spcPts val="0"/>
              </a:spcAft>
              <a:buClr>
                <a:schemeClr val="dk1"/>
              </a:buClr>
              <a:buSzPts val="13320"/>
              <a:buFont typeface="Arial"/>
              <a:buNone/>
              <a:defRPr/>
            </a:lvl2pPr>
            <a:lvl3pPr lvl="2" algn="ctr">
              <a:lnSpc>
                <a:spcPct val="100000"/>
              </a:lnSpc>
              <a:spcBef>
                <a:spcPts val="2208"/>
              </a:spcBef>
              <a:spcAft>
                <a:spcPts val="0"/>
              </a:spcAft>
              <a:buClr>
                <a:schemeClr val="dk1"/>
              </a:buClr>
              <a:buSzPts val="11040"/>
              <a:buFont typeface="Arial"/>
              <a:buNone/>
              <a:defRPr/>
            </a:lvl3pPr>
            <a:lvl4pPr lvl="3" algn="ctr">
              <a:lnSpc>
                <a:spcPct val="100000"/>
              </a:lnSpc>
              <a:spcBef>
                <a:spcPts val="1824"/>
              </a:spcBef>
              <a:spcAft>
                <a:spcPts val="0"/>
              </a:spcAft>
              <a:buClr>
                <a:schemeClr val="dk1"/>
              </a:buClr>
              <a:buSzPts val="9120"/>
              <a:buFont typeface="Arial"/>
              <a:buNone/>
              <a:defRPr/>
            </a:lvl4pPr>
            <a:lvl5pPr lvl="4" algn="ctr">
              <a:lnSpc>
                <a:spcPct val="100000"/>
              </a:lnSpc>
              <a:spcBef>
                <a:spcPts val="1824"/>
              </a:spcBef>
              <a:spcAft>
                <a:spcPts val="0"/>
              </a:spcAft>
              <a:buClr>
                <a:schemeClr val="dk1"/>
              </a:buClr>
              <a:buSzPts val="9120"/>
              <a:buFont typeface="Arial"/>
              <a:buNone/>
              <a:defRPr/>
            </a:lvl5pPr>
            <a:lvl6pPr lvl="5" algn="ctr">
              <a:lnSpc>
                <a:spcPct val="100000"/>
              </a:lnSpc>
              <a:spcBef>
                <a:spcPts val="1824"/>
              </a:spcBef>
              <a:spcAft>
                <a:spcPts val="0"/>
              </a:spcAft>
              <a:buClr>
                <a:schemeClr val="dk1"/>
              </a:buClr>
              <a:buSzPts val="9120"/>
              <a:buFont typeface="Arial"/>
              <a:buNone/>
              <a:defRPr/>
            </a:lvl6pPr>
            <a:lvl7pPr lvl="6" algn="ctr">
              <a:lnSpc>
                <a:spcPct val="100000"/>
              </a:lnSpc>
              <a:spcBef>
                <a:spcPts val="1824"/>
              </a:spcBef>
              <a:spcAft>
                <a:spcPts val="0"/>
              </a:spcAft>
              <a:buClr>
                <a:schemeClr val="dk1"/>
              </a:buClr>
              <a:buSzPts val="9120"/>
              <a:buFont typeface="Arial"/>
              <a:buNone/>
              <a:defRPr/>
            </a:lvl7pPr>
            <a:lvl8pPr lvl="7" algn="ctr">
              <a:lnSpc>
                <a:spcPct val="100000"/>
              </a:lnSpc>
              <a:spcBef>
                <a:spcPts val="1824"/>
              </a:spcBef>
              <a:spcAft>
                <a:spcPts val="0"/>
              </a:spcAft>
              <a:buClr>
                <a:schemeClr val="dk1"/>
              </a:buClr>
              <a:buSzPts val="9120"/>
              <a:buFont typeface="Arial"/>
              <a:buNone/>
              <a:defRPr/>
            </a:lvl8pPr>
            <a:lvl9pPr lvl="8" algn="ctr">
              <a:lnSpc>
                <a:spcPct val="100000"/>
              </a:lnSpc>
              <a:spcBef>
                <a:spcPts val="1824"/>
              </a:spcBef>
              <a:spcAft>
                <a:spcPts val="0"/>
              </a:spcAft>
              <a:buClr>
                <a:schemeClr val="dk1"/>
              </a:buClr>
              <a:buSzPts val="9120"/>
              <a:buFont typeface="Arial"/>
              <a:buNone/>
              <a:defRPr/>
            </a:lvl9pPr>
          </a:lstStyle>
          <a:p>
            <a:endParaRPr/>
          </a:p>
        </p:txBody>
      </p:sp>
      <p:sp>
        <p:nvSpPr>
          <p:cNvPr id="28" name="Google Shape;28;p20"/>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20"/>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20"/>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3467100" y="21153120"/>
            <a:ext cx="37307519" cy="653796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sz="48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3467100" y="13952220"/>
            <a:ext cx="37307519" cy="720090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a:lvl1pPr>
            <a:lvl2pPr marL="914400" lvl="1" indent="-228600" algn="l">
              <a:lnSpc>
                <a:spcPct val="100000"/>
              </a:lnSpc>
              <a:spcBef>
                <a:spcPts val="432"/>
              </a:spcBef>
              <a:spcAft>
                <a:spcPts val="0"/>
              </a:spcAft>
              <a:buClr>
                <a:schemeClr val="dk1"/>
              </a:buClr>
              <a:buSzPts val="2160"/>
              <a:buFont typeface="Arial"/>
              <a:buNone/>
              <a:defRPr sz="2160"/>
            </a:lvl2pPr>
            <a:lvl3pPr marL="1371600" lvl="2" indent="-228600" algn="l">
              <a:lnSpc>
                <a:spcPct val="100000"/>
              </a:lnSpc>
              <a:spcBef>
                <a:spcPts val="384"/>
              </a:spcBef>
              <a:spcAft>
                <a:spcPts val="0"/>
              </a:spcAft>
              <a:buClr>
                <a:schemeClr val="dk1"/>
              </a:buClr>
              <a:buSzPts val="1920"/>
              <a:buFont typeface="Arial"/>
              <a:buNone/>
              <a:defRPr sz="1920"/>
            </a:lvl3pPr>
            <a:lvl4pPr marL="1828800" lvl="3" indent="-228600" algn="l">
              <a:lnSpc>
                <a:spcPct val="100000"/>
              </a:lnSpc>
              <a:spcBef>
                <a:spcPts val="336"/>
              </a:spcBef>
              <a:spcAft>
                <a:spcPts val="0"/>
              </a:spcAft>
              <a:buClr>
                <a:schemeClr val="dk1"/>
              </a:buClr>
              <a:buSzPts val="1680"/>
              <a:buFont typeface="Arial"/>
              <a:buNone/>
              <a:defRPr sz="1679"/>
            </a:lvl4pPr>
            <a:lvl5pPr marL="2286000" lvl="4" indent="-228600" algn="l">
              <a:lnSpc>
                <a:spcPct val="100000"/>
              </a:lnSpc>
              <a:spcBef>
                <a:spcPts val="336"/>
              </a:spcBef>
              <a:spcAft>
                <a:spcPts val="0"/>
              </a:spcAft>
              <a:buClr>
                <a:schemeClr val="dk1"/>
              </a:buClr>
              <a:buSzPts val="1680"/>
              <a:buFont typeface="Arial"/>
              <a:buNone/>
              <a:defRPr sz="1679"/>
            </a:lvl5pPr>
            <a:lvl6pPr marL="2743200" lvl="5" indent="-228600" algn="l">
              <a:lnSpc>
                <a:spcPct val="100000"/>
              </a:lnSpc>
              <a:spcBef>
                <a:spcPts val="336"/>
              </a:spcBef>
              <a:spcAft>
                <a:spcPts val="0"/>
              </a:spcAft>
              <a:buClr>
                <a:schemeClr val="dk1"/>
              </a:buClr>
              <a:buSzPts val="1680"/>
              <a:buFont typeface="Arial"/>
              <a:buNone/>
              <a:defRPr sz="1679"/>
            </a:lvl6pPr>
            <a:lvl7pPr marL="3200400" lvl="6" indent="-228600" algn="l">
              <a:lnSpc>
                <a:spcPct val="100000"/>
              </a:lnSpc>
              <a:spcBef>
                <a:spcPts val="336"/>
              </a:spcBef>
              <a:spcAft>
                <a:spcPts val="0"/>
              </a:spcAft>
              <a:buClr>
                <a:schemeClr val="dk1"/>
              </a:buClr>
              <a:buSzPts val="1680"/>
              <a:buFont typeface="Arial"/>
              <a:buNone/>
              <a:defRPr sz="1679"/>
            </a:lvl7pPr>
            <a:lvl8pPr marL="3657600" lvl="7" indent="-228600" algn="l">
              <a:lnSpc>
                <a:spcPct val="100000"/>
              </a:lnSpc>
              <a:spcBef>
                <a:spcPts val="336"/>
              </a:spcBef>
              <a:spcAft>
                <a:spcPts val="0"/>
              </a:spcAft>
              <a:buClr>
                <a:schemeClr val="dk1"/>
              </a:buClr>
              <a:buSzPts val="1680"/>
              <a:buFont typeface="Arial"/>
              <a:buNone/>
              <a:defRPr sz="1679"/>
            </a:lvl8pPr>
            <a:lvl9pPr marL="4114800" lvl="8" indent="-228600" algn="l">
              <a:lnSpc>
                <a:spcPct val="100000"/>
              </a:lnSpc>
              <a:spcBef>
                <a:spcPts val="336"/>
              </a:spcBef>
              <a:spcAft>
                <a:spcPts val="0"/>
              </a:spcAft>
              <a:buClr>
                <a:schemeClr val="dk1"/>
              </a:buClr>
              <a:buSzPts val="1680"/>
              <a:buFont typeface="Arial"/>
              <a:buNone/>
              <a:defRPr sz="1679"/>
            </a:lvl9pPr>
          </a:lstStyle>
          <a:p>
            <a:endParaRPr/>
          </a:p>
        </p:txBody>
      </p:sp>
      <p:sp>
        <p:nvSpPr>
          <p:cNvPr id="34" name="Google Shape;34;p21"/>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21"/>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21"/>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2186940"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lnSpc>
                <a:spcPct val="100000"/>
              </a:lnSpc>
              <a:spcBef>
                <a:spcPts val="672"/>
              </a:spcBef>
              <a:spcAft>
                <a:spcPts val="0"/>
              </a:spcAft>
              <a:buClr>
                <a:schemeClr val="dk1"/>
              </a:buClr>
              <a:buSzPts val="3360"/>
              <a:buFont typeface="Arial"/>
              <a:buChar char="•"/>
              <a:defRPr sz="3359"/>
            </a:lvl1pPr>
            <a:lvl2pPr marL="914400" lvl="1" indent="-411480" algn="l">
              <a:lnSpc>
                <a:spcPct val="100000"/>
              </a:lnSpc>
              <a:spcBef>
                <a:spcPts val="576"/>
              </a:spcBef>
              <a:spcAft>
                <a:spcPts val="0"/>
              </a:spcAft>
              <a:buClr>
                <a:schemeClr val="dk1"/>
              </a:buClr>
              <a:buSzPts val="2880"/>
              <a:buFont typeface="Arial"/>
              <a:buChar char="–"/>
              <a:defRPr sz="288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65760" algn="l">
              <a:lnSpc>
                <a:spcPct val="100000"/>
              </a:lnSpc>
              <a:spcBef>
                <a:spcPts val="432"/>
              </a:spcBef>
              <a:spcAft>
                <a:spcPts val="0"/>
              </a:spcAft>
              <a:buClr>
                <a:schemeClr val="dk1"/>
              </a:buClr>
              <a:buSzPts val="2160"/>
              <a:buFont typeface="Arial"/>
              <a:buChar char="–"/>
              <a:defRPr sz="2160"/>
            </a:lvl4pPr>
            <a:lvl5pPr marL="2286000" lvl="4" indent="-365760" algn="l">
              <a:lnSpc>
                <a:spcPct val="100000"/>
              </a:lnSpc>
              <a:spcBef>
                <a:spcPts val="432"/>
              </a:spcBef>
              <a:spcAft>
                <a:spcPts val="0"/>
              </a:spcAft>
              <a:buClr>
                <a:schemeClr val="dk1"/>
              </a:buClr>
              <a:buSzPts val="2160"/>
              <a:buFont typeface="Arial"/>
              <a:buChar char="»"/>
              <a:defRPr sz="2160"/>
            </a:lvl5pPr>
            <a:lvl6pPr marL="2743200" lvl="5" indent="-365760" algn="l">
              <a:lnSpc>
                <a:spcPct val="100000"/>
              </a:lnSpc>
              <a:spcBef>
                <a:spcPts val="432"/>
              </a:spcBef>
              <a:spcAft>
                <a:spcPts val="0"/>
              </a:spcAft>
              <a:buClr>
                <a:schemeClr val="dk1"/>
              </a:buClr>
              <a:buSzPts val="2160"/>
              <a:buFont typeface="Arial"/>
              <a:buChar char="»"/>
              <a:defRPr sz="2160"/>
            </a:lvl6pPr>
            <a:lvl7pPr marL="3200400" lvl="6" indent="-365760" algn="l">
              <a:lnSpc>
                <a:spcPct val="100000"/>
              </a:lnSpc>
              <a:spcBef>
                <a:spcPts val="432"/>
              </a:spcBef>
              <a:spcAft>
                <a:spcPts val="0"/>
              </a:spcAft>
              <a:buClr>
                <a:schemeClr val="dk1"/>
              </a:buClr>
              <a:buSzPts val="2160"/>
              <a:buFont typeface="Arial"/>
              <a:buChar char="»"/>
              <a:defRPr sz="2160"/>
            </a:lvl7pPr>
            <a:lvl8pPr marL="3657600" lvl="7" indent="-365759" algn="l">
              <a:lnSpc>
                <a:spcPct val="100000"/>
              </a:lnSpc>
              <a:spcBef>
                <a:spcPts val="432"/>
              </a:spcBef>
              <a:spcAft>
                <a:spcPts val="0"/>
              </a:spcAft>
              <a:buClr>
                <a:schemeClr val="dk1"/>
              </a:buClr>
              <a:buSzPts val="2160"/>
              <a:buFont typeface="Arial"/>
              <a:buChar char="»"/>
              <a:defRPr sz="2160"/>
            </a:lvl8pPr>
            <a:lvl9pPr marL="4114800" lvl="8" indent="-365759" algn="l">
              <a:lnSpc>
                <a:spcPct val="100000"/>
              </a:lnSpc>
              <a:spcBef>
                <a:spcPts val="432"/>
              </a:spcBef>
              <a:spcAft>
                <a:spcPts val="0"/>
              </a:spcAft>
              <a:buClr>
                <a:schemeClr val="dk1"/>
              </a:buClr>
              <a:buSzPts val="2160"/>
              <a:buFont typeface="Arial"/>
              <a:buChar char="»"/>
              <a:defRPr sz="2160"/>
            </a:lvl9pPr>
          </a:lstStyle>
          <a:p>
            <a:endParaRPr/>
          </a:p>
        </p:txBody>
      </p:sp>
      <p:sp>
        <p:nvSpPr>
          <p:cNvPr id="40" name="Google Shape;40;p22"/>
          <p:cNvSpPr txBox="1">
            <a:spLocks noGrp="1"/>
          </p:cNvSpPr>
          <p:nvPr>
            <p:ph type="body" idx="2"/>
          </p:nvPr>
        </p:nvSpPr>
        <p:spPr>
          <a:xfrm>
            <a:off x="22037041"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lnSpc>
                <a:spcPct val="100000"/>
              </a:lnSpc>
              <a:spcBef>
                <a:spcPts val="672"/>
              </a:spcBef>
              <a:spcAft>
                <a:spcPts val="0"/>
              </a:spcAft>
              <a:buClr>
                <a:schemeClr val="dk1"/>
              </a:buClr>
              <a:buSzPts val="3360"/>
              <a:buFont typeface="Arial"/>
              <a:buChar char="•"/>
              <a:defRPr sz="3359"/>
            </a:lvl1pPr>
            <a:lvl2pPr marL="914400" lvl="1" indent="-411480" algn="l">
              <a:lnSpc>
                <a:spcPct val="100000"/>
              </a:lnSpc>
              <a:spcBef>
                <a:spcPts val="576"/>
              </a:spcBef>
              <a:spcAft>
                <a:spcPts val="0"/>
              </a:spcAft>
              <a:buClr>
                <a:schemeClr val="dk1"/>
              </a:buClr>
              <a:buSzPts val="2880"/>
              <a:buFont typeface="Arial"/>
              <a:buChar char="–"/>
              <a:defRPr sz="288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65760" algn="l">
              <a:lnSpc>
                <a:spcPct val="100000"/>
              </a:lnSpc>
              <a:spcBef>
                <a:spcPts val="432"/>
              </a:spcBef>
              <a:spcAft>
                <a:spcPts val="0"/>
              </a:spcAft>
              <a:buClr>
                <a:schemeClr val="dk1"/>
              </a:buClr>
              <a:buSzPts val="2160"/>
              <a:buFont typeface="Arial"/>
              <a:buChar char="–"/>
              <a:defRPr sz="2160"/>
            </a:lvl4pPr>
            <a:lvl5pPr marL="2286000" lvl="4" indent="-365760" algn="l">
              <a:lnSpc>
                <a:spcPct val="100000"/>
              </a:lnSpc>
              <a:spcBef>
                <a:spcPts val="432"/>
              </a:spcBef>
              <a:spcAft>
                <a:spcPts val="0"/>
              </a:spcAft>
              <a:buClr>
                <a:schemeClr val="dk1"/>
              </a:buClr>
              <a:buSzPts val="2160"/>
              <a:buFont typeface="Arial"/>
              <a:buChar char="»"/>
              <a:defRPr sz="2160"/>
            </a:lvl5pPr>
            <a:lvl6pPr marL="2743200" lvl="5" indent="-365760" algn="l">
              <a:lnSpc>
                <a:spcPct val="100000"/>
              </a:lnSpc>
              <a:spcBef>
                <a:spcPts val="432"/>
              </a:spcBef>
              <a:spcAft>
                <a:spcPts val="0"/>
              </a:spcAft>
              <a:buClr>
                <a:schemeClr val="dk1"/>
              </a:buClr>
              <a:buSzPts val="2160"/>
              <a:buFont typeface="Arial"/>
              <a:buChar char="»"/>
              <a:defRPr sz="2160"/>
            </a:lvl6pPr>
            <a:lvl7pPr marL="3200400" lvl="6" indent="-365760" algn="l">
              <a:lnSpc>
                <a:spcPct val="100000"/>
              </a:lnSpc>
              <a:spcBef>
                <a:spcPts val="432"/>
              </a:spcBef>
              <a:spcAft>
                <a:spcPts val="0"/>
              </a:spcAft>
              <a:buClr>
                <a:schemeClr val="dk1"/>
              </a:buClr>
              <a:buSzPts val="2160"/>
              <a:buFont typeface="Arial"/>
              <a:buChar char="»"/>
              <a:defRPr sz="2160"/>
            </a:lvl7pPr>
            <a:lvl8pPr marL="3657600" lvl="7" indent="-365759" algn="l">
              <a:lnSpc>
                <a:spcPct val="100000"/>
              </a:lnSpc>
              <a:spcBef>
                <a:spcPts val="432"/>
              </a:spcBef>
              <a:spcAft>
                <a:spcPts val="0"/>
              </a:spcAft>
              <a:buClr>
                <a:schemeClr val="dk1"/>
              </a:buClr>
              <a:buSzPts val="2160"/>
              <a:buFont typeface="Arial"/>
              <a:buChar char="»"/>
              <a:defRPr sz="2160"/>
            </a:lvl8pPr>
            <a:lvl9pPr marL="4114800" lvl="8" indent="-365759" algn="l">
              <a:lnSpc>
                <a:spcPct val="100000"/>
              </a:lnSpc>
              <a:spcBef>
                <a:spcPts val="432"/>
              </a:spcBef>
              <a:spcAft>
                <a:spcPts val="0"/>
              </a:spcAft>
              <a:buClr>
                <a:schemeClr val="dk1"/>
              </a:buClr>
              <a:buSzPts val="2160"/>
              <a:buFont typeface="Arial"/>
              <a:buChar char="»"/>
              <a:defRPr sz="2160"/>
            </a:lvl9pPr>
          </a:lstStyle>
          <a:p>
            <a:endParaRPr/>
          </a:p>
        </p:txBody>
      </p:sp>
      <p:sp>
        <p:nvSpPr>
          <p:cNvPr id="41" name="Google Shape;41;p22"/>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22"/>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22"/>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2194560" y="1318260"/>
            <a:ext cx="39502081"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2194560" y="7368540"/>
            <a:ext cx="19392900" cy="307086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576"/>
              </a:spcBef>
              <a:spcAft>
                <a:spcPts val="0"/>
              </a:spcAft>
              <a:buClr>
                <a:schemeClr val="dk1"/>
              </a:buClr>
              <a:buSzPts val="2880"/>
              <a:buFont typeface="Arial"/>
              <a:buNone/>
              <a:defRPr sz="2880" b="1"/>
            </a:lvl1pPr>
            <a:lvl2pPr marL="914400" lvl="1" indent="-228600" algn="l">
              <a:lnSpc>
                <a:spcPct val="100000"/>
              </a:lnSpc>
              <a:spcBef>
                <a:spcPts val="480"/>
              </a:spcBef>
              <a:spcAft>
                <a:spcPts val="0"/>
              </a:spcAft>
              <a:buClr>
                <a:schemeClr val="dk1"/>
              </a:buClr>
              <a:buSzPts val="2400"/>
              <a:buFont typeface="Arial"/>
              <a:buNone/>
              <a:defRPr sz="2400" b="1"/>
            </a:lvl2pPr>
            <a:lvl3pPr marL="1371600" lvl="2" indent="-228600" algn="l">
              <a:lnSpc>
                <a:spcPct val="100000"/>
              </a:lnSpc>
              <a:spcBef>
                <a:spcPts val="432"/>
              </a:spcBef>
              <a:spcAft>
                <a:spcPts val="0"/>
              </a:spcAft>
              <a:buClr>
                <a:schemeClr val="dk1"/>
              </a:buClr>
              <a:buSzPts val="2160"/>
              <a:buFont typeface="Arial"/>
              <a:buNone/>
              <a:defRPr sz="2160" b="1"/>
            </a:lvl3pPr>
            <a:lvl4pPr marL="1828800" lvl="3" indent="-228600" algn="l">
              <a:lnSpc>
                <a:spcPct val="100000"/>
              </a:lnSpc>
              <a:spcBef>
                <a:spcPts val="384"/>
              </a:spcBef>
              <a:spcAft>
                <a:spcPts val="0"/>
              </a:spcAft>
              <a:buClr>
                <a:schemeClr val="dk1"/>
              </a:buClr>
              <a:buSzPts val="1920"/>
              <a:buFont typeface="Arial"/>
              <a:buNone/>
              <a:defRPr sz="1920" b="1"/>
            </a:lvl4pPr>
            <a:lvl5pPr marL="2286000" lvl="4" indent="-228600" algn="l">
              <a:lnSpc>
                <a:spcPct val="100000"/>
              </a:lnSpc>
              <a:spcBef>
                <a:spcPts val="384"/>
              </a:spcBef>
              <a:spcAft>
                <a:spcPts val="0"/>
              </a:spcAft>
              <a:buClr>
                <a:schemeClr val="dk1"/>
              </a:buClr>
              <a:buSzPts val="1920"/>
              <a:buFont typeface="Arial"/>
              <a:buNone/>
              <a:defRPr sz="1920" b="1"/>
            </a:lvl5pPr>
            <a:lvl6pPr marL="2743200" lvl="5" indent="-228600" algn="l">
              <a:lnSpc>
                <a:spcPct val="100000"/>
              </a:lnSpc>
              <a:spcBef>
                <a:spcPts val="384"/>
              </a:spcBef>
              <a:spcAft>
                <a:spcPts val="0"/>
              </a:spcAft>
              <a:buClr>
                <a:schemeClr val="dk1"/>
              </a:buClr>
              <a:buSzPts val="1920"/>
              <a:buFont typeface="Arial"/>
              <a:buNone/>
              <a:defRPr sz="1920" b="1"/>
            </a:lvl6pPr>
            <a:lvl7pPr marL="3200400" lvl="6" indent="-228600" algn="l">
              <a:lnSpc>
                <a:spcPct val="100000"/>
              </a:lnSpc>
              <a:spcBef>
                <a:spcPts val="384"/>
              </a:spcBef>
              <a:spcAft>
                <a:spcPts val="0"/>
              </a:spcAft>
              <a:buClr>
                <a:schemeClr val="dk1"/>
              </a:buClr>
              <a:buSzPts val="1920"/>
              <a:buFont typeface="Arial"/>
              <a:buNone/>
              <a:defRPr sz="1920" b="1"/>
            </a:lvl7pPr>
            <a:lvl8pPr marL="3657600" lvl="7" indent="-228600" algn="l">
              <a:lnSpc>
                <a:spcPct val="100000"/>
              </a:lnSpc>
              <a:spcBef>
                <a:spcPts val="384"/>
              </a:spcBef>
              <a:spcAft>
                <a:spcPts val="0"/>
              </a:spcAft>
              <a:buClr>
                <a:schemeClr val="dk1"/>
              </a:buClr>
              <a:buSzPts val="1920"/>
              <a:buFont typeface="Arial"/>
              <a:buNone/>
              <a:defRPr sz="1920" b="1"/>
            </a:lvl8pPr>
            <a:lvl9pPr marL="4114800" lvl="8" indent="-228600" algn="l">
              <a:lnSpc>
                <a:spcPct val="100000"/>
              </a:lnSpc>
              <a:spcBef>
                <a:spcPts val="384"/>
              </a:spcBef>
              <a:spcAft>
                <a:spcPts val="0"/>
              </a:spcAft>
              <a:buClr>
                <a:schemeClr val="dk1"/>
              </a:buClr>
              <a:buSzPts val="1920"/>
              <a:buFont typeface="Arial"/>
              <a:buNone/>
              <a:defRPr sz="1920" b="1"/>
            </a:lvl9pPr>
          </a:lstStyle>
          <a:p>
            <a:endParaRPr/>
          </a:p>
        </p:txBody>
      </p:sp>
      <p:sp>
        <p:nvSpPr>
          <p:cNvPr id="47" name="Google Shape;47;p23"/>
          <p:cNvSpPr txBox="1">
            <a:spLocks noGrp="1"/>
          </p:cNvSpPr>
          <p:nvPr>
            <p:ph type="body" idx="2"/>
          </p:nvPr>
        </p:nvSpPr>
        <p:spPr>
          <a:xfrm>
            <a:off x="2194560" y="10439400"/>
            <a:ext cx="19392900" cy="18966180"/>
          </a:xfrm>
          <a:prstGeom prst="rect">
            <a:avLst/>
          </a:prstGeom>
          <a:noFill/>
          <a:ln>
            <a:noFill/>
          </a:ln>
        </p:spPr>
        <p:txBody>
          <a:bodyPr spcFirstLastPara="1" wrap="square" lIns="365700" tIns="182850" rIns="365700" bIns="182850" anchor="t" anchorCtr="0">
            <a:noAutofit/>
          </a:bodyPr>
          <a:lstStyle>
            <a:lvl1pPr marL="457200" lvl="0" indent="-411480" algn="l">
              <a:lnSpc>
                <a:spcPct val="100000"/>
              </a:lnSpc>
              <a:spcBef>
                <a:spcPts val="576"/>
              </a:spcBef>
              <a:spcAft>
                <a:spcPts val="0"/>
              </a:spcAft>
              <a:buClr>
                <a:schemeClr val="dk1"/>
              </a:buClr>
              <a:buSzPts val="2880"/>
              <a:buFont typeface="Arial"/>
              <a:buChar char="•"/>
              <a:defRPr sz="288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65760" algn="l">
              <a:lnSpc>
                <a:spcPct val="100000"/>
              </a:lnSpc>
              <a:spcBef>
                <a:spcPts val="432"/>
              </a:spcBef>
              <a:spcAft>
                <a:spcPts val="0"/>
              </a:spcAft>
              <a:buClr>
                <a:schemeClr val="dk1"/>
              </a:buClr>
              <a:buSzPts val="2160"/>
              <a:buFont typeface="Arial"/>
              <a:buChar char="•"/>
              <a:defRPr sz="2160"/>
            </a:lvl3pPr>
            <a:lvl4pPr marL="1828800" lvl="3" indent="-350519" algn="l">
              <a:lnSpc>
                <a:spcPct val="100000"/>
              </a:lnSpc>
              <a:spcBef>
                <a:spcPts val="384"/>
              </a:spcBef>
              <a:spcAft>
                <a:spcPts val="0"/>
              </a:spcAft>
              <a:buClr>
                <a:schemeClr val="dk1"/>
              </a:buClr>
              <a:buSzPts val="1920"/>
              <a:buFont typeface="Arial"/>
              <a:buChar char="–"/>
              <a:defRPr sz="1920"/>
            </a:lvl4pPr>
            <a:lvl5pPr marL="2286000" lvl="4" indent="-350520" algn="l">
              <a:lnSpc>
                <a:spcPct val="100000"/>
              </a:lnSpc>
              <a:spcBef>
                <a:spcPts val="384"/>
              </a:spcBef>
              <a:spcAft>
                <a:spcPts val="0"/>
              </a:spcAft>
              <a:buClr>
                <a:schemeClr val="dk1"/>
              </a:buClr>
              <a:buSzPts val="1920"/>
              <a:buFont typeface="Arial"/>
              <a:buChar char="»"/>
              <a:defRPr sz="1920"/>
            </a:lvl5pPr>
            <a:lvl6pPr marL="2743200" lvl="5" indent="-350520" algn="l">
              <a:lnSpc>
                <a:spcPct val="100000"/>
              </a:lnSpc>
              <a:spcBef>
                <a:spcPts val="384"/>
              </a:spcBef>
              <a:spcAft>
                <a:spcPts val="0"/>
              </a:spcAft>
              <a:buClr>
                <a:schemeClr val="dk1"/>
              </a:buClr>
              <a:buSzPts val="1920"/>
              <a:buFont typeface="Arial"/>
              <a:buChar char="»"/>
              <a:defRPr sz="1920"/>
            </a:lvl6pPr>
            <a:lvl7pPr marL="3200400" lvl="6" indent="-350520" algn="l">
              <a:lnSpc>
                <a:spcPct val="100000"/>
              </a:lnSpc>
              <a:spcBef>
                <a:spcPts val="384"/>
              </a:spcBef>
              <a:spcAft>
                <a:spcPts val="0"/>
              </a:spcAft>
              <a:buClr>
                <a:schemeClr val="dk1"/>
              </a:buClr>
              <a:buSzPts val="1920"/>
              <a:buFont typeface="Arial"/>
              <a:buChar char="»"/>
              <a:defRPr sz="1920"/>
            </a:lvl7pPr>
            <a:lvl8pPr marL="3657600" lvl="7" indent="-350520" algn="l">
              <a:lnSpc>
                <a:spcPct val="100000"/>
              </a:lnSpc>
              <a:spcBef>
                <a:spcPts val="384"/>
              </a:spcBef>
              <a:spcAft>
                <a:spcPts val="0"/>
              </a:spcAft>
              <a:buClr>
                <a:schemeClr val="dk1"/>
              </a:buClr>
              <a:buSzPts val="1920"/>
              <a:buFont typeface="Arial"/>
              <a:buChar char="»"/>
              <a:defRPr sz="1920"/>
            </a:lvl8pPr>
            <a:lvl9pPr marL="4114800" lvl="8" indent="-350520" algn="l">
              <a:lnSpc>
                <a:spcPct val="100000"/>
              </a:lnSpc>
              <a:spcBef>
                <a:spcPts val="384"/>
              </a:spcBef>
              <a:spcAft>
                <a:spcPts val="0"/>
              </a:spcAft>
              <a:buClr>
                <a:schemeClr val="dk1"/>
              </a:buClr>
              <a:buSzPts val="1920"/>
              <a:buFont typeface="Arial"/>
              <a:buChar char="»"/>
              <a:defRPr sz="1920"/>
            </a:lvl9pPr>
          </a:lstStyle>
          <a:p>
            <a:endParaRPr/>
          </a:p>
        </p:txBody>
      </p:sp>
      <p:sp>
        <p:nvSpPr>
          <p:cNvPr id="48" name="Google Shape;48;p23"/>
          <p:cNvSpPr txBox="1">
            <a:spLocks noGrp="1"/>
          </p:cNvSpPr>
          <p:nvPr>
            <p:ph type="body" idx="3"/>
          </p:nvPr>
        </p:nvSpPr>
        <p:spPr>
          <a:xfrm>
            <a:off x="22296120" y="7368540"/>
            <a:ext cx="19400519" cy="3070860"/>
          </a:xfrm>
          <a:prstGeom prst="rect">
            <a:avLst/>
          </a:prstGeom>
          <a:noFill/>
          <a:ln>
            <a:noFill/>
          </a:ln>
        </p:spPr>
        <p:txBody>
          <a:bodyPr spcFirstLastPara="1" wrap="square" lIns="365700" tIns="182850" rIns="365700" bIns="182850" anchor="b" anchorCtr="0">
            <a:noAutofit/>
          </a:bodyPr>
          <a:lstStyle>
            <a:lvl1pPr marL="457200" lvl="0" indent="-228600" algn="l">
              <a:lnSpc>
                <a:spcPct val="100000"/>
              </a:lnSpc>
              <a:spcBef>
                <a:spcPts val="576"/>
              </a:spcBef>
              <a:spcAft>
                <a:spcPts val="0"/>
              </a:spcAft>
              <a:buClr>
                <a:schemeClr val="dk1"/>
              </a:buClr>
              <a:buSzPts val="2880"/>
              <a:buFont typeface="Arial"/>
              <a:buNone/>
              <a:defRPr sz="2880" b="1"/>
            </a:lvl1pPr>
            <a:lvl2pPr marL="914400" lvl="1" indent="-228600" algn="l">
              <a:lnSpc>
                <a:spcPct val="100000"/>
              </a:lnSpc>
              <a:spcBef>
                <a:spcPts val="480"/>
              </a:spcBef>
              <a:spcAft>
                <a:spcPts val="0"/>
              </a:spcAft>
              <a:buClr>
                <a:schemeClr val="dk1"/>
              </a:buClr>
              <a:buSzPts val="2400"/>
              <a:buFont typeface="Arial"/>
              <a:buNone/>
              <a:defRPr sz="2400" b="1"/>
            </a:lvl2pPr>
            <a:lvl3pPr marL="1371600" lvl="2" indent="-228600" algn="l">
              <a:lnSpc>
                <a:spcPct val="100000"/>
              </a:lnSpc>
              <a:spcBef>
                <a:spcPts val="432"/>
              </a:spcBef>
              <a:spcAft>
                <a:spcPts val="0"/>
              </a:spcAft>
              <a:buClr>
                <a:schemeClr val="dk1"/>
              </a:buClr>
              <a:buSzPts val="2160"/>
              <a:buFont typeface="Arial"/>
              <a:buNone/>
              <a:defRPr sz="2160" b="1"/>
            </a:lvl3pPr>
            <a:lvl4pPr marL="1828800" lvl="3" indent="-228600" algn="l">
              <a:lnSpc>
                <a:spcPct val="100000"/>
              </a:lnSpc>
              <a:spcBef>
                <a:spcPts val="384"/>
              </a:spcBef>
              <a:spcAft>
                <a:spcPts val="0"/>
              </a:spcAft>
              <a:buClr>
                <a:schemeClr val="dk1"/>
              </a:buClr>
              <a:buSzPts val="1920"/>
              <a:buFont typeface="Arial"/>
              <a:buNone/>
              <a:defRPr sz="1920" b="1"/>
            </a:lvl4pPr>
            <a:lvl5pPr marL="2286000" lvl="4" indent="-228600" algn="l">
              <a:lnSpc>
                <a:spcPct val="100000"/>
              </a:lnSpc>
              <a:spcBef>
                <a:spcPts val="384"/>
              </a:spcBef>
              <a:spcAft>
                <a:spcPts val="0"/>
              </a:spcAft>
              <a:buClr>
                <a:schemeClr val="dk1"/>
              </a:buClr>
              <a:buSzPts val="1920"/>
              <a:buFont typeface="Arial"/>
              <a:buNone/>
              <a:defRPr sz="1920" b="1"/>
            </a:lvl5pPr>
            <a:lvl6pPr marL="2743200" lvl="5" indent="-228600" algn="l">
              <a:lnSpc>
                <a:spcPct val="100000"/>
              </a:lnSpc>
              <a:spcBef>
                <a:spcPts val="384"/>
              </a:spcBef>
              <a:spcAft>
                <a:spcPts val="0"/>
              </a:spcAft>
              <a:buClr>
                <a:schemeClr val="dk1"/>
              </a:buClr>
              <a:buSzPts val="1920"/>
              <a:buFont typeface="Arial"/>
              <a:buNone/>
              <a:defRPr sz="1920" b="1"/>
            </a:lvl6pPr>
            <a:lvl7pPr marL="3200400" lvl="6" indent="-228600" algn="l">
              <a:lnSpc>
                <a:spcPct val="100000"/>
              </a:lnSpc>
              <a:spcBef>
                <a:spcPts val="384"/>
              </a:spcBef>
              <a:spcAft>
                <a:spcPts val="0"/>
              </a:spcAft>
              <a:buClr>
                <a:schemeClr val="dk1"/>
              </a:buClr>
              <a:buSzPts val="1920"/>
              <a:buFont typeface="Arial"/>
              <a:buNone/>
              <a:defRPr sz="1920" b="1"/>
            </a:lvl7pPr>
            <a:lvl8pPr marL="3657600" lvl="7" indent="-228600" algn="l">
              <a:lnSpc>
                <a:spcPct val="100000"/>
              </a:lnSpc>
              <a:spcBef>
                <a:spcPts val="384"/>
              </a:spcBef>
              <a:spcAft>
                <a:spcPts val="0"/>
              </a:spcAft>
              <a:buClr>
                <a:schemeClr val="dk1"/>
              </a:buClr>
              <a:buSzPts val="1920"/>
              <a:buFont typeface="Arial"/>
              <a:buNone/>
              <a:defRPr sz="1920" b="1"/>
            </a:lvl8pPr>
            <a:lvl9pPr marL="4114800" lvl="8" indent="-228600" algn="l">
              <a:lnSpc>
                <a:spcPct val="100000"/>
              </a:lnSpc>
              <a:spcBef>
                <a:spcPts val="384"/>
              </a:spcBef>
              <a:spcAft>
                <a:spcPts val="0"/>
              </a:spcAft>
              <a:buClr>
                <a:schemeClr val="dk1"/>
              </a:buClr>
              <a:buSzPts val="1920"/>
              <a:buFont typeface="Arial"/>
              <a:buNone/>
              <a:defRPr sz="1920" b="1"/>
            </a:lvl9pPr>
          </a:lstStyle>
          <a:p>
            <a:endParaRPr/>
          </a:p>
        </p:txBody>
      </p:sp>
      <p:sp>
        <p:nvSpPr>
          <p:cNvPr id="49" name="Google Shape;49;p23"/>
          <p:cNvSpPr txBox="1">
            <a:spLocks noGrp="1"/>
          </p:cNvSpPr>
          <p:nvPr>
            <p:ph type="body" idx="4"/>
          </p:nvPr>
        </p:nvSpPr>
        <p:spPr>
          <a:xfrm>
            <a:off x="22296120" y="10439400"/>
            <a:ext cx="19400519" cy="18966180"/>
          </a:xfrm>
          <a:prstGeom prst="rect">
            <a:avLst/>
          </a:prstGeom>
          <a:noFill/>
          <a:ln>
            <a:noFill/>
          </a:ln>
        </p:spPr>
        <p:txBody>
          <a:bodyPr spcFirstLastPara="1" wrap="square" lIns="365700" tIns="182850" rIns="365700" bIns="182850" anchor="t" anchorCtr="0">
            <a:noAutofit/>
          </a:bodyPr>
          <a:lstStyle>
            <a:lvl1pPr marL="457200" lvl="0" indent="-411480" algn="l">
              <a:lnSpc>
                <a:spcPct val="100000"/>
              </a:lnSpc>
              <a:spcBef>
                <a:spcPts val="576"/>
              </a:spcBef>
              <a:spcAft>
                <a:spcPts val="0"/>
              </a:spcAft>
              <a:buClr>
                <a:schemeClr val="dk1"/>
              </a:buClr>
              <a:buSzPts val="2880"/>
              <a:buFont typeface="Arial"/>
              <a:buChar char="•"/>
              <a:defRPr sz="288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65760" algn="l">
              <a:lnSpc>
                <a:spcPct val="100000"/>
              </a:lnSpc>
              <a:spcBef>
                <a:spcPts val="432"/>
              </a:spcBef>
              <a:spcAft>
                <a:spcPts val="0"/>
              </a:spcAft>
              <a:buClr>
                <a:schemeClr val="dk1"/>
              </a:buClr>
              <a:buSzPts val="2160"/>
              <a:buFont typeface="Arial"/>
              <a:buChar char="•"/>
              <a:defRPr sz="2160"/>
            </a:lvl3pPr>
            <a:lvl4pPr marL="1828800" lvl="3" indent="-350519" algn="l">
              <a:lnSpc>
                <a:spcPct val="100000"/>
              </a:lnSpc>
              <a:spcBef>
                <a:spcPts val="384"/>
              </a:spcBef>
              <a:spcAft>
                <a:spcPts val="0"/>
              </a:spcAft>
              <a:buClr>
                <a:schemeClr val="dk1"/>
              </a:buClr>
              <a:buSzPts val="1920"/>
              <a:buFont typeface="Arial"/>
              <a:buChar char="–"/>
              <a:defRPr sz="1920"/>
            </a:lvl4pPr>
            <a:lvl5pPr marL="2286000" lvl="4" indent="-350520" algn="l">
              <a:lnSpc>
                <a:spcPct val="100000"/>
              </a:lnSpc>
              <a:spcBef>
                <a:spcPts val="384"/>
              </a:spcBef>
              <a:spcAft>
                <a:spcPts val="0"/>
              </a:spcAft>
              <a:buClr>
                <a:schemeClr val="dk1"/>
              </a:buClr>
              <a:buSzPts val="1920"/>
              <a:buFont typeface="Arial"/>
              <a:buChar char="»"/>
              <a:defRPr sz="1920"/>
            </a:lvl5pPr>
            <a:lvl6pPr marL="2743200" lvl="5" indent="-350520" algn="l">
              <a:lnSpc>
                <a:spcPct val="100000"/>
              </a:lnSpc>
              <a:spcBef>
                <a:spcPts val="384"/>
              </a:spcBef>
              <a:spcAft>
                <a:spcPts val="0"/>
              </a:spcAft>
              <a:buClr>
                <a:schemeClr val="dk1"/>
              </a:buClr>
              <a:buSzPts val="1920"/>
              <a:buFont typeface="Arial"/>
              <a:buChar char="»"/>
              <a:defRPr sz="1920"/>
            </a:lvl6pPr>
            <a:lvl7pPr marL="3200400" lvl="6" indent="-350520" algn="l">
              <a:lnSpc>
                <a:spcPct val="100000"/>
              </a:lnSpc>
              <a:spcBef>
                <a:spcPts val="384"/>
              </a:spcBef>
              <a:spcAft>
                <a:spcPts val="0"/>
              </a:spcAft>
              <a:buClr>
                <a:schemeClr val="dk1"/>
              </a:buClr>
              <a:buSzPts val="1920"/>
              <a:buFont typeface="Arial"/>
              <a:buChar char="»"/>
              <a:defRPr sz="1920"/>
            </a:lvl7pPr>
            <a:lvl8pPr marL="3657600" lvl="7" indent="-350520" algn="l">
              <a:lnSpc>
                <a:spcPct val="100000"/>
              </a:lnSpc>
              <a:spcBef>
                <a:spcPts val="384"/>
              </a:spcBef>
              <a:spcAft>
                <a:spcPts val="0"/>
              </a:spcAft>
              <a:buClr>
                <a:schemeClr val="dk1"/>
              </a:buClr>
              <a:buSzPts val="1920"/>
              <a:buFont typeface="Arial"/>
              <a:buChar char="»"/>
              <a:defRPr sz="1920"/>
            </a:lvl8pPr>
            <a:lvl9pPr marL="4114800" lvl="8" indent="-350520" algn="l">
              <a:lnSpc>
                <a:spcPct val="100000"/>
              </a:lnSpc>
              <a:spcBef>
                <a:spcPts val="384"/>
              </a:spcBef>
              <a:spcAft>
                <a:spcPts val="0"/>
              </a:spcAft>
              <a:buClr>
                <a:schemeClr val="dk1"/>
              </a:buClr>
              <a:buSzPts val="1920"/>
              <a:buFont typeface="Arial"/>
              <a:buChar char="»"/>
              <a:defRPr sz="1920"/>
            </a:lvl9pPr>
          </a:lstStyle>
          <a:p>
            <a:endParaRPr/>
          </a:p>
        </p:txBody>
      </p:sp>
      <p:sp>
        <p:nvSpPr>
          <p:cNvPr id="50" name="Google Shape;50;p2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2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24"/>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24"/>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2194560" y="1310640"/>
            <a:ext cx="14439900" cy="5577840"/>
          </a:xfrm>
          <a:prstGeom prst="rect">
            <a:avLst/>
          </a:prstGeom>
          <a:noFill/>
          <a:ln>
            <a:noFill/>
          </a:ln>
        </p:spPr>
        <p:txBody>
          <a:bodyPr spcFirstLastPara="1" wrap="square" lIns="365700" tIns="182850" rIns="365700" bIns="182850" anchor="b" anchorCtr="0">
            <a:noAutofit/>
          </a:bodyPr>
          <a:lstStyle>
            <a:lvl1pPr lvl="0" algn="l">
              <a:lnSpc>
                <a:spcPct val="100000"/>
              </a:lnSpc>
              <a:spcBef>
                <a:spcPts val="0"/>
              </a:spcBef>
              <a:spcAft>
                <a:spcPts val="0"/>
              </a:spcAft>
              <a:buSzPts val="1400"/>
              <a:buNone/>
              <a:defRPr sz="24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17160241" y="1310640"/>
            <a:ext cx="24536399" cy="28094939"/>
          </a:xfrm>
          <a:prstGeom prst="rect">
            <a:avLst/>
          </a:prstGeom>
          <a:noFill/>
          <a:ln>
            <a:noFill/>
          </a:ln>
        </p:spPr>
        <p:txBody>
          <a:bodyPr spcFirstLastPara="1" wrap="square" lIns="365700" tIns="182850" rIns="365700" bIns="182850" anchor="t" anchorCtr="0">
            <a:noAutofit/>
          </a:bodyPr>
          <a:lstStyle>
            <a:lvl1pPr marL="457200" lvl="0" indent="-472440" algn="l">
              <a:lnSpc>
                <a:spcPct val="100000"/>
              </a:lnSpc>
              <a:spcBef>
                <a:spcPts val="768"/>
              </a:spcBef>
              <a:spcAft>
                <a:spcPts val="0"/>
              </a:spcAft>
              <a:buClr>
                <a:schemeClr val="dk1"/>
              </a:buClr>
              <a:buSzPts val="3840"/>
              <a:buFont typeface="Arial"/>
              <a:buChar char="•"/>
              <a:defRPr sz="3840"/>
            </a:lvl1pPr>
            <a:lvl2pPr marL="914400" lvl="1" indent="-441960" algn="l">
              <a:lnSpc>
                <a:spcPct val="100000"/>
              </a:lnSpc>
              <a:spcBef>
                <a:spcPts val="672"/>
              </a:spcBef>
              <a:spcAft>
                <a:spcPts val="0"/>
              </a:spcAft>
              <a:buClr>
                <a:schemeClr val="dk1"/>
              </a:buClr>
              <a:buSzPts val="3360"/>
              <a:buFont typeface="Arial"/>
              <a:buChar char="–"/>
              <a:defRPr sz="3359"/>
            </a:lvl2pPr>
            <a:lvl3pPr marL="1371600" lvl="2" indent="-411480" algn="l">
              <a:lnSpc>
                <a:spcPct val="100000"/>
              </a:lnSpc>
              <a:spcBef>
                <a:spcPts val="576"/>
              </a:spcBef>
              <a:spcAft>
                <a:spcPts val="0"/>
              </a:spcAft>
              <a:buClr>
                <a:schemeClr val="dk1"/>
              </a:buClr>
              <a:buSzPts val="2880"/>
              <a:buFont typeface="Arial"/>
              <a:buChar char="•"/>
              <a:defRPr sz="2880"/>
            </a:lvl3pPr>
            <a:lvl4pPr marL="1828800" lvl="3" indent="-381000" algn="l">
              <a:lnSpc>
                <a:spcPct val="100000"/>
              </a:lnSpc>
              <a:spcBef>
                <a:spcPts val="480"/>
              </a:spcBef>
              <a:spcAft>
                <a:spcPts val="0"/>
              </a:spcAft>
              <a:buClr>
                <a:schemeClr val="dk1"/>
              </a:buClr>
              <a:buSzPts val="2400"/>
              <a:buFont typeface="Arial"/>
              <a:buChar char="–"/>
              <a:defRPr sz="2400"/>
            </a:lvl4pPr>
            <a:lvl5pPr marL="2286000" lvl="4" indent="-381000" algn="l">
              <a:lnSpc>
                <a:spcPct val="100000"/>
              </a:lnSpc>
              <a:spcBef>
                <a:spcPts val="480"/>
              </a:spcBef>
              <a:spcAft>
                <a:spcPts val="0"/>
              </a:spcAft>
              <a:buClr>
                <a:schemeClr val="dk1"/>
              </a:buClr>
              <a:buSzPts val="2400"/>
              <a:buFont typeface="Arial"/>
              <a:buChar char="»"/>
              <a:defRPr sz="2400"/>
            </a:lvl5pPr>
            <a:lvl6pPr marL="2743200" lvl="5" indent="-381000" algn="l">
              <a:lnSpc>
                <a:spcPct val="100000"/>
              </a:lnSpc>
              <a:spcBef>
                <a:spcPts val="480"/>
              </a:spcBef>
              <a:spcAft>
                <a:spcPts val="0"/>
              </a:spcAft>
              <a:buClr>
                <a:schemeClr val="dk1"/>
              </a:buClr>
              <a:buSzPts val="2400"/>
              <a:buFont typeface="Arial"/>
              <a:buChar char="»"/>
              <a:defRPr sz="2400"/>
            </a:lvl6pPr>
            <a:lvl7pPr marL="3200400" lvl="6" indent="-381000" algn="l">
              <a:lnSpc>
                <a:spcPct val="100000"/>
              </a:lnSpc>
              <a:spcBef>
                <a:spcPts val="480"/>
              </a:spcBef>
              <a:spcAft>
                <a:spcPts val="0"/>
              </a:spcAft>
              <a:buClr>
                <a:schemeClr val="dk1"/>
              </a:buClr>
              <a:buSzPts val="2400"/>
              <a:buFont typeface="Arial"/>
              <a:buChar char="»"/>
              <a:defRPr sz="2400"/>
            </a:lvl7pPr>
            <a:lvl8pPr marL="3657600" lvl="7" indent="-381000" algn="l">
              <a:lnSpc>
                <a:spcPct val="100000"/>
              </a:lnSpc>
              <a:spcBef>
                <a:spcPts val="480"/>
              </a:spcBef>
              <a:spcAft>
                <a:spcPts val="0"/>
              </a:spcAft>
              <a:buClr>
                <a:schemeClr val="dk1"/>
              </a:buClr>
              <a:buSzPts val="2400"/>
              <a:buFont typeface="Arial"/>
              <a:buChar char="»"/>
              <a:defRPr sz="2400"/>
            </a:lvl8pPr>
            <a:lvl9pPr marL="4114800" lvl="8" indent="-381000" algn="l">
              <a:lnSpc>
                <a:spcPct val="100000"/>
              </a:lnSpc>
              <a:spcBef>
                <a:spcPts val="480"/>
              </a:spcBef>
              <a:spcAft>
                <a:spcPts val="0"/>
              </a:spcAft>
              <a:buClr>
                <a:schemeClr val="dk1"/>
              </a:buClr>
              <a:buSzPts val="2400"/>
              <a:buFont typeface="Arial"/>
              <a:buChar char="»"/>
              <a:defRPr sz="2400"/>
            </a:lvl9pPr>
          </a:lstStyle>
          <a:p>
            <a:endParaRPr/>
          </a:p>
        </p:txBody>
      </p:sp>
      <p:sp>
        <p:nvSpPr>
          <p:cNvPr id="61" name="Google Shape;61;p25"/>
          <p:cNvSpPr txBox="1">
            <a:spLocks noGrp="1"/>
          </p:cNvSpPr>
          <p:nvPr>
            <p:ph type="body" idx="2"/>
          </p:nvPr>
        </p:nvSpPr>
        <p:spPr>
          <a:xfrm>
            <a:off x="2194560" y="6888480"/>
            <a:ext cx="14439900" cy="22517100"/>
          </a:xfrm>
          <a:prstGeom prst="rect">
            <a:avLst/>
          </a:prstGeom>
          <a:noFill/>
          <a:ln>
            <a:noFill/>
          </a:ln>
        </p:spPr>
        <p:txBody>
          <a:bodyPr spcFirstLastPara="1" wrap="square" lIns="365700" tIns="182850" rIns="365700" bIns="182850" anchor="t" anchorCtr="0">
            <a:noAutofit/>
          </a:bodyPr>
          <a:lstStyle>
            <a:lvl1pPr marL="457200" lvl="0" indent="-228600" algn="l">
              <a:lnSpc>
                <a:spcPct val="100000"/>
              </a:lnSpc>
              <a:spcBef>
                <a:spcPts val="336"/>
              </a:spcBef>
              <a:spcAft>
                <a:spcPts val="0"/>
              </a:spcAft>
              <a:buClr>
                <a:schemeClr val="dk1"/>
              </a:buClr>
              <a:buSzPts val="1680"/>
              <a:buFont typeface="Arial"/>
              <a:buNone/>
              <a:defRPr sz="1679"/>
            </a:lvl1pPr>
            <a:lvl2pPr marL="914400" lvl="1" indent="-228600" algn="l">
              <a:lnSpc>
                <a:spcPct val="100000"/>
              </a:lnSpc>
              <a:spcBef>
                <a:spcPts val="288"/>
              </a:spcBef>
              <a:spcAft>
                <a:spcPts val="0"/>
              </a:spcAft>
              <a:buClr>
                <a:schemeClr val="dk1"/>
              </a:buClr>
              <a:buSzPts val="1440"/>
              <a:buFont typeface="Arial"/>
              <a:buNone/>
              <a:defRPr sz="1440"/>
            </a:lvl2pPr>
            <a:lvl3pPr marL="1371600" lvl="2" indent="-228600" algn="l">
              <a:lnSpc>
                <a:spcPct val="100000"/>
              </a:lnSpc>
              <a:spcBef>
                <a:spcPts val="240"/>
              </a:spcBef>
              <a:spcAft>
                <a:spcPts val="0"/>
              </a:spcAft>
              <a:buClr>
                <a:schemeClr val="dk1"/>
              </a:buClr>
              <a:buSzPts val="1200"/>
              <a:buFont typeface="Arial"/>
              <a:buNone/>
              <a:defRPr sz="1200"/>
            </a:lvl3pPr>
            <a:lvl4pPr marL="1828800" lvl="3" indent="-228600" algn="l">
              <a:lnSpc>
                <a:spcPct val="100000"/>
              </a:lnSpc>
              <a:spcBef>
                <a:spcPts val="216"/>
              </a:spcBef>
              <a:spcAft>
                <a:spcPts val="0"/>
              </a:spcAft>
              <a:buClr>
                <a:schemeClr val="dk1"/>
              </a:buClr>
              <a:buSzPts val="1080"/>
              <a:buFont typeface="Arial"/>
              <a:buNone/>
              <a:defRPr sz="1080"/>
            </a:lvl4pPr>
            <a:lvl5pPr marL="2286000" lvl="4" indent="-228600" algn="l">
              <a:lnSpc>
                <a:spcPct val="100000"/>
              </a:lnSpc>
              <a:spcBef>
                <a:spcPts val="216"/>
              </a:spcBef>
              <a:spcAft>
                <a:spcPts val="0"/>
              </a:spcAft>
              <a:buClr>
                <a:schemeClr val="dk1"/>
              </a:buClr>
              <a:buSzPts val="1080"/>
              <a:buFont typeface="Arial"/>
              <a:buNone/>
              <a:defRPr sz="1080"/>
            </a:lvl5pPr>
            <a:lvl6pPr marL="2743200" lvl="5" indent="-228600" algn="l">
              <a:lnSpc>
                <a:spcPct val="100000"/>
              </a:lnSpc>
              <a:spcBef>
                <a:spcPts val="216"/>
              </a:spcBef>
              <a:spcAft>
                <a:spcPts val="0"/>
              </a:spcAft>
              <a:buClr>
                <a:schemeClr val="dk1"/>
              </a:buClr>
              <a:buSzPts val="1080"/>
              <a:buFont typeface="Arial"/>
              <a:buNone/>
              <a:defRPr sz="1080"/>
            </a:lvl6pPr>
            <a:lvl7pPr marL="3200400" lvl="6" indent="-228600" algn="l">
              <a:lnSpc>
                <a:spcPct val="100000"/>
              </a:lnSpc>
              <a:spcBef>
                <a:spcPts val="216"/>
              </a:spcBef>
              <a:spcAft>
                <a:spcPts val="0"/>
              </a:spcAft>
              <a:buClr>
                <a:schemeClr val="dk1"/>
              </a:buClr>
              <a:buSzPts val="1080"/>
              <a:buFont typeface="Arial"/>
              <a:buNone/>
              <a:defRPr sz="1080"/>
            </a:lvl7pPr>
            <a:lvl8pPr marL="3657600" lvl="7" indent="-228600" algn="l">
              <a:lnSpc>
                <a:spcPct val="100000"/>
              </a:lnSpc>
              <a:spcBef>
                <a:spcPts val="216"/>
              </a:spcBef>
              <a:spcAft>
                <a:spcPts val="0"/>
              </a:spcAft>
              <a:buClr>
                <a:schemeClr val="dk1"/>
              </a:buClr>
              <a:buSzPts val="1080"/>
              <a:buFont typeface="Arial"/>
              <a:buNone/>
              <a:defRPr sz="1080"/>
            </a:lvl8pPr>
            <a:lvl9pPr marL="4114800" lvl="8" indent="-228600" algn="l">
              <a:lnSpc>
                <a:spcPct val="100000"/>
              </a:lnSpc>
              <a:spcBef>
                <a:spcPts val="216"/>
              </a:spcBef>
              <a:spcAft>
                <a:spcPts val="0"/>
              </a:spcAft>
              <a:buClr>
                <a:schemeClr val="dk1"/>
              </a:buClr>
              <a:buSzPts val="1080"/>
              <a:buFont typeface="Arial"/>
              <a:buNone/>
              <a:defRPr sz="1080"/>
            </a:lvl9pPr>
          </a:lstStyle>
          <a:p>
            <a:endParaRPr/>
          </a:p>
        </p:txBody>
      </p:sp>
      <p:sp>
        <p:nvSpPr>
          <p:cNvPr id="62" name="Google Shape;62;p25"/>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25"/>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25"/>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602980" y="23042880"/>
            <a:ext cx="26334721" cy="2720340"/>
          </a:xfrm>
          <a:prstGeom prst="rect">
            <a:avLst/>
          </a:prstGeom>
          <a:noFill/>
          <a:ln>
            <a:noFill/>
          </a:ln>
        </p:spPr>
        <p:txBody>
          <a:bodyPr spcFirstLastPara="1" wrap="square" lIns="365700" tIns="182850" rIns="365700" bIns="182850" anchor="b" anchorCtr="0">
            <a:noAutofit/>
          </a:bodyPr>
          <a:lstStyle>
            <a:lvl1pPr lvl="0" algn="l">
              <a:lnSpc>
                <a:spcPct val="100000"/>
              </a:lnSpc>
              <a:spcBef>
                <a:spcPts val="0"/>
              </a:spcBef>
              <a:spcAft>
                <a:spcPts val="0"/>
              </a:spcAft>
              <a:buSzPts val="1400"/>
              <a:buNone/>
              <a:defRPr sz="24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8602980" y="2941320"/>
            <a:ext cx="26334721" cy="19751040"/>
          </a:xfrm>
          <a:prstGeom prst="rect">
            <a:avLst/>
          </a:prstGeom>
          <a:noFill/>
          <a:ln>
            <a:noFill/>
          </a:ln>
        </p:spPr>
        <p:txBody>
          <a:bodyPr spcFirstLastPara="1" wrap="square" lIns="365700" tIns="182850" rIns="365700" bIns="182850" anchor="t" anchorCtr="0">
            <a:noAutofit/>
          </a:bodyPr>
          <a:lstStyle>
            <a:lvl1pPr marR="0" lvl="0" algn="l" rtl="0">
              <a:lnSpc>
                <a:spcPct val="100000"/>
              </a:lnSpc>
              <a:spcBef>
                <a:spcPts val="768"/>
              </a:spcBef>
              <a:spcAft>
                <a:spcPts val="0"/>
              </a:spcAft>
              <a:buClr>
                <a:schemeClr val="dk1"/>
              </a:buClr>
              <a:buSzPts val="3840"/>
              <a:buFont typeface="Arial"/>
              <a:buNone/>
              <a:defRPr sz="3840" b="0" i="0" u="none" strike="noStrike" cap="none">
                <a:solidFill>
                  <a:schemeClr val="dk1"/>
                </a:solidFill>
                <a:latin typeface="Arial"/>
                <a:ea typeface="Arial"/>
                <a:cs typeface="Arial"/>
                <a:sym typeface="Arial"/>
              </a:defRPr>
            </a:lvl1pPr>
            <a:lvl2pPr marR="0" lvl="1" algn="l" rtl="0">
              <a:lnSpc>
                <a:spcPct val="100000"/>
              </a:lnSpc>
              <a:spcBef>
                <a:spcPts val="672"/>
              </a:spcBef>
              <a:spcAft>
                <a:spcPts val="0"/>
              </a:spcAft>
              <a:buClr>
                <a:schemeClr val="dk1"/>
              </a:buClr>
              <a:buSzPts val="3360"/>
              <a:buFont typeface="Arial"/>
              <a:buNone/>
              <a:defRPr sz="3359" b="0" i="0" u="none" strike="noStrike" cap="none">
                <a:solidFill>
                  <a:schemeClr val="dk1"/>
                </a:solidFill>
                <a:latin typeface="Arial"/>
                <a:ea typeface="Arial"/>
                <a:cs typeface="Arial"/>
                <a:sym typeface="Arial"/>
              </a:defRPr>
            </a:lvl2pPr>
            <a:lvl3pPr marR="0" lvl="2" algn="l" rtl="0">
              <a:lnSpc>
                <a:spcPct val="100000"/>
              </a:lnSpc>
              <a:spcBef>
                <a:spcPts val="576"/>
              </a:spcBef>
              <a:spcAft>
                <a:spcPts val="0"/>
              </a:spcAft>
              <a:buClr>
                <a:schemeClr val="dk1"/>
              </a:buClr>
              <a:buSzPts val="2880"/>
              <a:buFont typeface="Arial"/>
              <a:buNone/>
              <a:defRPr sz="2880" b="0" i="0" u="none" strike="noStrike" cap="none">
                <a:solidFill>
                  <a:schemeClr val="dk1"/>
                </a:solidFill>
                <a:latin typeface="Arial"/>
                <a:ea typeface="Arial"/>
                <a:cs typeface="Arial"/>
                <a:sym typeface="Arial"/>
              </a:defRPr>
            </a:lvl3pPr>
            <a:lvl4pPr marR="0" lvl="3"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dirty="0"/>
          </a:p>
        </p:txBody>
      </p:sp>
      <p:sp>
        <p:nvSpPr>
          <p:cNvPr id="68" name="Google Shape;68;p26"/>
          <p:cNvSpPr txBox="1">
            <a:spLocks noGrp="1"/>
          </p:cNvSpPr>
          <p:nvPr>
            <p:ph type="body" idx="1"/>
          </p:nvPr>
        </p:nvSpPr>
        <p:spPr>
          <a:xfrm>
            <a:off x="8602980" y="25763220"/>
            <a:ext cx="26334721" cy="3863340"/>
          </a:xfrm>
          <a:prstGeom prst="rect">
            <a:avLst/>
          </a:prstGeom>
          <a:noFill/>
          <a:ln>
            <a:noFill/>
          </a:ln>
        </p:spPr>
        <p:txBody>
          <a:bodyPr spcFirstLastPara="1" wrap="square" lIns="365700" tIns="182850" rIns="365700" bIns="182850" anchor="t" anchorCtr="0">
            <a:noAutofit/>
          </a:bodyPr>
          <a:lstStyle>
            <a:lvl1pPr marL="457200" lvl="0" indent="-228600" algn="l">
              <a:lnSpc>
                <a:spcPct val="100000"/>
              </a:lnSpc>
              <a:spcBef>
                <a:spcPts val="336"/>
              </a:spcBef>
              <a:spcAft>
                <a:spcPts val="0"/>
              </a:spcAft>
              <a:buClr>
                <a:schemeClr val="dk1"/>
              </a:buClr>
              <a:buSzPts val="1680"/>
              <a:buFont typeface="Arial"/>
              <a:buNone/>
              <a:defRPr sz="1679"/>
            </a:lvl1pPr>
            <a:lvl2pPr marL="914400" lvl="1" indent="-228600" algn="l">
              <a:lnSpc>
                <a:spcPct val="100000"/>
              </a:lnSpc>
              <a:spcBef>
                <a:spcPts val="288"/>
              </a:spcBef>
              <a:spcAft>
                <a:spcPts val="0"/>
              </a:spcAft>
              <a:buClr>
                <a:schemeClr val="dk1"/>
              </a:buClr>
              <a:buSzPts val="1440"/>
              <a:buFont typeface="Arial"/>
              <a:buNone/>
              <a:defRPr sz="1440"/>
            </a:lvl2pPr>
            <a:lvl3pPr marL="1371600" lvl="2" indent="-228600" algn="l">
              <a:lnSpc>
                <a:spcPct val="100000"/>
              </a:lnSpc>
              <a:spcBef>
                <a:spcPts val="240"/>
              </a:spcBef>
              <a:spcAft>
                <a:spcPts val="0"/>
              </a:spcAft>
              <a:buClr>
                <a:schemeClr val="dk1"/>
              </a:buClr>
              <a:buSzPts val="1200"/>
              <a:buFont typeface="Arial"/>
              <a:buNone/>
              <a:defRPr sz="1200"/>
            </a:lvl3pPr>
            <a:lvl4pPr marL="1828800" lvl="3" indent="-228600" algn="l">
              <a:lnSpc>
                <a:spcPct val="100000"/>
              </a:lnSpc>
              <a:spcBef>
                <a:spcPts val="216"/>
              </a:spcBef>
              <a:spcAft>
                <a:spcPts val="0"/>
              </a:spcAft>
              <a:buClr>
                <a:schemeClr val="dk1"/>
              </a:buClr>
              <a:buSzPts val="1080"/>
              <a:buFont typeface="Arial"/>
              <a:buNone/>
              <a:defRPr sz="1080"/>
            </a:lvl4pPr>
            <a:lvl5pPr marL="2286000" lvl="4" indent="-228600" algn="l">
              <a:lnSpc>
                <a:spcPct val="100000"/>
              </a:lnSpc>
              <a:spcBef>
                <a:spcPts val="216"/>
              </a:spcBef>
              <a:spcAft>
                <a:spcPts val="0"/>
              </a:spcAft>
              <a:buClr>
                <a:schemeClr val="dk1"/>
              </a:buClr>
              <a:buSzPts val="1080"/>
              <a:buFont typeface="Arial"/>
              <a:buNone/>
              <a:defRPr sz="1080"/>
            </a:lvl5pPr>
            <a:lvl6pPr marL="2743200" lvl="5" indent="-228600" algn="l">
              <a:lnSpc>
                <a:spcPct val="100000"/>
              </a:lnSpc>
              <a:spcBef>
                <a:spcPts val="216"/>
              </a:spcBef>
              <a:spcAft>
                <a:spcPts val="0"/>
              </a:spcAft>
              <a:buClr>
                <a:schemeClr val="dk1"/>
              </a:buClr>
              <a:buSzPts val="1080"/>
              <a:buFont typeface="Arial"/>
              <a:buNone/>
              <a:defRPr sz="1080"/>
            </a:lvl6pPr>
            <a:lvl7pPr marL="3200400" lvl="6" indent="-228600" algn="l">
              <a:lnSpc>
                <a:spcPct val="100000"/>
              </a:lnSpc>
              <a:spcBef>
                <a:spcPts val="216"/>
              </a:spcBef>
              <a:spcAft>
                <a:spcPts val="0"/>
              </a:spcAft>
              <a:buClr>
                <a:schemeClr val="dk1"/>
              </a:buClr>
              <a:buSzPts val="1080"/>
              <a:buFont typeface="Arial"/>
              <a:buNone/>
              <a:defRPr sz="1080"/>
            </a:lvl7pPr>
            <a:lvl8pPr marL="3657600" lvl="7" indent="-228600" algn="l">
              <a:lnSpc>
                <a:spcPct val="100000"/>
              </a:lnSpc>
              <a:spcBef>
                <a:spcPts val="216"/>
              </a:spcBef>
              <a:spcAft>
                <a:spcPts val="0"/>
              </a:spcAft>
              <a:buClr>
                <a:schemeClr val="dk1"/>
              </a:buClr>
              <a:buSzPts val="1080"/>
              <a:buFont typeface="Arial"/>
              <a:buNone/>
              <a:defRPr sz="1080"/>
            </a:lvl8pPr>
            <a:lvl9pPr marL="4114800" lvl="8" indent="-228600" algn="l">
              <a:lnSpc>
                <a:spcPct val="100000"/>
              </a:lnSpc>
              <a:spcBef>
                <a:spcPts val="216"/>
              </a:spcBef>
              <a:spcAft>
                <a:spcPts val="0"/>
              </a:spcAft>
              <a:buClr>
                <a:schemeClr val="dk1"/>
              </a:buClr>
              <a:buSzPts val="1080"/>
              <a:buFont typeface="Arial"/>
              <a:buNone/>
              <a:defRPr sz="1080"/>
            </a:lvl9pPr>
          </a:lstStyle>
          <a:p>
            <a:endParaRPr/>
          </a:p>
        </p:txBody>
      </p:sp>
      <p:sp>
        <p:nvSpPr>
          <p:cNvPr id="69" name="Google Shape;69;p26"/>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26"/>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26"/>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marR="0" lvl="0"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21480" b="0" i="0" u="none" strike="noStrike" cap="none">
                <a:solidFill>
                  <a:schemeClr val="dk2"/>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marR="0" lvl="0" indent="-1249680" algn="l" rtl="0">
              <a:lnSpc>
                <a:spcPct val="100000"/>
              </a:lnSpc>
              <a:spcBef>
                <a:spcPts val="3216"/>
              </a:spcBef>
              <a:spcAft>
                <a:spcPts val="0"/>
              </a:spcAft>
              <a:buClr>
                <a:schemeClr val="dk1"/>
              </a:buClr>
              <a:buSzPts val="16080"/>
              <a:buFont typeface="Arial"/>
              <a:buChar char="•"/>
              <a:defRPr sz="16080" b="0" i="0" u="none" strike="noStrike" cap="none">
                <a:solidFill>
                  <a:schemeClr val="dk1"/>
                </a:solidFill>
                <a:latin typeface="Arial"/>
                <a:ea typeface="Arial"/>
                <a:cs typeface="Arial"/>
                <a:sym typeface="Arial"/>
              </a:defRPr>
            </a:lvl1pPr>
            <a:lvl2pPr marL="914400" marR="0" lvl="1" indent="-1074420" algn="l" rtl="0">
              <a:lnSpc>
                <a:spcPct val="100000"/>
              </a:lnSpc>
              <a:spcBef>
                <a:spcPts val="2664"/>
              </a:spcBef>
              <a:spcAft>
                <a:spcPts val="0"/>
              </a:spcAft>
              <a:buClr>
                <a:schemeClr val="dk1"/>
              </a:buClr>
              <a:buSzPts val="13320"/>
              <a:buFont typeface="Arial"/>
              <a:buChar char="–"/>
              <a:defRPr sz="13320" b="0" i="0" u="none" strike="noStrike" cap="none">
                <a:solidFill>
                  <a:schemeClr val="dk1"/>
                </a:solidFill>
                <a:latin typeface="Arial"/>
                <a:ea typeface="Arial"/>
                <a:cs typeface="Arial"/>
                <a:sym typeface="Arial"/>
              </a:defRPr>
            </a:lvl2pPr>
            <a:lvl3pPr marL="1371600" marR="0" lvl="2" indent="-929639" algn="l" rtl="0">
              <a:lnSpc>
                <a:spcPct val="100000"/>
              </a:lnSpc>
              <a:spcBef>
                <a:spcPts val="2208"/>
              </a:spcBef>
              <a:spcAft>
                <a:spcPts val="0"/>
              </a:spcAft>
              <a:buClr>
                <a:schemeClr val="dk1"/>
              </a:buClr>
              <a:buSzPts val="11040"/>
              <a:buFont typeface="Arial"/>
              <a:buChar char="•"/>
              <a:defRPr sz="11040" b="0" i="0" u="none" strike="noStrike" cap="none">
                <a:solidFill>
                  <a:schemeClr val="dk1"/>
                </a:solidFill>
                <a:latin typeface="Arial"/>
                <a:ea typeface="Arial"/>
                <a:cs typeface="Arial"/>
                <a:sym typeface="Arial"/>
              </a:defRPr>
            </a:lvl3pPr>
            <a:lvl4pPr marL="1828800" marR="0" lvl="3"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4pPr>
            <a:lvl5pPr marL="2286000" marR="0" lvl="4"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5pPr>
            <a:lvl6pPr marL="2743200" marR="0" lvl="5"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6pPr>
            <a:lvl7pPr marL="3200400" marR="0" lvl="6"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7pPr>
            <a:lvl8pPr marL="3657600" marR="0" lvl="7"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8pPr>
            <a:lvl9pPr marL="4114800" marR="0" lvl="8" indent="-807720" algn="l" rtl="0">
              <a:lnSpc>
                <a:spcPct val="100000"/>
              </a:lnSpc>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9pPr>
          </a:lstStyle>
          <a:p>
            <a:endParaRPr/>
          </a:p>
        </p:txBody>
      </p:sp>
      <p:sp>
        <p:nvSpPr>
          <p:cNvPr id="12" name="Google Shape;12;p17"/>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marR="0" lvl="0" algn="l" rtl="0">
              <a:lnSpc>
                <a:spcPct val="100000"/>
              </a:lnSpc>
              <a:spcBef>
                <a:spcPts val="0"/>
              </a:spcBef>
              <a:spcAft>
                <a:spcPts val="0"/>
              </a:spcAft>
              <a:buClr>
                <a:srgbClr val="000000"/>
              </a:buClr>
              <a:buSzPts val="1400"/>
              <a:buFont typeface="Arial"/>
              <a:buNone/>
              <a:defRPr sz="636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dirty="0"/>
          </a:p>
        </p:txBody>
      </p:sp>
      <p:sp>
        <p:nvSpPr>
          <p:cNvPr id="13" name="Google Shape;13;p17"/>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marR="0" lvl="0" algn="ctr" rtl="0">
              <a:lnSpc>
                <a:spcPct val="100000"/>
              </a:lnSpc>
              <a:spcBef>
                <a:spcPts val="0"/>
              </a:spcBef>
              <a:spcAft>
                <a:spcPts val="0"/>
              </a:spcAft>
              <a:buClr>
                <a:srgbClr val="000000"/>
              </a:buClr>
              <a:buSzPts val="1400"/>
              <a:buFont typeface="Arial"/>
              <a:buNone/>
              <a:defRPr sz="636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8280" b="0" i="0" u="none" strike="noStrike" cap="none">
                <a:solidFill>
                  <a:schemeClr val="dk1"/>
                </a:solidFill>
                <a:latin typeface="Arial"/>
                <a:ea typeface="Arial"/>
                <a:cs typeface="Arial"/>
                <a:sym typeface="Arial"/>
              </a:defRPr>
            </a:lvl9pPr>
          </a:lstStyle>
          <a:p>
            <a:endParaRPr dirty="0"/>
          </a:p>
        </p:txBody>
      </p:sp>
      <p:sp>
        <p:nvSpPr>
          <p:cNvPr id="14" name="Google Shape;14;p17"/>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360"/>
              <a:buFont typeface="Arial"/>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1.m4a"/><Relationship Id="rId16" Type="http://schemas.openxmlformats.org/officeDocument/2006/relationships/image" Target="../media/image12.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6.png"/><Relationship Id="rId3" Type="http://schemas.microsoft.com/office/2007/relationships/media" Target="../media/media6.m4a"/><Relationship Id="rId7" Type="http://schemas.openxmlformats.org/officeDocument/2006/relationships/slideLayout" Target="../slideLayouts/slideLayout1.xml"/><Relationship Id="rId12" Type="http://schemas.openxmlformats.org/officeDocument/2006/relationships/image" Target="../media/image5.png"/><Relationship Id="rId17" Type="http://schemas.openxmlformats.org/officeDocument/2006/relationships/image" Target="../media/image14.png"/><Relationship Id="rId2" Type="http://schemas.openxmlformats.org/officeDocument/2006/relationships/audio" Target="../media/media5.m4a"/><Relationship Id="rId16" Type="http://schemas.openxmlformats.org/officeDocument/2006/relationships/image" Target="../media/image10.png"/><Relationship Id="rId1" Type="http://schemas.microsoft.com/office/2007/relationships/media" Target="../media/media5.m4a"/><Relationship Id="rId6" Type="http://schemas.openxmlformats.org/officeDocument/2006/relationships/audio" Target="../media/media7.m4a"/><Relationship Id="rId11" Type="http://schemas.openxmlformats.org/officeDocument/2006/relationships/image" Target="../media/image4.png"/><Relationship Id="rId5" Type="http://schemas.microsoft.com/office/2007/relationships/media" Target="../media/media7.m4a"/><Relationship Id="rId1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audio" Target="../media/media6.m4a"/><Relationship Id="rId9" Type="http://schemas.openxmlformats.org/officeDocument/2006/relationships/image" Target="../media/image1.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5.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9.m4a"/><Relationship Id="rId16" Type="http://schemas.openxmlformats.org/officeDocument/2006/relationships/image" Target="../media/image13.png"/><Relationship Id="rId1" Type="http://schemas.microsoft.com/office/2007/relationships/media" Target="../media/media9.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5.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audio" Target="../media/media10.m4a"/><Relationship Id="rId16" Type="http://schemas.openxmlformats.org/officeDocument/2006/relationships/image" Target="../media/image7.png"/><Relationship Id="rId1" Type="http://schemas.microsoft.com/office/2007/relationships/media" Target="../media/media10.m4a"/><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5.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audio" Target="../media/media11.m4a"/><Relationship Id="rId16" Type="http://schemas.openxmlformats.org/officeDocument/2006/relationships/image" Target="../media/image7.png"/><Relationship Id="rId1" Type="http://schemas.microsoft.com/office/2007/relationships/media" Target="../media/media11.m4a"/><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5.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3"/>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0" name="Google Shape;90;p3"/>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1" name="Google Shape;91;p3"/>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2" name="Google Shape;92;p3"/>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3" name="Google Shape;93;p3"/>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dirty="0">
                <a:solidFill>
                  <a:srgbClr val="FFFFFF"/>
                </a:solidFill>
                <a:latin typeface="Raleway"/>
                <a:ea typeface="Raleway"/>
                <a:cs typeface="Raleway"/>
                <a:sym typeface="Raleway"/>
              </a:rPr>
              <a:t>DPS: </a:t>
            </a:r>
            <a:r>
              <a:rPr lang="en-US" sz="2800" dirty="0">
                <a:solidFill>
                  <a:srgbClr val="FFFFFF"/>
                </a:solidFill>
                <a:latin typeface="Raleway"/>
                <a:ea typeface="Raleway"/>
                <a:cs typeface="Raleway"/>
                <a:sym typeface="Raleway"/>
              </a:rPr>
              <a:t>The Die Positioning System moves the Die into measurement range.</a:t>
            </a:r>
            <a:endParaRPr sz="28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28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Uses a Hitch-Jack as a purchasable actuator</a:t>
            </a:r>
            <a:endParaRPr sz="2400" dirty="0">
              <a:solidFill>
                <a:srgbClr val="FFFFFF"/>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Utilizes clamps to secure sub-assembly</a:t>
            </a:r>
            <a:endParaRPr sz="2400" dirty="0">
              <a:solidFill>
                <a:srgbClr val="FFFFFF"/>
              </a:solidFill>
              <a:latin typeface="Raleway"/>
              <a:ea typeface="Raleway"/>
              <a:cs typeface="Raleway"/>
              <a:sym typeface="Raleway"/>
            </a:endParaRPr>
          </a:p>
          <a:p>
            <a:pPr marL="914400" marR="0" lvl="1"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Avoids permanent modification of granite table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Teflon surface for low friction</a:t>
            </a:r>
            <a:endParaRPr sz="2400" dirty="0">
              <a:solidFill>
                <a:srgbClr val="FFFFFF"/>
              </a:solidFill>
              <a:latin typeface="Raleway"/>
              <a:ea typeface="Raleway"/>
              <a:cs typeface="Raleway"/>
              <a:sym typeface="Raleway"/>
            </a:endParaRPr>
          </a:p>
        </p:txBody>
      </p:sp>
      <p:sp>
        <p:nvSpPr>
          <p:cNvPr id="94" name="Google Shape;94;p3"/>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95" name="Google Shape;95;p3"/>
          <p:cNvPicPr preferRelativeResize="0"/>
          <p:nvPr/>
        </p:nvPicPr>
        <p:blipFill rotWithShape="1">
          <a:blip r:embed="rId5">
            <a:alphaModFix/>
          </a:blip>
          <a:srcRect/>
          <a:stretch/>
        </p:blipFill>
        <p:spPr>
          <a:xfrm>
            <a:off x="808901" y="569552"/>
            <a:ext cx="6971500" cy="3049950"/>
          </a:xfrm>
          <a:prstGeom prst="rect">
            <a:avLst/>
          </a:prstGeom>
          <a:noFill/>
          <a:ln>
            <a:noFill/>
          </a:ln>
        </p:spPr>
      </p:pic>
      <p:sp>
        <p:nvSpPr>
          <p:cNvPr id="96" name="Google Shape;96;p3"/>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sp>
        <p:nvSpPr>
          <p:cNvPr id="97" name="Google Shape;97;p3"/>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98" name="Google Shape;98;p3"/>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99" name="Google Shape;99;p3"/>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 name="Google Shape;100;p3"/>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Slot Die Background</a:t>
            </a:r>
            <a:endParaRPr sz="4800" b="0" i="0" u="none" strike="noStrike" cap="none" dirty="0">
              <a:solidFill>
                <a:srgbClr val="FFFFFF"/>
              </a:solidFill>
              <a:latin typeface="Raleway"/>
              <a:ea typeface="Raleway"/>
              <a:cs typeface="Raleway"/>
              <a:sym typeface="Raleway"/>
            </a:endParaRPr>
          </a:p>
        </p:txBody>
      </p:sp>
      <p:sp>
        <p:nvSpPr>
          <p:cNvPr id="101" name="Google Shape;101;p3"/>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2" name="Google Shape;102;p3"/>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Specifications/Requirements </a:t>
            </a:r>
            <a:endParaRPr sz="4800" b="0" i="0" u="none" strike="noStrike" cap="none" dirty="0">
              <a:solidFill>
                <a:srgbClr val="FFFFFF"/>
              </a:solidFill>
              <a:latin typeface="Raleway"/>
              <a:ea typeface="Raleway"/>
              <a:cs typeface="Raleway"/>
              <a:sym typeface="Raleway"/>
            </a:endParaRPr>
          </a:p>
        </p:txBody>
      </p:sp>
      <p:sp>
        <p:nvSpPr>
          <p:cNvPr id="103" name="Google Shape;103;p3"/>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4" name="Google Shape;104;p3"/>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Subassemblies</a:t>
            </a:r>
            <a:endParaRPr sz="4800" b="0" i="0" u="none" strike="noStrike" cap="none" dirty="0">
              <a:solidFill>
                <a:srgbClr val="FFFFFF"/>
              </a:solidFill>
              <a:latin typeface="Raleway"/>
              <a:ea typeface="Raleway"/>
              <a:cs typeface="Raleway"/>
              <a:sym typeface="Raleway"/>
            </a:endParaRPr>
          </a:p>
        </p:txBody>
      </p:sp>
      <p:sp>
        <p:nvSpPr>
          <p:cNvPr id="105" name="Google Shape;105;p3"/>
          <p:cNvSpPr/>
          <p:nvPr/>
        </p:nvSpPr>
        <p:spPr>
          <a:xfrm>
            <a:off x="31942037" y="15380551"/>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Future Work</a:t>
            </a:r>
            <a:endParaRPr sz="4800" b="0" i="0" u="none" strike="noStrike" cap="none" dirty="0">
              <a:solidFill>
                <a:srgbClr val="FFFFFF"/>
              </a:solidFill>
              <a:latin typeface="Raleway"/>
              <a:ea typeface="Raleway"/>
              <a:cs typeface="Raleway"/>
              <a:sym typeface="Raleway"/>
            </a:endParaRPr>
          </a:p>
        </p:txBody>
      </p:sp>
      <p:sp>
        <p:nvSpPr>
          <p:cNvPr id="106" name="Google Shape;106;p3"/>
          <p:cNvSpPr/>
          <p:nvPr/>
        </p:nvSpPr>
        <p:spPr>
          <a:xfrm rot="10800000" flipH="1">
            <a:off x="31878437" y="16967019"/>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7" name="Google Shape;107;p3"/>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Critical Subassemblies </a:t>
            </a:r>
            <a:endParaRPr sz="4800" b="0" i="0" u="none" strike="noStrike" cap="none" dirty="0">
              <a:solidFill>
                <a:srgbClr val="FFFFFF"/>
              </a:solidFill>
              <a:latin typeface="Raleway"/>
              <a:ea typeface="Raleway"/>
              <a:cs typeface="Raleway"/>
              <a:sym typeface="Raleway"/>
            </a:endParaRPr>
          </a:p>
        </p:txBody>
      </p:sp>
      <p:sp>
        <p:nvSpPr>
          <p:cNvPr id="108" name="Google Shape;108;p3"/>
          <p:cNvSpPr txBox="1"/>
          <p:nvPr/>
        </p:nvSpPr>
        <p:spPr>
          <a:xfrm>
            <a:off x="32685737" y="17125144"/>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 2020)</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System 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109" name="Google Shape;109;p3"/>
          <p:cNvSpPr txBox="1"/>
          <p:nvPr/>
        </p:nvSpPr>
        <p:spPr>
          <a:xfrm>
            <a:off x="854175" y="12228900"/>
            <a:ext cx="108135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Used device for coating applications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Consist of two halves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 land and lip flatness are particularly sensitive areas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Variation in flatness can occur through misuse, accidents, and/or wear</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 solution that reduces these costs would be a great benefit to TC</a:t>
            </a:r>
            <a:endParaRPr sz="2400" i="0" u="none" strike="noStrike" cap="none" dirty="0">
              <a:solidFill>
                <a:srgbClr val="FFFFFF"/>
              </a:solidFill>
              <a:latin typeface="Raleway"/>
              <a:ea typeface="Raleway"/>
              <a:cs typeface="Raleway"/>
              <a:sym typeface="Raleway"/>
            </a:endParaRPr>
          </a:p>
        </p:txBody>
      </p:sp>
      <p:sp>
        <p:nvSpPr>
          <p:cNvPr id="110" name="Google Shape;110;p3"/>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111" name="Google Shape;111;p3"/>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112" name="Google Shape;112;p3"/>
          <p:cNvSpPr txBox="1"/>
          <p:nvPr/>
        </p:nvSpPr>
        <p:spPr>
          <a:xfrm>
            <a:off x="866100" y="21989575"/>
            <a:ext cx="10504800" cy="100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dirty="0">
                <a:solidFill>
                  <a:srgbClr val="FFFFFF"/>
                </a:solidFill>
              </a:rPr>
              <a:t>Performance Specifications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2.5 Micrometers of resolution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Accommodate 8 - 66-inch dies, four to seven inches in depth, and one to seven inches in height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Profitable ROI for Transcontinental</a:t>
            </a:r>
            <a:endParaRPr sz="2400" dirty="0">
              <a:solidFill>
                <a:srgbClr val="FFFFFF"/>
              </a:solidFill>
            </a:endParaRPr>
          </a:p>
          <a:p>
            <a:pPr marL="0" lvl="0" indent="0" algn="l" rtl="0">
              <a:lnSpc>
                <a:spcPct val="115000"/>
              </a:lnSpc>
              <a:spcBef>
                <a:spcPts val="0"/>
              </a:spcBef>
              <a:spcAft>
                <a:spcPts val="0"/>
              </a:spcAft>
              <a:buNone/>
            </a:pPr>
            <a:endParaRPr sz="3000" b="1" u="sng" dirty="0">
              <a:solidFill>
                <a:srgbClr val="FFFFFF"/>
              </a:solidFill>
            </a:endParaRPr>
          </a:p>
          <a:p>
            <a:pPr marL="0" lvl="0" indent="0" algn="l" rtl="0">
              <a:lnSpc>
                <a:spcPct val="115000"/>
              </a:lnSpc>
              <a:spcBef>
                <a:spcPts val="0"/>
              </a:spcBef>
              <a:spcAft>
                <a:spcPts val="0"/>
              </a:spcAft>
              <a:buNone/>
            </a:pPr>
            <a:r>
              <a:rPr lang="en-US" sz="3000" b="1" u="sng" dirty="0">
                <a:solidFill>
                  <a:srgbClr val="FFFFFF"/>
                </a:solidFill>
              </a:rPr>
              <a:t>Requirements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documents must be in PDF format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CAD performed in Creo or Solidworks</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Built solution must include technical documentation such as a user         manual for training purposes.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Any metrological  process used should minimize risk of damage or wear to the die.</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Output of the measurement process should be easy to record and review, Excel is preferred.</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flatness of the land of each die half should be measurable. Any other measurements, such as the lip of the die, is optional.</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fit on a pre-existing marble table located at   Transcontinental’s part inspection station.</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be considered to be non-portable.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process should be cheaper and quicker than the current     outsourcing.</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 preliminary product user manual will be developed for the prototype.</a:t>
            </a:r>
            <a:endParaRPr sz="2400" dirty="0">
              <a:solidFill>
                <a:srgbClr val="FFFFFF"/>
              </a:solidFill>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113" name="Google Shape;113;p3"/>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 name="Google Shape;114;p3"/>
          <p:cNvSpPr txBox="1"/>
          <p:nvPr/>
        </p:nvSpPr>
        <p:spPr>
          <a:xfrm>
            <a:off x="13401200" y="26646150"/>
            <a:ext cx="7610100" cy="50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LMS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Linear Motion System allows for smooth continuous motion of the frame across the die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457200" marR="0" lvl="0" indent="-406400" algn="l" rtl="0">
              <a:lnSpc>
                <a:spcPct val="100000"/>
              </a:lnSpc>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Frame mounts to the top of the carriage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Consist of an Air slide from OAV</a:t>
            </a:r>
            <a:endParaRPr sz="24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Uses air for stability and accuracy</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r>
              <a:rPr lang="en-US" sz="2400" b="1" dirty="0">
                <a:solidFill>
                  <a:schemeClr val="lt1"/>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Why is it critical?</a:t>
            </a:r>
            <a:r>
              <a:rPr lang="en-US" sz="2400" b="1" dirty="0">
                <a:solidFill>
                  <a:schemeClr val="lt1"/>
                </a:solidFill>
                <a:latin typeface="Raleway"/>
                <a:ea typeface="Raleway"/>
                <a:cs typeface="Raleway"/>
                <a:sym typeface="Raleway"/>
              </a:rPr>
              <a:t> -</a:t>
            </a:r>
            <a:r>
              <a:rPr lang="en-US" sz="2400" dirty="0">
                <a:solidFill>
                  <a:schemeClr val="lt1"/>
                </a:solidFill>
                <a:latin typeface="Raleway"/>
                <a:ea typeface="Raleway"/>
                <a:cs typeface="Raleway"/>
                <a:sym typeface="Raleway"/>
              </a:rPr>
              <a:t> Constrains the sensors motion to a plane parallel to die surface </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sp>
        <p:nvSpPr>
          <p:cNvPr id="115" name="Google Shape;115;p3"/>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Frame: </a:t>
            </a:r>
            <a:r>
              <a:rPr lang="en-US" sz="2800" dirty="0">
                <a:solidFill>
                  <a:schemeClr val="lt1"/>
                </a:solidFill>
                <a:latin typeface="Raleway"/>
                <a:ea typeface="Raleway"/>
                <a:cs typeface="Raleway"/>
                <a:sym typeface="Raleway"/>
              </a:rPr>
              <a:t>The Interface between the LMS and the Sensor.</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Includes the LAS, VPS, and several mounts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Made from extruded T-channel aluminum, T-channel hardware, and milled parts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Counter balanced</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Vertically adjustable</a:t>
            </a: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116" name="Google Shape;116;p3"/>
          <p:cNvGrpSpPr/>
          <p:nvPr/>
        </p:nvGrpSpPr>
        <p:grpSpPr>
          <a:xfrm>
            <a:off x="22079000" y="12663942"/>
            <a:ext cx="4343400" cy="6658752"/>
            <a:chOff x="22070438" y="11940950"/>
            <a:chExt cx="4343400" cy="6400800"/>
          </a:xfrm>
        </p:grpSpPr>
        <p:sp>
          <p:nvSpPr>
            <p:cNvPr id="117" name="Google Shape;117;p3"/>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8" name="Google Shape;118;p3"/>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VPS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Vertical Positioning System allows for focusing the sensor within its measurement range.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Fine adjustment by M-TSX-1D Single Direction Stage by MKS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Coarse adjustment by loosening T-slot bolts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Counterweight doubles as handle</a:t>
              </a:r>
              <a:endParaRPr sz="2400" dirty="0">
                <a:solidFill>
                  <a:srgbClr val="FFFFFF"/>
                </a:solidFill>
                <a:latin typeface="Raleway"/>
                <a:ea typeface="Raleway"/>
                <a:cs typeface="Raleway"/>
                <a:sym typeface="Raleway"/>
              </a:endParaRPr>
            </a:p>
          </p:txBody>
        </p:sp>
      </p:grpSp>
      <p:sp>
        <p:nvSpPr>
          <p:cNvPr id="119" name="Google Shape;119;p3"/>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US" sz="2800" b="1" dirty="0">
                <a:solidFill>
                  <a:schemeClr val="lt1"/>
                </a:solidFill>
                <a:latin typeface="Raleway"/>
                <a:ea typeface="Raleway"/>
                <a:cs typeface="Raleway"/>
                <a:sym typeface="Raleway"/>
              </a:rPr>
              <a:t>LAS:</a:t>
            </a:r>
            <a:r>
              <a:rPr lang="en-US" sz="2800" dirty="0">
                <a:solidFill>
                  <a:schemeClr val="lt1"/>
                </a:solidFill>
                <a:latin typeface="Raleway"/>
                <a:ea typeface="Raleway"/>
                <a:cs typeface="Raleway"/>
                <a:sym typeface="Raleway"/>
              </a:rPr>
              <a:t> The Linear Actuation System provides the automated movement and linear encoding.</a:t>
            </a:r>
            <a:endParaRPr sz="28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28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Encoding is magnetic and sent to the sensor system (not pictured)</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Movement is a simple servo and wheel</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Will be altered if inaccurate or induces vibrations in testing</a:t>
            </a:r>
            <a:endParaRPr dirty="0"/>
          </a:p>
        </p:txBody>
      </p:sp>
      <p:sp>
        <p:nvSpPr>
          <p:cNvPr id="120" name="Google Shape;120;p3"/>
          <p:cNvSpPr txBox="1"/>
          <p:nvPr/>
        </p:nvSpPr>
        <p:spPr>
          <a:xfrm>
            <a:off x="22755213" y="26646159"/>
            <a:ext cx="7468800" cy="499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800" b="1" dirty="0">
                <a:solidFill>
                  <a:schemeClr val="lt1"/>
                </a:solidFill>
                <a:latin typeface="Raleway"/>
                <a:ea typeface="Raleway"/>
                <a:cs typeface="Raleway"/>
                <a:sym typeface="Raleway"/>
              </a:rPr>
              <a:t>Sensor</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sensor will take measurements of the surface to analyze elevation variance</a:t>
            </a:r>
            <a:endParaRPr sz="28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Measures the flatness of the die surface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lvl="0" indent="-406400" algn="l" rtl="0">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Measured with laser interferometry </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0.3um Repeatability and 2.2um Linearity</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Software auto aligns measurements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US" sz="2400" b="1" dirty="0">
                <a:solidFill>
                  <a:schemeClr val="lt1"/>
                </a:solidFill>
                <a:latin typeface="Raleway"/>
                <a:ea typeface="Raleway"/>
                <a:cs typeface="Raleway"/>
                <a:sym typeface="Raleway"/>
              </a:rPr>
              <a:t>Why is it critical? -</a:t>
            </a:r>
            <a:r>
              <a:rPr lang="en-US" sz="2400" dirty="0">
                <a:solidFill>
                  <a:schemeClr val="lt1"/>
                </a:solidFill>
                <a:latin typeface="Raleway"/>
                <a:ea typeface="Raleway"/>
                <a:cs typeface="Raleway"/>
                <a:sym typeface="Raleway"/>
              </a:rPr>
              <a:t> Its resolution is the smallest increment that can possibly be measured</a:t>
            </a:r>
            <a:endParaRPr sz="2400" dirty="0">
              <a:solidFill>
                <a:schemeClr val="lt1"/>
              </a:solidFill>
              <a:latin typeface="Raleway"/>
              <a:ea typeface="Raleway"/>
              <a:cs typeface="Raleway"/>
              <a:sym typeface="Raleway"/>
            </a:endParaRPr>
          </a:p>
          <a:p>
            <a:pPr marL="914400" lvl="0" indent="457200" algn="l" rtl="0">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sp>
        <p:nvSpPr>
          <p:cNvPr id="121" name="Google Shape;121;p3"/>
          <p:cNvSpPr/>
          <p:nvPr/>
        </p:nvSpPr>
        <p:spPr>
          <a:xfrm>
            <a:off x="31955302" y="4951499"/>
            <a:ext cx="11658600" cy="1370808"/>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Budget Overview</a:t>
            </a:r>
            <a:endParaRPr sz="4800" b="0" i="0" u="none" strike="noStrike" cap="none" dirty="0">
              <a:solidFill>
                <a:srgbClr val="FFFFFF"/>
              </a:solidFill>
              <a:latin typeface="Raleway"/>
              <a:ea typeface="Raleway"/>
              <a:cs typeface="Raleway"/>
              <a:sym typeface="Raleway"/>
            </a:endParaRPr>
          </a:p>
        </p:txBody>
      </p:sp>
      <p:sp>
        <p:nvSpPr>
          <p:cNvPr id="122" name="Google Shape;122;p3"/>
          <p:cNvSpPr/>
          <p:nvPr/>
        </p:nvSpPr>
        <p:spPr>
          <a:xfrm rot="10800000" flipH="1">
            <a:off x="31942037" y="6597434"/>
            <a:ext cx="11658600" cy="8519816"/>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23" name="Google Shape;123;p3"/>
          <p:cNvPicPr preferRelativeResize="0"/>
          <p:nvPr/>
        </p:nvPicPr>
        <p:blipFill>
          <a:blip r:embed="rId6">
            <a:alphaModFix/>
          </a:blip>
          <a:stretch>
            <a:fillRect/>
          </a:stretch>
        </p:blipFill>
        <p:spPr>
          <a:xfrm>
            <a:off x="24571397" y="21732624"/>
            <a:ext cx="3898500" cy="4224663"/>
          </a:xfrm>
          <a:prstGeom prst="rect">
            <a:avLst/>
          </a:prstGeom>
          <a:noFill/>
          <a:ln>
            <a:noFill/>
          </a:ln>
        </p:spPr>
      </p:pic>
      <p:sp>
        <p:nvSpPr>
          <p:cNvPr id="124" name="Google Shape;124;p3"/>
          <p:cNvSpPr txBox="1"/>
          <p:nvPr/>
        </p:nvSpPr>
        <p:spPr>
          <a:xfrm>
            <a:off x="39698462" y="6711832"/>
            <a:ext cx="3644700" cy="15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0" i="0" u="none" strike="noStrike" cap="none" dirty="0">
                <a:solidFill>
                  <a:srgbClr val="FFFFFF"/>
                </a:solidFill>
                <a:latin typeface="Raleway"/>
                <a:ea typeface="Raleway"/>
                <a:cs typeface="Raleway"/>
                <a:sym typeface="Raleway"/>
              </a:rPr>
              <a:t>Figure 1: </a:t>
            </a:r>
            <a:r>
              <a:rPr lang="en-US" sz="2400" dirty="0">
                <a:solidFill>
                  <a:srgbClr val="FFFFFF"/>
                </a:solidFill>
                <a:latin typeface="Raleway"/>
                <a:ea typeface="Raleway"/>
                <a:cs typeface="Raleway"/>
                <a:sym typeface="Raleway"/>
              </a:rPr>
              <a:t>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r>
              <a:rPr lang="en-US" sz="2400" dirty="0">
                <a:solidFill>
                  <a:srgbClr val="FFFFFF"/>
                </a:solidFill>
                <a:latin typeface="Raleway"/>
                <a:ea typeface="Raleway"/>
                <a:cs typeface="Raleway"/>
                <a:sym typeface="Raleway"/>
              </a:rPr>
              <a:t>Budget overview of cost of the project with full Sponsor funding.</a:t>
            </a:r>
            <a:endParaRPr sz="2400"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endParaRPr dirty="0">
              <a:solidFill>
                <a:srgbClr val="FFFFFF"/>
              </a:solidFill>
              <a:latin typeface="Raleway"/>
              <a:ea typeface="Raleway"/>
              <a:cs typeface="Raleway"/>
              <a:sym typeface="Raleway"/>
            </a:endParaRPr>
          </a:p>
        </p:txBody>
      </p:sp>
      <p:pic>
        <p:nvPicPr>
          <p:cNvPr id="125" name="Google Shape;125;p3"/>
          <p:cNvPicPr preferRelativeResize="0"/>
          <p:nvPr/>
        </p:nvPicPr>
        <p:blipFill>
          <a:blip r:embed="rId7">
            <a:alphaModFix/>
          </a:blip>
          <a:stretch>
            <a:fillRect/>
          </a:stretch>
        </p:blipFill>
        <p:spPr>
          <a:xfrm>
            <a:off x="23463113" y="8184606"/>
            <a:ext cx="1643489" cy="1912508"/>
          </a:xfrm>
          <a:prstGeom prst="rect">
            <a:avLst/>
          </a:prstGeom>
          <a:noFill/>
          <a:ln>
            <a:noFill/>
          </a:ln>
        </p:spPr>
      </p:pic>
      <p:pic>
        <p:nvPicPr>
          <p:cNvPr id="126" name="Google Shape;126;p3"/>
          <p:cNvPicPr preferRelativeResize="0"/>
          <p:nvPr/>
        </p:nvPicPr>
        <p:blipFill>
          <a:blip r:embed="rId8">
            <a:alphaModFix/>
          </a:blip>
          <a:stretch>
            <a:fillRect/>
          </a:stretch>
        </p:blipFill>
        <p:spPr>
          <a:xfrm>
            <a:off x="22113175" y="7617150"/>
            <a:ext cx="4110401" cy="3770425"/>
          </a:xfrm>
          <a:prstGeom prst="rect">
            <a:avLst/>
          </a:prstGeom>
          <a:noFill/>
          <a:ln>
            <a:noFill/>
          </a:ln>
        </p:spPr>
      </p:pic>
      <p:pic>
        <p:nvPicPr>
          <p:cNvPr id="127" name="Google Shape;127;p3"/>
          <p:cNvPicPr preferRelativeResize="0"/>
          <p:nvPr/>
        </p:nvPicPr>
        <p:blipFill>
          <a:blip r:embed="rId7">
            <a:alphaModFix/>
          </a:blip>
          <a:stretch>
            <a:fillRect/>
          </a:stretch>
        </p:blipFill>
        <p:spPr>
          <a:xfrm>
            <a:off x="17520450" y="7209975"/>
            <a:ext cx="4343399" cy="5054374"/>
          </a:xfrm>
          <a:prstGeom prst="rect">
            <a:avLst/>
          </a:prstGeom>
          <a:noFill/>
          <a:ln>
            <a:noFill/>
          </a:ln>
        </p:spPr>
      </p:pic>
      <p:sp>
        <p:nvSpPr>
          <p:cNvPr id="128" name="Google Shape;128;p3"/>
          <p:cNvSpPr txBox="1"/>
          <p:nvPr/>
        </p:nvSpPr>
        <p:spPr>
          <a:xfrm>
            <a:off x="39571562" y="8425357"/>
            <a:ext cx="3898500" cy="2457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US" sz="2400" dirty="0">
                <a:solidFill>
                  <a:schemeClr val="lt1"/>
                </a:solidFill>
              </a:rPr>
              <a:t>Suggested option</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Most expensive</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U-Series Rail</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Price to build Prototype AND Full-scale shown</a:t>
            </a:r>
            <a:endParaRPr sz="2400" dirty="0">
              <a:solidFill>
                <a:schemeClr val="lt1"/>
              </a:solidFill>
            </a:endParaRPr>
          </a:p>
          <a:p>
            <a:pPr marL="914400" lvl="1" indent="-381000" algn="l" rtl="0">
              <a:spcBef>
                <a:spcPts val="0"/>
              </a:spcBef>
              <a:spcAft>
                <a:spcPts val="0"/>
              </a:spcAft>
              <a:buClr>
                <a:schemeClr val="lt1"/>
              </a:buClr>
              <a:buSzPts val="2400"/>
              <a:buChar char="○"/>
            </a:pPr>
            <a:r>
              <a:rPr lang="en-US" sz="2400" dirty="0">
                <a:solidFill>
                  <a:schemeClr val="lt1"/>
                </a:solidFill>
              </a:rPr>
              <a:t>Only Prototype will be built by Team</a:t>
            </a:r>
            <a:endParaRPr sz="2400" dirty="0">
              <a:solidFill>
                <a:schemeClr val="lt1"/>
              </a:solidFill>
            </a:endParaRPr>
          </a:p>
          <a:p>
            <a:pPr marL="0" lvl="0" indent="0" algn="l" rtl="0">
              <a:spcBef>
                <a:spcPts val="0"/>
              </a:spcBef>
              <a:spcAft>
                <a:spcPts val="0"/>
              </a:spcAft>
              <a:buNone/>
            </a:pPr>
            <a:endParaRPr dirty="0"/>
          </a:p>
        </p:txBody>
      </p:sp>
      <p:sp>
        <p:nvSpPr>
          <p:cNvPr id="129" name="Google Shape;129;p3"/>
          <p:cNvSpPr txBox="1"/>
          <p:nvPr/>
        </p:nvSpPr>
        <p:spPr>
          <a:xfrm>
            <a:off x="32088812" y="11776131"/>
            <a:ext cx="11254500" cy="3102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Char char="●"/>
            </a:pPr>
            <a:r>
              <a:rPr lang="en-US" sz="2400" dirty="0">
                <a:solidFill>
                  <a:schemeClr val="lt1"/>
                </a:solidFill>
              </a:rPr>
              <a:t>Secondary option: Limited to University provided budget of $3000</a:t>
            </a:r>
            <a:endParaRPr sz="2400" dirty="0">
              <a:solidFill>
                <a:schemeClr val="lt1"/>
              </a:solidFill>
            </a:endParaRPr>
          </a:p>
          <a:p>
            <a:pPr marL="914400" lvl="1" indent="-381000" algn="l" rtl="0">
              <a:spcBef>
                <a:spcPts val="0"/>
              </a:spcBef>
              <a:spcAft>
                <a:spcPts val="0"/>
              </a:spcAft>
              <a:buClr>
                <a:schemeClr val="lt1"/>
              </a:buClr>
              <a:buSzPts val="2400"/>
              <a:buChar char="○"/>
            </a:pPr>
            <a:r>
              <a:rPr lang="en-US" sz="2400" dirty="0">
                <a:solidFill>
                  <a:schemeClr val="lt1"/>
                </a:solidFill>
              </a:rPr>
              <a:t>The Linear Motion System and Optical Sensor would be changed to fit within new budget parameters.</a:t>
            </a:r>
            <a:endParaRPr sz="2400" dirty="0">
              <a:solidFill>
                <a:schemeClr val="lt1"/>
              </a:solidFill>
            </a:endParaRPr>
          </a:p>
          <a:p>
            <a:pPr marL="457200" lvl="0" indent="0" algn="l" rtl="0">
              <a:spcBef>
                <a:spcPts val="0"/>
              </a:spcBef>
              <a:spcAft>
                <a:spcPts val="0"/>
              </a:spcAft>
              <a:buNone/>
            </a:pPr>
            <a:endParaRPr sz="2400" dirty="0">
              <a:solidFill>
                <a:schemeClr val="lt1"/>
              </a:solidFill>
            </a:endParaRPr>
          </a:p>
          <a:p>
            <a:pPr marL="457200" lvl="0" indent="-381000" algn="l" rtl="0">
              <a:spcBef>
                <a:spcPts val="0"/>
              </a:spcBef>
              <a:spcAft>
                <a:spcPts val="0"/>
              </a:spcAft>
              <a:buClr>
                <a:srgbClr val="FFFFFF"/>
              </a:buClr>
              <a:buSzPts val="2400"/>
              <a:buChar char="●"/>
            </a:pPr>
            <a:r>
              <a:rPr lang="en-US" sz="2400" dirty="0">
                <a:solidFill>
                  <a:srgbClr val="FFFFFF"/>
                </a:solidFill>
              </a:rPr>
              <a:t>Tertiary option: Replace OAV </a:t>
            </a:r>
            <a:r>
              <a:rPr lang="en-US" sz="2400" dirty="0">
                <a:solidFill>
                  <a:schemeClr val="lt1"/>
                </a:solidFill>
              </a:rPr>
              <a:t>U-series</a:t>
            </a:r>
            <a:r>
              <a:rPr lang="en-US" sz="2400" dirty="0">
                <a:solidFill>
                  <a:srgbClr val="FFFFFF"/>
                </a:solidFill>
              </a:rPr>
              <a:t> LMS system with OAV </a:t>
            </a:r>
            <a:r>
              <a:rPr lang="en-US" sz="2400" dirty="0">
                <a:solidFill>
                  <a:schemeClr val="lt1"/>
                </a:solidFill>
              </a:rPr>
              <a:t>Dovetail</a:t>
            </a:r>
            <a:endParaRPr sz="2400" dirty="0">
              <a:solidFill>
                <a:srgbClr val="FFFFFF"/>
              </a:solidFill>
            </a:endParaRPr>
          </a:p>
          <a:p>
            <a:pPr marL="914400" lvl="1" indent="-381000" algn="l" rtl="0">
              <a:spcBef>
                <a:spcPts val="0"/>
              </a:spcBef>
              <a:spcAft>
                <a:spcPts val="0"/>
              </a:spcAft>
              <a:buClr>
                <a:srgbClr val="FFFFFF"/>
              </a:buClr>
              <a:buSzPts val="2400"/>
              <a:buChar char="○"/>
            </a:pPr>
            <a:r>
              <a:rPr lang="en-US" sz="2400" dirty="0">
                <a:solidFill>
                  <a:srgbClr val="FFFFFF"/>
                </a:solidFill>
              </a:rPr>
              <a:t>Budget reduced by:</a:t>
            </a:r>
            <a:endParaRPr sz="2400" dirty="0">
              <a:solidFill>
                <a:srgbClr val="FFFFFF"/>
              </a:solidFill>
            </a:endParaRPr>
          </a:p>
          <a:p>
            <a:pPr marL="1371600" lvl="2" indent="-381000" algn="l" rtl="0">
              <a:spcBef>
                <a:spcPts val="0"/>
              </a:spcBef>
              <a:spcAft>
                <a:spcPts val="0"/>
              </a:spcAft>
              <a:buClr>
                <a:srgbClr val="FFFFFF"/>
              </a:buClr>
              <a:buSzPts val="2400"/>
              <a:buChar char="■"/>
            </a:pPr>
            <a:r>
              <a:rPr lang="en-US" sz="2400" dirty="0">
                <a:solidFill>
                  <a:srgbClr val="FFFFFF"/>
                </a:solidFill>
              </a:rPr>
              <a:t>17% for Prototype</a:t>
            </a:r>
            <a:endParaRPr sz="2400" dirty="0">
              <a:solidFill>
                <a:srgbClr val="FFFFFF"/>
              </a:solidFill>
            </a:endParaRPr>
          </a:p>
          <a:p>
            <a:pPr marL="1371600" lvl="2" indent="-381000" algn="l" rtl="0">
              <a:spcBef>
                <a:spcPts val="0"/>
              </a:spcBef>
              <a:spcAft>
                <a:spcPts val="0"/>
              </a:spcAft>
              <a:buClr>
                <a:srgbClr val="FFFFFF"/>
              </a:buClr>
              <a:buSzPts val="2400"/>
              <a:buChar char="■"/>
            </a:pPr>
            <a:r>
              <a:rPr lang="en-US" sz="2400" dirty="0">
                <a:solidFill>
                  <a:srgbClr val="FFFFFF"/>
                </a:solidFill>
              </a:rPr>
              <a:t>78.5% for Full-scale Budget</a:t>
            </a:r>
            <a:endParaRPr sz="2400" dirty="0">
              <a:solidFill>
                <a:srgbClr val="FFFFFF"/>
              </a:solidFill>
            </a:endParaRPr>
          </a:p>
        </p:txBody>
      </p:sp>
      <p:grpSp>
        <p:nvGrpSpPr>
          <p:cNvPr id="130" name="Google Shape;130;p3"/>
          <p:cNvGrpSpPr/>
          <p:nvPr/>
        </p:nvGrpSpPr>
        <p:grpSpPr>
          <a:xfrm>
            <a:off x="32562659" y="835691"/>
            <a:ext cx="10992242" cy="2930232"/>
            <a:chOff x="32562025" y="716000"/>
            <a:chExt cx="11153975" cy="3050100"/>
          </a:xfrm>
        </p:grpSpPr>
        <p:pic>
          <p:nvPicPr>
            <p:cNvPr id="131" name="Google Shape;131;p3"/>
            <p:cNvPicPr preferRelativeResize="0"/>
            <p:nvPr/>
          </p:nvPicPr>
          <p:blipFill>
            <a:blip r:embed="rId9">
              <a:alphaModFix/>
            </a:blip>
            <a:stretch>
              <a:fillRect/>
            </a:stretch>
          </p:blipFill>
          <p:spPr>
            <a:xfrm>
              <a:off x="32562025" y="716000"/>
              <a:ext cx="4453277" cy="3050100"/>
            </a:xfrm>
            <a:prstGeom prst="rect">
              <a:avLst/>
            </a:prstGeom>
            <a:noFill/>
            <a:ln>
              <a:noFill/>
            </a:ln>
          </p:spPr>
        </p:pic>
        <p:pic>
          <p:nvPicPr>
            <p:cNvPr id="132" name="Google Shape;132;p3"/>
            <p:cNvPicPr preferRelativeResize="0"/>
            <p:nvPr/>
          </p:nvPicPr>
          <p:blipFill>
            <a:blip r:embed="rId10">
              <a:alphaModFix/>
            </a:blip>
            <a:stretch>
              <a:fillRect/>
            </a:stretch>
          </p:blipFill>
          <p:spPr>
            <a:xfrm>
              <a:off x="37038450" y="1954413"/>
              <a:ext cx="6677550" cy="915725"/>
            </a:xfrm>
            <a:prstGeom prst="rect">
              <a:avLst/>
            </a:prstGeom>
            <a:noFill/>
            <a:ln>
              <a:noFill/>
            </a:ln>
          </p:spPr>
        </p:pic>
      </p:grpSp>
      <p:pic>
        <p:nvPicPr>
          <p:cNvPr id="133" name="Google Shape;133;p3"/>
          <p:cNvPicPr preferRelativeResize="0"/>
          <p:nvPr/>
        </p:nvPicPr>
        <p:blipFill>
          <a:blip r:embed="rId11">
            <a:alphaModFix/>
          </a:blip>
          <a:stretch>
            <a:fillRect/>
          </a:stretch>
        </p:blipFill>
        <p:spPr>
          <a:xfrm>
            <a:off x="32088800" y="6826532"/>
            <a:ext cx="7515225" cy="4686300"/>
          </a:xfrm>
          <a:prstGeom prst="rect">
            <a:avLst/>
          </a:prstGeom>
          <a:noFill/>
          <a:ln>
            <a:noFill/>
          </a:ln>
        </p:spPr>
      </p:pic>
      <p:pic>
        <p:nvPicPr>
          <p:cNvPr id="134" name="Google Shape;134;p3"/>
          <p:cNvPicPr preferRelativeResize="0"/>
          <p:nvPr/>
        </p:nvPicPr>
        <p:blipFill>
          <a:blip r:embed="rId12">
            <a:alphaModFix/>
          </a:blip>
          <a:stretch>
            <a:fillRect/>
          </a:stretch>
        </p:blipFill>
        <p:spPr>
          <a:xfrm>
            <a:off x="999775" y="16326213"/>
            <a:ext cx="5848350" cy="2828925"/>
          </a:xfrm>
          <a:prstGeom prst="rect">
            <a:avLst/>
          </a:prstGeom>
          <a:noFill/>
          <a:ln>
            <a:noFill/>
          </a:ln>
        </p:spPr>
      </p:pic>
      <p:sp>
        <p:nvSpPr>
          <p:cNvPr id="135" name="Google Shape;135;p3"/>
          <p:cNvSpPr/>
          <p:nvPr/>
        </p:nvSpPr>
        <p:spPr>
          <a:xfrm>
            <a:off x="31942036" y="23955288"/>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Full Assembly</a:t>
            </a:r>
            <a:endParaRPr sz="4800" b="0" i="0" u="none" strike="noStrike" cap="none" dirty="0">
              <a:solidFill>
                <a:srgbClr val="FFFFFF"/>
              </a:solidFill>
              <a:latin typeface="Raleway"/>
              <a:ea typeface="Raleway"/>
              <a:cs typeface="Raleway"/>
              <a:sym typeface="Raleway"/>
            </a:endParaRPr>
          </a:p>
        </p:txBody>
      </p:sp>
      <p:sp>
        <p:nvSpPr>
          <p:cNvPr id="136" name="Google Shape;136;p3"/>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137" name="Google Shape;137;p3"/>
          <p:cNvSpPr/>
          <p:nvPr/>
        </p:nvSpPr>
        <p:spPr>
          <a:xfrm rot="10800000" flipH="1">
            <a:off x="31942037" y="25535456"/>
            <a:ext cx="11658600" cy="6988269"/>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8" name="Google Shape;138;p3"/>
          <p:cNvSpPr txBox="1"/>
          <p:nvPr/>
        </p:nvSpPr>
        <p:spPr>
          <a:xfrm>
            <a:off x="7257250" y="16361425"/>
            <a:ext cx="43434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latin typeface="Raleway"/>
                <a:ea typeface="Raleway"/>
                <a:cs typeface="Raleway"/>
                <a:sym typeface="Raleway"/>
              </a:rPr>
              <a:t>Figure 1:</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r>
              <a:rPr lang="en-US" sz="2400" dirty="0">
                <a:solidFill>
                  <a:srgbClr val="FFFFFF"/>
                </a:solidFill>
                <a:latin typeface="Raleway"/>
                <a:ea typeface="Raleway"/>
                <a:cs typeface="Raleway"/>
                <a:sym typeface="Raleway"/>
              </a:rPr>
              <a:t>Image of 16-inch slot die to be tested on our designed prototype metrology system</a:t>
            </a:r>
            <a:endParaRPr sz="2400" dirty="0">
              <a:solidFill>
                <a:srgbClr val="FFFFFF"/>
              </a:solidFill>
              <a:latin typeface="Raleway"/>
              <a:ea typeface="Raleway"/>
              <a:cs typeface="Raleway"/>
              <a:sym typeface="Raleway"/>
            </a:endParaRPr>
          </a:p>
        </p:txBody>
      </p:sp>
      <p:pic>
        <p:nvPicPr>
          <p:cNvPr id="139" name="Google Shape;139;p3"/>
          <p:cNvPicPr preferRelativeResize="0"/>
          <p:nvPr/>
        </p:nvPicPr>
        <p:blipFill>
          <a:blip r:embed="rId13">
            <a:alphaModFix/>
          </a:blip>
          <a:stretch>
            <a:fillRect/>
          </a:stretch>
        </p:blipFill>
        <p:spPr>
          <a:xfrm>
            <a:off x="26483683" y="7176350"/>
            <a:ext cx="4343391" cy="5121626"/>
          </a:xfrm>
          <a:prstGeom prst="rect">
            <a:avLst/>
          </a:prstGeom>
          <a:noFill/>
          <a:ln>
            <a:noFill/>
          </a:ln>
        </p:spPr>
      </p:pic>
      <p:pic>
        <p:nvPicPr>
          <p:cNvPr id="140" name="Google Shape;140;p3"/>
          <p:cNvPicPr preferRelativeResize="0"/>
          <p:nvPr/>
        </p:nvPicPr>
        <p:blipFill>
          <a:blip r:embed="rId14">
            <a:alphaModFix/>
          </a:blip>
          <a:stretch>
            <a:fillRect/>
          </a:stretch>
        </p:blipFill>
        <p:spPr>
          <a:xfrm>
            <a:off x="12947750" y="7209975"/>
            <a:ext cx="4343400" cy="5054375"/>
          </a:xfrm>
          <a:prstGeom prst="rect">
            <a:avLst/>
          </a:prstGeom>
          <a:noFill/>
          <a:ln>
            <a:noFill/>
          </a:ln>
        </p:spPr>
      </p:pic>
      <p:pic>
        <p:nvPicPr>
          <p:cNvPr id="141" name="Google Shape;141;p3"/>
          <p:cNvPicPr preferRelativeResize="0"/>
          <p:nvPr/>
        </p:nvPicPr>
        <p:blipFill>
          <a:blip r:embed="rId15">
            <a:alphaModFix/>
          </a:blip>
          <a:stretch>
            <a:fillRect/>
          </a:stretch>
        </p:blipFill>
        <p:spPr>
          <a:xfrm>
            <a:off x="32250438" y="25627857"/>
            <a:ext cx="6036108" cy="6604368"/>
          </a:xfrm>
          <a:prstGeom prst="rect">
            <a:avLst/>
          </a:prstGeom>
          <a:noFill/>
          <a:ln>
            <a:noFill/>
          </a:ln>
        </p:spPr>
      </p:pic>
      <p:pic>
        <p:nvPicPr>
          <p:cNvPr id="142" name="Google Shape;142;p3"/>
          <p:cNvPicPr preferRelativeResize="0"/>
          <p:nvPr/>
        </p:nvPicPr>
        <p:blipFill>
          <a:blip r:embed="rId16">
            <a:alphaModFix/>
          </a:blip>
          <a:stretch>
            <a:fillRect/>
          </a:stretch>
        </p:blipFill>
        <p:spPr>
          <a:xfrm>
            <a:off x="13824250" y="22304138"/>
            <a:ext cx="7505700" cy="3390900"/>
          </a:xfrm>
          <a:prstGeom prst="rect">
            <a:avLst/>
          </a:prstGeom>
          <a:noFill/>
          <a:ln>
            <a:noFill/>
          </a:ln>
        </p:spPr>
      </p:pic>
      <p:sp>
        <p:nvSpPr>
          <p:cNvPr id="143" name="Google Shape;143;p3"/>
          <p:cNvSpPr txBox="1"/>
          <p:nvPr/>
        </p:nvSpPr>
        <p:spPr>
          <a:xfrm>
            <a:off x="38763575" y="25474382"/>
            <a:ext cx="42672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Granite table creates stable metrology base</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This shows how the die would be positioned</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Not pictured:</a:t>
            </a: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air fitting and hoses</a:t>
            </a: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power/data cables</a:t>
            </a: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encoder system</a:t>
            </a: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sensor controllers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These parts will be fitted during assembly</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LMS length is not to scale</a:t>
            </a:r>
            <a:endParaRPr sz="2400" dirty="0">
              <a:solidFill>
                <a:srgbClr val="FFFFFF"/>
              </a:solidFill>
              <a:latin typeface="Raleway"/>
              <a:ea typeface="Raleway"/>
              <a:cs typeface="Raleway"/>
              <a:sym typeface="Raleway"/>
            </a:endParaRPr>
          </a:p>
        </p:txBody>
      </p:sp>
      <p:pic>
        <p:nvPicPr>
          <p:cNvPr id="7" name="Audio 6">
            <a:hlinkClick r:id="" action="ppaction://media"/>
            <a:extLst>
              <a:ext uri="{FF2B5EF4-FFF2-40B4-BE49-F238E27FC236}">
                <a16:creationId xmlns:a16="http://schemas.microsoft.com/office/drawing/2014/main" id="{BB9FC725-6805-4FB3-99A4-1F6F47A50C7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3129200" y="32156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35"/>
    </mc:Choice>
    <mc:Fallback xmlns="">
      <p:transition spd="slow" advTm="1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74ecefc390_3_410"/>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0" name="Google Shape;150;g74ecefc390_3_410"/>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1" name="Google Shape;151;g74ecefc390_3_410"/>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2" name="Google Shape;152;g74ecefc390_3_410"/>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3" name="Google Shape;153;g74ecefc390_3_410"/>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p:txBody>
      </p:sp>
      <p:sp>
        <p:nvSpPr>
          <p:cNvPr id="154" name="Google Shape;154;g74ecefc390_3_410"/>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55" name="Google Shape;155;g74ecefc390_3_410"/>
          <p:cNvPicPr preferRelativeResize="0"/>
          <p:nvPr/>
        </p:nvPicPr>
        <p:blipFill rotWithShape="1">
          <a:blip r:embed="rId5">
            <a:alphaModFix/>
          </a:blip>
          <a:srcRect/>
          <a:stretch/>
        </p:blipFill>
        <p:spPr>
          <a:xfrm>
            <a:off x="808901" y="569552"/>
            <a:ext cx="6971500" cy="3049950"/>
          </a:xfrm>
          <a:prstGeom prst="rect">
            <a:avLst/>
          </a:prstGeom>
          <a:noFill/>
          <a:ln>
            <a:noFill/>
          </a:ln>
        </p:spPr>
      </p:pic>
      <p:sp>
        <p:nvSpPr>
          <p:cNvPr id="156" name="Google Shape;156;g74ecefc390_3_410"/>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157" name="Google Shape;157;g74ecefc390_3_410"/>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158" name="Google Shape;158;g74ecefc390_3_410"/>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9" name="Google Shape;159;g74ecefc390_3_410"/>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160" name="Google Shape;160;g74ecefc390_3_410"/>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1" name="Google Shape;161;g74ecefc390_3_410"/>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162" name="Google Shape;162;g74ecefc390_3_410"/>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3" name="Google Shape;163;g74ecefc390_3_410"/>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166" name="Google Shape;166;g74ecefc390_3_410"/>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167" name="Google Shape;167;g74ecefc390_3_410"/>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168" name="Google Shape;168;g74ecefc390_3_410"/>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169" name="Google Shape;169;g74ecefc390_3_410"/>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0" name="Google Shape;170;g74ecefc390_3_410"/>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171" name="Google Shape;171;g74ecefc390_3_410"/>
          <p:cNvGrpSpPr/>
          <p:nvPr/>
        </p:nvGrpSpPr>
        <p:grpSpPr>
          <a:xfrm>
            <a:off x="22079000" y="12663942"/>
            <a:ext cx="4343400" cy="6658752"/>
            <a:chOff x="22070438" y="11940950"/>
            <a:chExt cx="4343400" cy="6400800"/>
          </a:xfrm>
        </p:grpSpPr>
        <p:sp>
          <p:nvSpPr>
            <p:cNvPr id="172" name="Google Shape;172;g74ecefc390_3_410"/>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3" name="Google Shape;173;g74ecefc390_3_410"/>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p:txBody>
        </p:sp>
      </p:grpSp>
      <p:sp>
        <p:nvSpPr>
          <p:cNvPr id="174" name="Google Shape;174;g74ecefc390_3_410"/>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dirty="0"/>
          </a:p>
        </p:txBody>
      </p:sp>
      <p:grpSp>
        <p:nvGrpSpPr>
          <p:cNvPr id="177" name="Google Shape;177;g74ecefc390_3_410"/>
          <p:cNvGrpSpPr/>
          <p:nvPr/>
        </p:nvGrpSpPr>
        <p:grpSpPr>
          <a:xfrm>
            <a:off x="32562659" y="835691"/>
            <a:ext cx="10992242" cy="2930232"/>
            <a:chOff x="32562025" y="716000"/>
            <a:chExt cx="11153975" cy="3050100"/>
          </a:xfrm>
        </p:grpSpPr>
        <p:pic>
          <p:nvPicPr>
            <p:cNvPr id="178" name="Google Shape;178;g74ecefc390_3_410"/>
            <p:cNvPicPr preferRelativeResize="0"/>
            <p:nvPr/>
          </p:nvPicPr>
          <p:blipFill>
            <a:blip r:embed="rId6">
              <a:alphaModFix/>
            </a:blip>
            <a:stretch>
              <a:fillRect/>
            </a:stretch>
          </p:blipFill>
          <p:spPr>
            <a:xfrm>
              <a:off x="32562025" y="716000"/>
              <a:ext cx="4453277" cy="3050100"/>
            </a:xfrm>
            <a:prstGeom prst="rect">
              <a:avLst/>
            </a:prstGeom>
            <a:noFill/>
            <a:ln>
              <a:noFill/>
            </a:ln>
          </p:spPr>
        </p:pic>
        <p:pic>
          <p:nvPicPr>
            <p:cNvPr id="179" name="Google Shape;179;g74ecefc390_3_410"/>
            <p:cNvPicPr preferRelativeResize="0"/>
            <p:nvPr/>
          </p:nvPicPr>
          <p:blipFill>
            <a:blip r:embed="rId7">
              <a:alphaModFix/>
            </a:blip>
            <a:stretch>
              <a:fillRect/>
            </a:stretch>
          </p:blipFill>
          <p:spPr>
            <a:xfrm>
              <a:off x="37038450" y="1954413"/>
              <a:ext cx="6677550" cy="915725"/>
            </a:xfrm>
            <a:prstGeom prst="rect">
              <a:avLst/>
            </a:prstGeom>
            <a:noFill/>
            <a:ln>
              <a:noFill/>
            </a:ln>
          </p:spPr>
        </p:pic>
      </p:grpSp>
      <p:sp>
        <p:nvSpPr>
          <p:cNvPr id="181" name="Google Shape;181;g74ecefc390_3_410"/>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183" name="Google Shape;183;g74ecefc390_3_410"/>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pic>
        <p:nvPicPr>
          <p:cNvPr id="3" name="Audio 2">
            <a:hlinkClick r:id="" action="ppaction://media"/>
            <a:extLst>
              <a:ext uri="{FF2B5EF4-FFF2-40B4-BE49-F238E27FC236}">
                <a16:creationId xmlns:a16="http://schemas.microsoft.com/office/drawing/2014/main" id="{F58A480A-B5CA-4DCE-A48D-7C5D4138A5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129200" y="32156400"/>
            <a:ext cx="609600" cy="609600"/>
          </a:xfrm>
          <a:prstGeom prst="rect">
            <a:avLst/>
          </a:prstGeom>
        </p:spPr>
      </p:pic>
      <p:sp>
        <p:nvSpPr>
          <p:cNvPr id="53" name="Google Shape;105;p3">
            <a:extLst>
              <a:ext uri="{FF2B5EF4-FFF2-40B4-BE49-F238E27FC236}">
                <a16:creationId xmlns:a16="http://schemas.microsoft.com/office/drawing/2014/main" id="{28FF23B9-1858-4388-A697-6B4EEC03D176}"/>
              </a:ext>
            </a:extLst>
          </p:cNvPr>
          <p:cNvSpPr/>
          <p:nvPr/>
        </p:nvSpPr>
        <p:spPr>
          <a:xfrm>
            <a:off x="31942037" y="15380551"/>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4" name="Google Shape;106;p3">
            <a:extLst>
              <a:ext uri="{FF2B5EF4-FFF2-40B4-BE49-F238E27FC236}">
                <a16:creationId xmlns:a16="http://schemas.microsoft.com/office/drawing/2014/main" id="{4BDB0DB7-7A45-4123-AD2D-25E6C054BC6D}"/>
              </a:ext>
            </a:extLst>
          </p:cNvPr>
          <p:cNvSpPr/>
          <p:nvPr/>
        </p:nvSpPr>
        <p:spPr>
          <a:xfrm rot="10800000" flipH="1">
            <a:off x="31878437" y="16967019"/>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 name="Google Shape;121;p3">
            <a:extLst>
              <a:ext uri="{FF2B5EF4-FFF2-40B4-BE49-F238E27FC236}">
                <a16:creationId xmlns:a16="http://schemas.microsoft.com/office/drawing/2014/main" id="{0777F028-D1F3-4739-8DDB-08F2D552E4C8}"/>
              </a:ext>
            </a:extLst>
          </p:cNvPr>
          <p:cNvSpPr/>
          <p:nvPr/>
        </p:nvSpPr>
        <p:spPr>
          <a:xfrm>
            <a:off x="31955302" y="4951499"/>
            <a:ext cx="11658600" cy="1370808"/>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7" name="Google Shape;122;p3">
            <a:extLst>
              <a:ext uri="{FF2B5EF4-FFF2-40B4-BE49-F238E27FC236}">
                <a16:creationId xmlns:a16="http://schemas.microsoft.com/office/drawing/2014/main" id="{D5E934D5-E8A1-44DC-9F41-4BC64DF491B6}"/>
              </a:ext>
            </a:extLst>
          </p:cNvPr>
          <p:cNvSpPr/>
          <p:nvPr/>
        </p:nvSpPr>
        <p:spPr>
          <a:xfrm rot="10800000" flipH="1">
            <a:off x="31942037" y="6597434"/>
            <a:ext cx="11658600" cy="8519816"/>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 name="Google Shape;135;p3">
            <a:extLst>
              <a:ext uri="{FF2B5EF4-FFF2-40B4-BE49-F238E27FC236}">
                <a16:creationId xmlns:a16="http://schemas.microsoft.com/office/drawing/2014/main" id="{8014C3F7-1331-4BBA-9635-AF75FD62EF22}"/>
              </a:ext>
            </a:extLst>
          </p:cNvPr>
          <p:cNvSpPr/>
          <p:nvPr/>
        </p:nvSpPr>
        <p:spPr>
          <a:xfrm>
            <a:off x="31942036" y="23955288"/>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62" name="Google Shape;137;p3">
            <a:extLst>
              <a:ext uri="{FF2B5EF4-FFF2-40B4-BE49-F238E27FC236}">
                <a16:creationId xmlns:a16="http://schemas.microsoft.com/office/drawing/2014/main" id="{DD5ECDC5-630C-4CEE-BAB5-962AE1D5EF1D}"/>
              </a:ext>
            </a:extLst>
          </p:cNvPr>
          <p:cNvSpPr/>
          <p:nvPr/>
        </p:nvSpPr>
        <p:spPr>
          <a:xfrm rot="10800000" flipH="1">
            <a:off x="31942037" y="25535456"/>
            <a:ext cx="11658600" cy="6988269"/>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8281"/>
    </mc:Choice>
    <mc:Fallback xmlns="">
      <p:transition spd="slow" advTm="1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74ecefc390_3_784"/>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0" name="Google Shape;190;g74ecefc390_3_784"/>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1" name="Google Shape;191;g74ecefc390_3_784"/>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2" name="Google Shape;192;g74ecefc390_3_784"/>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3" name="Google Shape;193;g74ecefc390_3_784"/>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p:txBody>
      </p:sp>
      <p:sp>
        <p:nvSpPr>
          <p:cNvPr id="194" name="Google Shape;194;g74ecefc390_3_784"/>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95" name="Google Shape;195;g74ecefc390_3_784"/>
          <p:cNvPicPr preferRelativeResize="0"/>
          <p:nvPr/>
        </p:nvPicPr>
        <p:blipFill rotWithShape="1">
          <a:blip r:embed="rId5">
            <a:alphaModFix/>
          </a:blip>
          <a:srcRect/>
          <a:stretch/>
        </p:blipFill>
        <p:spPr>
          <a:xfrm>
            <a:off x="808901" y="569552"/>
            <a:ext cx="6971500" cy="3049950"/>
          </a:xfrm>
          <a:prstGeom prst="rect">
            <a:avLst/>
          </a:prstGeom>
          <a:noFill/>
          <a:ln>
            <a:noFill/>
          </a:ln>
        </p:spPr>
      </p:pic>
      <p:sp>
        <p:nvSpPr>
          <p:cNvPr id="196" name="Google Shape;196;g74ecefc390_3_784"/>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197" name="Google Shape;197;g74ecefc390_3_784"/>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198" name="Google Shape;198;g74ecefc390_3_784"/>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9" name="Google Shape;199;g74ecefc390_3_784"/>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Slot Die Background</a:t>
            </a:r>
            <a:endParaRPr sz="4800" b="0" i="0" u="none" strike="noStrike" cap="none" dirty="0">
              <a:solidFill>
                <a:srgbClr val="FFFFFF"/>
              </a:solidFill>
              <a:latin typeface="Raleway"/>
              <a:ea typeface="Raleway"/>
              <a:cs typeface="Raleway"/>
              <a:sym typeface="Raleway"/>
            </a:endParaRPr>
          </a:p>
        </p:txBody>
      </p:sp>
      <p:sp>
        <p:nvSpPr>
          <p:cNvPr id="200" name="Google Shape;200;g74ecefc390_3_784"/>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1" name="Google Shape;201;g74ecefc390_3_784"/>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202" name="Google Shape;202;g74ecefc390_3_784"/>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3" name="Google Shape;203;g74ecefc390_3_784"/>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206" name="Google Shape;206;g74ecefc390_3_784"/>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207" name="Google Shape;207;g74ecefc390_3_784"/>
          <p:cNvSpPr txBox="1"/>
          <p:nvPr/>
        </p:nvSpPr>
        <p:spPr>
          <a:xfrm>
            <a:off x="854175" y="12228900"/>
            <a:ext cx="108135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Used device for coating applications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Consist of two halves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 land and lip flatness are particularly sensitive areas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Variation in flatness can occur through misuse, accidents, and/or wear</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 solution that reduces these costs would be a great benefit to TC</a:t>
            </a:r>
            <a:endParaRPr sz="2400" i="0" u="none" strike="noStrike" cap="none" dirty="0">
              <a:solidFill>
                <a:srgbClr val="FFFFFF"/>
              </a:solidFill>
              <a:latin typeface="Raleway"/>
              <a:ea typeface="Raleway"/>
              <a:cs typeface="Raleway"/>
              <a:sym typeface="Raleway"/>
            </a:endParaRPr>
          </a:p>
        </p:txBody>
      </p:sp>
      <p:sp>
        <p:nvSpPr>
          <p:cNvPr id="208" name="Google Shape;208;g74ecefc390_3_784"/>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209" name="Google Shape;209;g74ecefc390_3_784"/>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210" name="Google Shape;210;g74ecefc390_3_784"/>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 name="Google Shape;211;g74ecefc390_3_784"/>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212" name="Google Shape;212;g74ecefc390_3_784"/>
          <p:cNvGrpSpPr/>
          <p:nvPr/>
        </p:nvGrpSpPr>
        <p:grpSpPr>
          <a:xfrm>
            <a:off x="22079000" y="12663942"/>
            <a:ext cx="4343400" cy="6658752"/>
            <a:chOff x="22070438" y="11940950"/>
            <a:chExt cx="4343400" cy="6400800"/>
          </a:xfrm>
        </p:grpSpPr>
        <p:sp>
          <p:nvSpPr>
            <p:cNvPr id="213" name="Google Shape;213;g74ecefc390_3_784"/>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4;g74ecefc390_3_784"/>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p:txBody>
        </p:sp>
      </p:grpSp>
      <p:sp>
        <p:nvSpPr>
          <p:cNvPr id="215" name="Google Shape;215;g74ecefc390_3_784"/>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dirty="0"/>
          </a:p>
        </p:txBody>
      </p:sp>
      <p:grpSp>
        <p:nvGrpSpPr>
          <p:cNvPr id="218" name="Google Shape;218;g74ecefc390_3_784"/>
          <p:cNvGrpSpPr/>
          <p:nvPr/>
        </p:nvGrpSpPr>
        <p:grpSpPr>
          <a:xfrm>
            <a:off x="32562659" y="835691"/>
            <a:ext cx="10992242" cy="2930232"/>
            <a:chOff x="32562025" y="716000"/>
            <a:chExt cx="11153975" cy="3050100"/>
          </a:xfrm>
        </p:grpSpPr>
        <p:pic>
          <p:nvPicPr>
            <p:cNvPr id="219" name="Google Shape;219;g74ecefc390_3_784"/>
            <p:cNvPicPr preferRelativeResize="0"/>
            <p:nvPr/>
          </p:nvPicPr>
          <p:blipFill>
            <a:blip r:embed="rId6">
              <a:alphaModFix/>
            </a:blip>
            <a:stretch>
              <a:fillRect/>
            </a:stretch>
          </p:blipFill>
          <p:spPr>
            <a:xfrm>
              <a:off x="32562025" y="716000"/>
              <a:ext cx="4453277" cy="3050100"/>
            </a:xfrm>
            <a:prstGeom prst="rect">
              <a:avLst/>
            </a:prstGeom>
            <a:noFill/>
            <a:ln>
              <a:noFill/>
            </a:ln>
          </p:spPr>
        </p:pic>
        <p:pic>
          <p:nvPicPr>
            <p:cNvPr id="220" name="Google Shape;220;g74ecefc390_3_784"/>
            <p:cNvPicPr preferRelativeResize="0"/>
            <p:nvPr/>
          </p:nvPicPr>
          <p:blipFill>
            <a:blip r:embed="rId7">
              <a:alphaModFix/>
            </a:blip>
            <a:stretch>
              <a:fillRect/>
            </a:stretch>
          </p:blipFill>
          <p:spPr>
            <a:xfrm>
              <a:off x="37038450" y="1954413"/>
              <a:ext cx="6677550" cy="915725"/>
            </a:xfrm>
            <a:prstGeom prst="rect">
              <a:avLst/>
            </a:prstGeom>
            <a:noFill/>
            <a:ln>
              <a:noFill/>
            </a:ln>
          </p:spPr>
        </p:pic>
      </p:grpSp>
      <p:pic>
        <p:nvPicPr>
          <p:cNvPr id="221" name="Google Shape;221;g74ecefc390_3_784"/>
          <p:cNvPicPr preferRelativeResize="0"/>
          <p:nvPr/>
        </p:nvPicPr>
        <p:blipFill>
          <a:blip r:embed="rId8">
            <a:alphaModFix/>
          </a:blip>
          <a:stretch>
            <a:fillRect/>
          </a:stretch>
        </p:blipFill>
        <p:spPr>
          <a:xfrm>
            <a:off x="999775" y="16326213"/>
            <a:ext cx="5848350" cy="2828925"/>
          </a:xfrm>
          <a:prstGeom prst="rect">
            <a:avLst/>
          </a:prstGeom>
          <a:noFill/>
          <a:ln>
            <a:noFill/>
          </a:ln>
        </p:spPr>
      </p:pic>
      <p:sp>
        <p:nvSpPr>
          <p:cNvPr id="223" name="Google Shape;223;g74ecefc390_3_784"/>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225" name="Google Shape;225;g74ecefc390_3_784"/>
          <p:cNvSpPr txBox="1"/>
          <p:nvPr/>
        </p:nvSpPr>
        <p:spPr>
          <a:xfrm>
            <a:off x="7257250" y="16361425"/>
            <a:ext cx="43434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latin typeface="Raleway"/>
                <a:ea typeface="Raleway"/>
                <a:cs typeface="Raleway"/>
                <a:sym typeface="Raleway"/>
              </a:rPr>
              <a:t>Image of 16 inch slot die to be tested on our designed prototype metrology system</a:t>
            </a:r>
            <a:endParaRPr sz="2400" dirty="0">
              <a:solidFill>
                <a:srgbClr val="FFFFFF"/>
              </a:solidFill>
              <a:latin typeface="Raleway"/>
              <a:ea typeface="Raleway"/>
              <a:cs typeface="Raleway"/>
              <a:sym typeface="Raleway"/>
            </a:endParaRPr>
          </a:p>
        </p:txBody>
      </p:sp>
      <p:sp>
        <p:nvSpPr>
          <p:cNvPr id="226" name="Google Shape;226;g74ecefc390_3_784"/>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pic>
        <p:nvPicPr>
          <p:cNvPr id="6" name="Audio 5">
            <a:hlinkClick r:id="" action="ppaction://media"/>
            <a:extLst>
              <a:ext uri="{FF2B5EF4-FFF2-40B4-BE49-F238E27FC236}">
                <a16:creationId xmlns:a16="http://schemas.microsoft.com/office/drawing/2014/main" id="{4E7C46CC-1B11-4F4A-ADD2-5D5CFA92A3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129200" y="32156400"/>
            <a:ext cx="609600" cy="609600"/>
          </a:xfrm>
          <a:prstGeom prst="rect">
            <a:avLst/>
          </a:prstGeom>
        </p:spPr>
      </p:pic>
      <p:sp>
        <p:nvSpPr>
          <p:cNvPr id="53" name="Google Shape;105;p3">
            <a:extLst>
              <a:ext uri="{FF2B5EF4-FFF2-40B4-BE49-F238E27FC236}">
                <a16:creationId xmlns:a16="http://schemas.microsoft.com/office/drawing/2014/main" id="{551FFE95-DC4E-4F36-B9F2-E7C48F583E5A}"/>
              </a:ext>
            </a:extLst>
          </p:cNvPr>
          <p:cNvSpPr/>
          <p:nvPr/>
        </p:nvSpPr>
        <p:spPr>
          <a:xfrm>
            <a:off x="31942037" y="15380551"/>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4" name="Google Shape;106;p3">
            <a:extLst>
              <a:ext uri="{FF2B5EF4-FFF2-40B4-BE49-F238E27FC236}">
                <a16:creationId xmlns:a16="http://schemas.microsoft.com/office/drawing/2014/main" id="{0D3D7865-A25D-4ADB-9EFB-85D9DA5CCBA8}"/>
              </a:ext>
            </a:extLst>
          </p:cNvPr>
          <p:cNvSpPr/>
          <p:nvPr/>
        </p:nvSpPr>
        <p:spPr>
          <a:xfrm rot="10800000" flipH="1">
            <a:off x="31878437" y="16967019"/>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 name="Google Shape;121;p3">
            <a:extLst>
              <a:ext uri="{FF2B5EF4-FFF2-40B4-BE49-F238E27FC236}">
                <a16:creationId xmlns:a16="http://schemas.microsoft.com/office/drawing/2014/main" id="{A416DE1F-7098-42B0-9A4E-75B530D775F2}"/>
              </a:ext>
            </a:extLst>
          </p:cNvPr>
          <p:cNvSpPr/>
          <p:nvPr/>
        </p:nvSpPr>
        <p:spPr>
          <a:xfrm>
            <a:off x="31955302" y="4951499"/>
            <a:ext cx="11658600" cy="1370808"/>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6" name="Google Shape;122;p3">
            <a:extLst>
              <a:ext uri="{FF2B5EF4-FFF2-40B4-BE49-F238E27FC236}">
                <a16:creationId xmlns:a16="http://schemas.microsoft.com/office/drawing/2014/main" id="{78F7613B-2DCC-4A45-AD93-C1CCB3FCB2FF}"/>
              </a:ext>
            </a:extLst>
          </p:cNvPr>
          <p:cNvSpPr/>
          <p:nvPr/>
        </p:nvSpPr>
        <p:spPr>
          <a:xfrm rot="10800000" flipH="1">
            <a:off x="31942037" y="6597434"/>
            <a:ext cx="11658600" cy="8519816"/>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 name="Google Shape;135;p3">
            <a:extLst>
              <a:ext uri="{FF2B5EF4-FFF2-40B4-BE49-F238E27FC236}">
                <a16:creationId xmlns:a16="http://schemas.microsoft.com/office/drawing/2014/main" id="{C8ADD1EC-E73F-4B4B-A11A-F8218F86CBF5}"/>
              </a:ext>
            </a:extLst>
          </p:cNvPr>
          <p:cNvSpPr/>
          <p:nvPr/>
        </p:nvSpPr>
        <p:spPr>
          <a:xfrm>
            <a:off x="31942036" y="23955288"/>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8" name="Google Shape;137;p3">
            <a:extLst>
              <a:ext uri="{FF2B5EF4-FFF2-40B4-BE49-F238E27FC236}">
                <a16:creationId xmlns:a16="http://schemas.microsoft.com/office/drawing/2014/main" id="{0088A06A-584F-4517-8E14-B455C841463F}"/>
              </a:ext>
            </a:extLst>
          </p:cNvPr>
          <p:cNvSpPr/>
          <p:nvPr/>
        </p:nvSpPr>
        <p:spPr>
          <a:xfrm rot="10800000" flipH="1">
            <a:off x="31942037" y="25535456"/>
            <a:ext cx="11658600" cy="6988269"/>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6409"/>
    </mc:Choice>
    <mc:Fallback xmlns="">
      <p:transition spd="slow" advTm="16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74ecefc390_3_741"/>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 name="Google Shape;233;g74ecefc390_3_741"/>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 name="Google Shape;234;g74ecefc390_3_741"/>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 name="Google Shape;235;g74ecefc390_3_741"/>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6" name="Google Shape;236;g74ecefc390_3_741"/>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p:txBody>
      </p:sp>
      <p:sp>
        <p:nvSpPr>
          <p:cNvPr id="237" name="Google Shape;237;g74ecefc390_3_741"/>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38" name="Google Shape;238;g74ecefc390_3_741"/>
          <p:cNvPicPr preferRelativeResize="0"/>
          <p:nvPr/>
        </p:nvPicPr>
        <p:blipFill rotWithShape="1">
          <a:blip r:embed="rId5">
            <a:alphaModFix/>
          </a:blip>
          <a:srcRect/>
          <a:stretch/>
        </p:blipFill>
        <p:spPr>
          <a:xfrm>
            <a:off x="808901" y="569552"/>
            <a:ext cx="6971500" cy="3049950"/>
          </a:xfrm>
          <a:prstGeom prst="rect">
            <a:avLst/>
          </a:prstGeom>
          <a:noFill/>
          <a:ln>
            <a:noFill/>
          </a:ln>
        </p:spPr>
      </p:pic>
      <p:sp>
        <p:nvSpPr>
          <p:cNvPr id="239" name="Google Shape;239;g74ecefc390_3_741"/>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240" name="Google Shape;240;g74ecefc390_3_741"/>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241" name="Google Shape;241;g74ecefc390_3_741"/>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2" name="Google Shape;242;g74ecefc390_3_741"/>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Slot Die Background</a:t>
            </a:r>
            <a:endParaRPr sz="4800" b="0" i="0" u="none" strike="noStrike" cap="none" dirty="0">
              <a:solidFill>
                <a:srgbClr val="FFFFFF"/>
              </a:solidFill>
              <a:latin typeface="Raleway"/>
              <a:ea typeface="Raleway"/>
              <a:cs typeface="Raleway"/>
              <a:sym typeface="Raleway"/>
            </a:endParaRPr>
          </a:p>
        </p:txBody>
      </p:sp>
      <p:sp>
        <p:nvSpPr>
          <p:cNvPr id="243" name="Google Shape;243;g74ecefc390_3_741"/>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4" name="Google Shape;244;g74ecefc390_3_741"/>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Specifications/Requirements </a:t>
            </a:r>
            <a:endParaRPr sz="4800" b="0" i="0" u="none" strike="noStrike" cap="none" dirty="0">
              <a:solidFill>
                <a:srgbClr val="FFFFFF"/>
              </a:solidFill>
              <a:latin typeface="Raleway"/>
              <a:ea typeface="Raleway"/>
              <a:cs typeface="Raleway"/>
              <a:sym typeface="Raleway"/>
            </a:endParaRPr>
          </a:p>
        </p:txBody>
      </p:sp>
      <p:sp>
        <p:nvSpPr>
          <p:cNvPr id="245" name="Google Shape;245;g74ecefc390_3_741"/>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6" name="Google Shape;246;g74ecefc390_3_741"/>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249" name="Google Shape;249;g74ecefc390_3_741"/>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250" name="Google Shape;250;g74ecefc390_3_741"/>
          <p:cNvSpPr txBox="1"/>
          <p:nvPr/>
        </p:nvSpPr>
        <p:spPr>
          <a:xfrm>
            <a:off x="854175" y="12228900"/>
            <a:ext cx="108135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Used device for coating applications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Consist of two halves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 land and lip flatness are particularly sensitive areas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Variation in flatness can occur through misuse, accidents, and/or wear</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 solution that reduces these costs would be a great benefit to TC</a:t>
            </a:r>
            <a:endParaRPr sz="2400" i="0" u="none" strike="noStrike" cap="none" dirty="0">
              <a:solidFill>
                <a:srgbClr val="FFFFFF"/>
              </a:solidFill>
              <a:latin typeface="Raleway"/>
              <a:ea typeface="Raleway"/>
              <a:cs typeface="Raleway"/>
              <a:sym typeface="Raleway"/>
            </a:endParaRPr>
          </a:p>
        </p:txBody>
      </p:sp>
      <p:sp>
        <p:nvSpPr>
          <p:cNvPr id="251" name="Google Shape;251;g74ecefc390_3_741"/>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3"/>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252" name="Google Shape;252;g74ecefc390_3_741"/>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253" name="Google Shape;253;g74ecefc390_3_741"/>
          <p:cNvSpPr txBox="1"/>
          <p:nvPr/>
        </p:nvSpPr>
        <p:spPr>
          <a:xfrm>
            <a:off x="866100" y="21989575"/>
            <a:ext cx="10504800" cy="100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dirty="0">
                <a:solidFill>
                  <a:srgbClr val="FFFFFF"/>
                </a:solidFill>
              </a:rPr>
              <a:t>Performance Specifications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2.5 Micrometers of resolution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Accommodate 8 - 66-inch dies, four to seven inches in depth, and one to seven inches in height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Profitable ROI for Transcontinental</a:t>
            </a:r>
            <a:endParaRPr sz="2400" dirty="0">
              <a:solidFill>
                <a:srgbClr val="FFFFFF"/>
              </a:solidFill>
            </a:endParaRPr>
          </a:p>
          <a:p>
            <a:pPr marL="0" lvl="0" indent="0" algn="l" rtl="0">
              <a:lnSpc>
                <a:spcPct val="115000"/>
              </a:lnSpc>
              <a:spcBef>
                <a:spcPts val="0"/>
              </a:spcBef>
              <a:spcAft>
                <a:spcPts val="0"/>
              </a:spcAft>
              <a:buNone/>
            </a:pPr>
            <a:endParaRPr sz="3000" b="1" u="sng" dirty="0">
              <a:solidFill>
                <a:srgbClr val="FFFFFF"/>
              </a:solidFill>
            </a:endParaRPr>
          </a:p>
          <a:p>
            <a:pPr marL="0" lvl="0" indent="0" algn="l" rtl="0">
              <a:lnSpc>
                <a:spcPct val="115000"/>
              </a:lnSpc>
              <a:spcBef>
                <a:spcPts val="0"/>
              </a:spcBef>
              <a:spcAft>
                <a:spcPts val="0"/>
              </a:spcAft>
              <a:buNone/>
            </a:pPr>
            <a:r>
              <a:rPr lang="en-US" sz="3000" b="1" u="sng" dirty="0">
                <a:solidFill>
                  <a:srgbClr val="FFFFFF"/>
                </a:solidFill>
              </a:rPr>
              <a:t>Requirements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documents must be in PDF format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CAD performed in Creo or Solidworks</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Built solution must include technical documentation such as a user         manual for training purposes.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Any metrological  process used should minimize risk of damage or wear to the die.</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Output of the measurement process should be easy to record and review, Excel is preferred.</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flatness of the land of each die half should be measurable. Any other measurements, such as the lip of the die, is optional.</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fit on a pre-existing marble table located at   Transcontinental’s part inspection station.</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be considered to be non-portable.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process should be cheaper and quicker than the current     outsourcing.</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 preliminary product user manual will be developed for the prototype.</a:t>
            </a:r>
            <a:endParaRPr sz="2400" dirty="0">
              <a:solidFill>
                <a:srgbClr val="FFFFFF"/>
              </a:solidFill>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254" name="Google Shape;254;g74ecefc390_3_741"/>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5" name="Google Shape;255;g74ecefc390_3_741"/>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256" name="Google Shape;256;g74ecefc390_3_741"/>
          <p:cNvGrpSpPr/>
          <p:nvPr/>
        </p:nvGrpSpPr>
        <p:grpSpPr>
          <a:xfrm>
            <a:off x="22079000" y="12663942"/>
            <a:ext cx="4343400" cy="6658752"/>
            <a:chOff x="22070438" y="11940950"/>
            <a:chExt cx="4343400" cy="6400800"/>
          </a:xfrm>
        </p:grpSpPr>
        <p:sp>
          <p:nvSpPr>
            <p:cNvPr id="257" name="Google Shape;257;g74ecefc390_3_741"/>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8" name="Google Shape;258;g74ecefc390_3_741"/>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p:txBody>
        </p:sp>
      </p:grpSp>
      <p:sp>
        <p:nvSpPr>
          <p:cNvPr id="259" name="Google Shape;259;g74ecefc390_3_741"/>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dirty="0"/>
          </a:p>
        </p:txBody>
      </p:sp>
      <p:grpSp>
        <p:nvGrpSpPr>
          <p:cNvPr id="262" name="Google Shape;262;g74ecefc390_3_741"/>
          <p:cNvGrpSpPr/>
          <p:nvPr/>
        </p:nvGrpSpPr>
        <p:grpSpPr>
          <a:xfrm>
            <a:off x="32562659" y="835691"/>
            <a:ext cx="10992242" cy="2930232"/>
            <a:chOff x="32562025" y="716000"/>
            <a:chExt cx="11153975" cy="3050100"/>
          </a:xfrm>
        </p:grpSpPr>
        <p:pic>
          <p:nvPicPr>
            <p:cNvPr id="263" name="Google Shape;263;g74ecefc390_3_741"/>
            <p:cNvPicPr preferRelativeResize="0"/>
            <p:nvPr/>
          </p:nvPicPr>
          <p:blipFill>
            <a:blip r:embed="rId6">
              <a:alphaModFix/>
            </a:blip>
            <a:stretch>
              <a:fillRect/>
            </a:stretch>
          </p:blipFill>
          <p:spPr>
            <a:xfrm>
              <a:off x="32562025" y="716000"/>
              <a:ext cx="4453277" cy="3050100"/>
            </a:xfrm>
            <a:prstGeom prst="rect">
              <a:avLst/>
            </a:prstGeom>
            <a:noFill/>
            <a:ln>
              <a:noFill/>
            </a:ln>
          </p:spPr>
        </p:pic>
        <p:pic>
          <p:nvPicPr>
            <p:cNvPr id="264" name="Google Shape;264;g74ecefc390_3_741"/>
            <p:cNvPicPr preferRelativeResize="0"/>
            <p:nvPr/>
          </p:nvPicPr>
          <p:blipFill>
            <a:blip r:embed="rId7">
              <a:alphaModFix/>
            </a:blip>
            <a:stretch>
              <a:fillRect/>
            </a:stretch>
          </p:blipFill>
          <p:spPr>
            <a:xfrm>
              <a:off x="37038450" y="1954413"/>
              <a:ext cx="6677550" cy="915725"/>
            </a:xfrm>
            <a:prstGeom prst="rect">
              <a:avLst/>
            </a:prstGeom>
            <a:noFill/>
            <a:ln>
              <a:noFill/>
            </a:ln>
          </p:spPr>
        </p:pic>
      </p:grpSp>
      <p:pic>
        <p:nvPicPr>
          <p:cNvPr id="265" name="Google Shape;265;g74ecefc390_3_741"/>
          <p:cNvPicPr preferRelativeResize="0"/>
          <p:nvPr/>
        </p:nvPicPr>
        <p:blipFill>
          <a:blip r:embed="rId8">
            <a:alphaModFix/>
          </a:blip>
          <a:stretch>
            <a:fillRect/>
          </a:stretch>
        </p:blipFill>
        <p:spPr>
          <a:xfrm>
            <a:off x="999775" y="16326213"/>
            <a:ext cx="5848350" cy="2828925"/>
          </a:xfrm>
          <a:prstGeom prst="rect">
            <a:avLst/>
          </a:prstGeom>
          <a:noFill/>
          <a:ln>
            <a:noFill/>
          </a:ln>
        </p:spPr>
      </p:pic>
      <p:sp>
        <p:nvSpPr>
          <p:cNvPr id="267" name="Google Shape;267;g74ecefc390_3_741"/>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269" name="Google Shape;269;g74ecefc390_3_741"/>
          <p:cNvSpPr txBox="1"/>
          <p:nvPr/>
        </p:nvSpPr>
        <p:spPr>
          <a:xfrm>
            <a:off x="7257250" y="16361425"/>
            <a:ext cx="43434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latin typeface="Raleway"/>
                <a:ea typeface="Raleway"/>
                <a:cs typeface="Raleway"/>
                <a:sym typeface="Raleway"/>
              </a:rPr>
              <a:t>Image of 16-inch slot die to be tested on our designed prototype metrology system</a:t>
            </a:r>
            <a:endParaRPr sz="2400" dirty="0">
              <a:solidFill>
                <a:srgbClr val="FFFFFF"/>
              </a:solidFill>
              <a:latin typeface="Raleway"/>
              <a:ea typeface="Raleway"/>
              <a:cs typeface="Raleway"/>
              <a:sym typeface="Raleway"/>
            </a:endParaRPr>
          </a:p>
        </p:txBody>
      </p:sp>
      <p:sp>
        <p:nvSpPr>
          <p:cNvPr id="270" name="Google Shape;270;g74ecefc390_3_741"/>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5"/>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9"/>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2"/>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pic>
        <p:nvPicPr>
          <p:cNvPr id="3" name="Audio 2">
            <a:hlinkClick r:id="" action="ppaction://media"/>
            <a:extLst>
              <a:ext uri="{FF2B5EF4-FFF2-40B4-BE49-F238E27FC236}">
                <a16:creationId xmlns:a16="http://schemas.microsoft.com/office/drawing/2014/main" id="{9D7C9259-BF67-414A-B79B-651C31028D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129200" y="32156400"/>
            <a:ext cx="609600" cy="609600"/>
          </a:xfrm>
          <a:prstGeom prst="rect">
            <a:avLst/>
          </a:prstGeom>
        </p:spPr>
      </p:pic>
      <p:sp>
        <p:nvSpPr>
          <p:cNvPr id="42" name="Google Shape;105;p3">
            <a:extLst>
              <a:ext uri="{FF2B5EF4-FFF2-40B4-BE49-F238E27FC236}">
                <a16:creationId xmlns:a16="http://schemas.microsoft.com/office/drawing/2014/main" id="{2A76A673-E2C3-4E21-9080-576970D4E5F0}"/>
              </a:ext>
            </a:extLst>
          </p:cNvPr>
          <p:cNvSpPr/>
          <p:nvPr/>
        </p:nvSpPr>
        <p:spPr>
          <a:xfrm>
            <a:off x="31942037" y="15380551"/>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43" name="Google Shape;106;p3">
            <a:extLst>
              <a:ext uri="{FF2B5EF4-FFF2-40B4-BE49-F238E27FC236}">
                <a16:creationId xmlns:a16="http://schemas.microsoft.com/office/drawing/2014/main" id="{81C13305-68C6-4EA6-B810-8EBACAD46D9A}"/>
              </a:ext>
            </a:extLst>
          </p:cNvPr>
          <p:cNvSpPr/>
          <p:nvPr/>
        </p:nvSpPr>
        <p:spPr>
          <a:xfrm rot="10800000" flipH="1">
            <a:off x="31878437" y="16967019"/>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 name="Google Shape;121;p3">
            <a:extLst>
              <a:ext uri="{FF2B5EF4-FFF2-40B4-BE49-F238E27FC236}">
                <a16:creationId xmlns:a16="http://schemas.microsoft.com/office/drawing/2014/main" id="{FDA2D5E5-480C-4CBB-B14C-B97A41017C56}"/>
              </a:ext>
            </a:extLst>
          </p:cNvPr>
          <p:cNvSpPr/>
          <p:nvPr/>
        </p:nvSpPr>
        <p:spPr>
          <a:xfrm>
            <a:off x="31955302" y="4951499"/>
            <a:ext cx="11658600" cy="1370808"/>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45" name="Google Shape;122;p3">
            <a:extLst>
              <a:ext uri="{FF2B5EF4-FFF2-40B4-BE49-F238E27FC236}">
                <a16:creationId xmlns:a16="http://schemas.microsoft.com/office/drawing/2014/main" id="{6E33C2C8-64DA-4A5F-A2E2-1E40A2FE72BB}"/>
              </a:ext>
            </a:extLst>
          </p:cNvPr>
          <p:cNvSpPr/>
          <p:nvPr/>
        </p:nvSpPr>
        <p:spPr>
          <a:xfrm rot="10800000" flipH="1">
            <a:off x="31942037" y="6597434"/>
            <a:ext cx="11658600" cy="8519816"/>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 name="Google Shape;135;p3">
            <a:extLst>
              <a:ext uri="{FF2B5EF4-FFF2-40B4-BE49-F238E27FC236}">
                <a16:creationId xmlns:a16="http://schemas.microsoft.com/office/drawing/2014/main" id="{745A2021-F05E-442E-83DE-5895783C386A}"/>
              </a:ext>
            </a:extLst>
          </p:cNvPr>
          <p:cNvSpPr/>
          <p:nvPr/>
        </p:nvSpPr>
        <p:spPr>
          <a:xfrm>
            <a:off x="31942036" y="23955288"/>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47" name="Google Shape;137;p3">
            <a:extLst>
              <a:ext uri="{FF2B5EF4-FFF2-40B4-BE49-F238E27FC236}">
                <a16:creationId xmlns:a16="http://schemas.microsoft.com/office/drawing/2014/main" id="{9E5B5017-DC11-466E-882C-18CD3AF22498}"/>
              </a:ext>
            </a:extLst>
          </p:cNvPr>
          <p:cNvSpPr/>
          <p:nvPr/>
        </p:nvSpPr>
        <p:spPr>
          <a:xfrm rot="10800000" flipH="1">
            <a:off x="31942037" y="25535456"/>
            <a:ext cx="11658600" cy="6988269"/>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8325"/>
    </mc:Choice>
    <mc:Fallback xmlns="">
      <p:transition spd="slow" advTm="2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74ecefc390_3_693"/>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7" name="Google Shape;277;g74ecefc390_3_693"/>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8" name="Google Shape;278;g74ecefc390_3_693"/>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9" name="Google Shape;279;g74ecefc390_3_693"/>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0" name="Google Shape;280;g74ecefc390_3_693"/>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dirty="0">
                <a:solidFill>
                  <a:srgbClr val="FFFFFF"/>
                </a:solidFill>
                <a:latin typeface="Raleway"/>
                <a:ea typeface="Raleway"/>
                <a:cs typeface="Raleway"/>
                <a:sym typeface="Raleway"/>
              </a:rPr>
              <a:t>DPS: </a:t>
            </a:r>
            <a:r>
              <a:rPr lang="en-US" sz="2800" dirty="0">
                <a:solidFill>
                  <a:srgbClr val="FFFFFF"/>
                </a:solidFill>
                <a:latin typeface="Raleway"/>
                <a:ea typeface="Raleway"/>
                <a:cs typeface="Raleway"/>
                <a:sym typeface="Raleway"/>
              </a:rPr>
              <a:t>The Die Positioning System moves the Die into measurement range.</a:t>
            </a:r>
            <a:endParaRPr sz="28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28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Uses a Hitch-Jack as a purchasable actuator</a:t>
            </a:r>
            <a:endParaRPr sz="2400" dirty="0">
              <a:solidFill>
                <a:srgbClr val="FFFFFF"/>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Utilizes clamps to secure sub-assembly</a:t>
            </a:r>
            <a:endParaRPr sz="2400" dirty="0">
              <a:solidFill>
                <a:srgbClr val="FFFFFF"/>
              </a:solidFill>
              <a:latin typeface="Raleway"/>
              <a:ea typeface="Raleway"/>
              <a:cs typeface="Raleway"/>
              <a:sym typeface="Raleway"/>
            </a:endParaRPr>
          </a:p>
          <a:p>
            <a:pPr marL="914400" marR="0" lvl="1"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Avoids permanent modification of granite table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Teflon surface for low friction</a:t>
            </a:r>
            <a:endParaRPr sz="2400" dirty="0">
              <a:solidFill>
                <a:srgbClr val="FFFFFF"/>
              </a:solidFill>
              <a:latin typeface="Raleway"/>
              <a:ea typeface="Raleway"/>
              <a:cs typeface="Raleway"/>
              <a:sym typeface="Raleway"/>
            </a:endParaRPr>
          </a:p>
        </p:txBody>
      </p:sp>
      <p:sp>
        <p:nvSpPr>
          <p:cNvPr id="281" name="Google Shape;281;g74ecefc390_3_693"/>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82" name="Google Shape;282;g74ecefc390_3_693"/>
          <p:cNvPicPr preferRelativeResize="0"/>
          <p:nvPr/>
        </p:nvPicPr>
        <p:blipFill rotWithShape="1">
          <a:blip r:embed="rId9">
            <a:alphaModFix/>
          </a:blip>
          <a:srcRect/>
          <a:stretch/>
        </p:blipFill>
        <p:spPr>
          <a:xfrm>
            <a:off x="808901" y="569552"/>
            <a:ext cx="6971500" cy="3049950"/>
          </a:xfrm>
          <a:prstGeom prst="rect">
            <a:avLst/>
          </a:prstGeom>
          <a:noFill/>
          <a:ln>
            <a:noFill/>
          </a:ln>
        </p:spPr>
      </p:pic>
      <p:sp>
        <p:nvSpPr>
          <p:cNvPr id="283" name="Google Shape;283;g74ecefc390_3_693"/>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284" name="Google Shape;284;g74ecefc390_3_693"/>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285" name="Google Shape;285;g74ecefc390_3_693"/>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6" name="Google Shape;286;g74ecefc390_3_693"/>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Slot Die Background</a:t>
            </a:r>
            <a:endParaRPr sz="4800" b="0" i="0" u="none" strike="noStrike" cap="none" dirty="0">
              <a:solidFill>
                <a:srgbClr val="FFFFFF"/>
              </a:solidFill>
              <a:latin typeface="Raleway"/>
              <a:ea typeface="Raleway"/>
              <a:cs typeface="Raleway"/>
              <a:sym typeface="Raleway"/>
            </a:endParaRPr>
          </a:p>
        </p:txBody>
      </p:sp>
      <p:sp>
        <p:nvSpPr>
          <p:cNvPr id="287" name="Google Shape;287;g74ecefc390_3_693"/>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8" name="Google Shape;288;g74ecefc390_3_693"/>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Specifications/Requirements </a:t>
            </a:r>
            <a:endParaRPr sz="4800" b="0" i="0" u="none" strike="noStrike" cap="none" dirty="0">
              <a:solidFill>
                <a:srgbClr val="FFFFFF"/>
              </a:solidFill>
              <a:latin typeface="Raleway"/>
              <a:ea typeface="Raleway"/>
              <a:cs typeface="Raleway"/>
              <a:sym typeface="Raleway"/>
            </a:endParaRPr>
          </a:p>
        </p:txBody>
      </p:sp>
      <p:sp>
        <p:nvSpPr>
          <p:cNvPr id="289" name="Google Shape;289;g74ecefc390_3_693"/>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0" name="Google Shape;290;g74ecefc390_3_693"/>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
                  </a:ext>
                </a:extLst>
              </a:rPr>
              <a:t>Subassemblies</a:t>
            </a:r>
            <a:endParaRPr sz="4800" b="0" i="0" u="none" strike="noStrike" cap="none" dirty="0">
              <a:solidFill>
                <a:srgbClr val="FFFFFF"/>
              </a:solidFill>
              <a:latin typeface="Raleway"/>
              <a:ea typeface="Raleway"/>
              <a:cs typeface="Raleway"/>
              <a:sym typeface="Raleway"/>
            </a:endParaRPr>
          </a:p>
        </p:txBody>
      </p:sp>
      <p:sp>
        <p:nvSpPr>
          <p:cNvPr id="293" name="Google Shape;293;g74ecefc390_3_693"/>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294" name="Google Shape;294;g74ecefc390_3_693"/>
          <p:cNvSpPr txBox="1"/>
          <p:nvPr/>
        </p:nvSpPr>
        <p:spPr>
          <a:xfrm>
            <a:off x="854175" y="12228900"/>
            <a:ext cx="108135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Used device for coating applications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Consist of two halves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 land and lip flatness are particularly sensitive areas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Variation in flatness can occur through misuse, accidents, and/or wear</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 solution that reduces these costs would be a great benefit to TC</a:t>
            </a:r>
            <a:endParaRPr sz="2400" i="0" u="none" strike="noStrike" cap="none" dirty="0">
              <a:solidFill>
                <a:srgbClr val="FFFFFF"/>
              </a:solidFill>
              <a:latin typeface="Raleway"/>
              <a:ea typeface="Raleway"/>
              <a:cs typeface="Raleway"/>
              <a:sym typeface="Raleway"/>
            </a:endParaRPr>
          </a:p>
        </p:txBody>
      </p:sp>
      <p:sp>
        <p:nvSpPr>
          <p:cNvPr id="295" name="Google Shape;295;g74ecefc390_3_693"/>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5"/>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6"/>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8"/>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9"/>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0"/>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1"/>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2"/>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3"/>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296" name="Google Shape;296;g74ecefc390_3_693"/>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297" name="Google Shape;297;g74ecefc390_3_693"/>
          <p:cNvSpPr txBox="1"/>
          <p:nvPr/>
        </p:nvSpPr>
        <p:spPr>
          <a:xfrm>
            <a:off x="866100" y="21989575"/>
            <a:ext cx="10504800" cy="100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dirty="0">
                <a:solidFill>
                  <a:srgbClr val="FFFFFF"/>
                </a:solidFill>
              </a:rPr>
              <a:t>Performance Specifications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2.5 Micrometers of resolution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Accommodate 8 - 66-inch dies, four to seven inches in depth, and one to seven inches in height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Profitable ROI for Transcontinental</a:t>
            </a:r>
            <a:endParaRPr sz="2400" dirty="0">
              <a:solidFill>
                <a:srgbClr val="FFFFFF"/>
              </a:solidFill>
            </a:endParaRPr>
          </a:p>
          <a:p>
            <a:pPr marL="0" lvl="0" indent="0" algn="l" rtl="0">
              <a:lnSpc>
                <a:spcPct val="115000"/>
              </a:lnSpc>
              <a:spcBef>
                <a:spcPts val="0"/>
              </a:spcBef>
              <a:spcAft>
                <a:spcPts val="0"/>
              </a:spcAft>
              <a:buNone/>
            </a:pPr>
            <a:endParaRPr sz="3000" b="1" u="sng" dirty="0">
              <a:solidFill>
                <a:srgbClr val="FFFFFF"/>
              </a:solidFill>
            </a:endParaRPr>
          </a:p>
          <a:p>
            <a:pPr marL="0" lvl="0" indent="0" algn="l" rtl="0">
              <a:lnSpc>
                <a:spcPct val="115000"/>
              </a:lnSpc>
              <a:spcBef>
                <a:spcPts val="0"/>
              </a:spcBef>
              <a:spcAft>
                <a:spcPts val="0"/>
              </a:spcAft>
              <a:buNone/>
            </a:pPr>
            <a:r>
              <a:rPr lang="en-US" sz="3000" b="1" u="sng" dirty="0">
                <a:solidFill>
                  <a:srgbClr val="FFFFFF"/>
                </a:solidFill>
              </a:rPr>
              <a:t>Requirements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documents must be in PDF format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CAD performed in Creo or Solidworks</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Built solution must include technical documentation such as a user         manual for training purposes.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Any metrological  process used should minimize risk of damage or wear to the die.</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Output of the measurement process should be easy to record and review, Excel is preferred.</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flatness of the land of each die half should be measurable. Any other measurements, such as the lip of the die, is optional.</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fit on a pre-existing marble table located at   Transcontinental’s part inspection station.</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be considered to be non-portable.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process should be cheaper and quicker than the current     outsourcing.</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 preliminary product user manual will be developed for the prototype.</a:t>
            </a:r>
            <a:endParaRPr sz="2400" dirty="0">
              <a:solidFill>
                <a:srgbClr val="FFFFFF"/>
              </a:solidFill>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298" name="Google Shape;298;g74ecefc390_3_693"/>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9" name="Google Shape;299;g74ecefc390_3_693"/>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Frame: </a:t>
            </a:r>
            <a:r>
              <a:rPr lang="en-US" sz="2800" dirty="0">
                <a:solidFill>
                  <a:schemeClr val="lt1"/>
                </a:solidFill>
                <a:latin typeface="Raleway"/>
                <a:ea typeface="Raleway"/>
                <a:cs typeface="Raleway"/>
                <a:sym typeface="Raleway"/>
              </a:rPr>
              <a:t>The Interface between the LMS and the Sensor.</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Includes the LAS, VPS, and several mounts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Made from extruded T-channel aluminum, T-channel hardware, and milled parts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Counter balanced</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Vertically adjustable</a:t>
            </a: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300" name="Google Shape;300;g74ecefc390_3_693"/>
          <p:cNvGrpSpPr/>
          <p:nvPr/>
        </p:nvGrpSpPr>
        <p:grpSpPr>
          <a:xfrm>
            <a:off x="22079000" y="12663942"/>
            <a:ext cx="4343400" cy="6658752"/>
            <a:chOff x="22070438" y="11940950"/>
            <a:chExt cx="4343400" cy="6400800"/>
          </a:xfrm>
        </p:grpSpPr>
        <p:sp>
          <p:nvSpPr>
            <p:cNvPr id="301" name="Google Shape;301;g74ecefc390_3_693"/>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2" name="Google Shape;302;g74ecefc390_3_693"/>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VPS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Vertical Positioning System allows for focusing the sensor within its measurement range.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Fine adjustment by M-TSX-1D Single Direction Stage by MKS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Coarse adjustment by loosening T-slot bolts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Counterweight doubles as handle</a:t>
              </a:r>
              <a:endParaRPr sz="2400" dirty="0">
                <a:solidFill>
                  <a:srgbClr val="FFFFFF"/>
                </a:solidFill>
                <a:latin typeface="Raleway"/>
                <a:ea typeface="Raleway"/>
                <a:cs typeface="Raleway"/>
                <a:sym typeface="Raleway"/>
              </a:endParaRPr>
            </a:p>
          </p:txBody>
        </p:sp>
      </p:grpSp>
      <p:sp>
        <p:nvSpPr>
          <p:cNvPr id="303" name="Google Shape;303;g74ecefc390_3_693"/>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US" sz="2800" b="1" dirty="0">
                <a:solidFill>
                  <a:schemeClr val="lt1"/>
                </a:solidFill>
                <a:latin typeface="Raleway"/>
                <a:ea typeface="Raleway"/>
                <a:cs typeface="Raleway"/>
                <a:sym typeface="Raleway"/>
              </a:rPr>
              <a:t>LAS:</a:t>
            </a:r>
            <a:r>
              <a:rPr lang="en-US" sz="2800" dirty="0">
                <a:solidFill>
                  <a:schemeClr val="lt1"/>
                </a:solidFill>
                <a:latin typeface="Raleway"/>
                <a:ea typeface="Raleway"/>
                <a:cs typeface="Raleway"/>
                <a:sym typeface="Raleway"/>
              </a:rPr>
              <a:t> The Linear Actuation System provides the automated movement and linear encoding.</a:t>
            </a:r>
            <a:endParaRPr sz="28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28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Encoding is magnetic and sent to the sensor system (not pictured)</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Movement is a simple servo and wheel</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Will be altered if inaccurate or induces vibrations in testing</a:t>
            </a:r>
            <a:endParaRPr dirty="0"/>
          </a:p>
        </p:txBody>
      </p:sp>
      <p:pic>
        <p:nvPicPr>
          <p:cNvPr id="306" name="Google Shape;306;g74ecefc390_3_693"/>
          <p:cNvPicPr preferRelativeResize="0"/>
          <p:nvPr/>
        </p:nvPicPr>
        <p:blipFill>
          <a:blip r:embed="rId10">
            <a:alphaModFix/>
          </a:blip>
          <a:stretch>
            <a:fillRect/>
          </a:stretch>
        </p:blipFill>
        <p:spPr>
          <a:xfrm>
            <a:off x="23463113" y="8184606"/>
            <a:ext cx="1643489" cy="1912508"/>
          </a:xfrm>
          <a:prstGeom prst="rect">
            <a:avLst/>
          </a:prstGeom>
          <a:noFill/>
          <a:ln>
            <a:noFill/>
          </a:ln>
        </p:spPr>
      </p:pic>
      <p:pic>
        <p:nvPicPr>
          <p:cNvPr id="307" name="Google Shape;307;g74ecefc390_3_693"/>
          <p:cNvPicPr preferRelativeResize="0"/>
          <p:nvPr/>
        </p:nvPicPr>
        <p:blipFill>
          <a:blip r:embed="rId11">
            <a:alphaModFix/>
          </a:blip>
          <a:stretch>
            <a:fillRect/>
          </a:stretch>
        </p:blipFill>
        <p:spPr>
          <a:xfrm>
            <a:off x="22113175" y="7617150"/>
            <a:ext cx="4110401" cy="3770425"/>
          </a:xfrm>
          <a:prstGeom prst="rect">
            <a:avLst/>
          </a:prstGeom>
          <a:noFill/>
          <a:ln>
            <a:noFill/>
          </a:ln>
        </p:spPr>
      </p:pic>
      <p:pic>
        <p:nvPicPr>
          <p:cNvPr id="308" name="Google Shape;308;g74ecefc390_3_693"/>
          <p:cNvPicPr preferRelativeResize="0"/>
          <p:nvPr/>
        </p:nvPicPr>
        <p:blipFill>
          <a:blip r:embed="rId10">
            <a:alphaModFix/>
          </a:blip>
          <a:stretch>
            <a:fillRect/>
          </a:stretch>
        </p:blipFill>
        <p:spPr>
          <a:xfrm>
            <a:off x="17520450" y="7209975"/>
            <a:ext cx="4343399" cy="5054374"/>
          </a:xfrm>
          <a:prstGeom prst="rect">
            <a:avLst/>
          </a:prstGeom>
          <a:noFill/>
          <a:ln>
            <a:noFill/>
          </a:ln>
        </p:spPr>
      </p:pic>
      <p:grpSp>
        <p:nvGrpSpPr>
          <p:cNvPr id="309" name="Google Shape;309;g74ecefc390_3_693"/>
          <p:cNvGrpSpPr/>
          <p:nvPr/>
        </p:nvGrpSpPr>
        <p:grpSpPr>
          <a:xfrm>
            <a:off x="32562659" y="835691"/>
            <a:ext cx="10992242" cy="2930232"/>
            <a:chOff x="32562025" y="716000"/>
            <a:chExt cx="11153975" cy="3050100"/>
          </a:xfrm>
        </p:grpSpPr>
        <p:pic>
          <p:nvPicPr>
            <p:cNvPr id="310" name="Google Shape;310;g74ecefc390_3_693"/>
            <p:cNvPicPr preferRelativeResize="0"/>
            <p:nvPr/>
          </p:nvPicPr>
          <p:blipFill>
            <a:blip r:embed="rId12">
              <a:alphaModFix/>
            </a:blip>
            <a:stretch>
              <a:fillRect/>
            </a:stretch>
          </p:blipFill>
          <p:spPr>
            <a:xfrm>
              <a:off x="32562025" y="716000"/>
              <a:ext cx="4453277" cy="3050100"/>
            </a:xfrm>
            <a:prstGeom prst="rect">
              <a:avLst/>
            </a:prstGeom>
            <a:noFill/>
            <a:ln>
              <a:noFill/>
            </a:ln>
          </p:spPr>
        </p:pic>
        <p:pic>
          <p:nvPicPr>
            <p:cNvPr id="311" name="Google Shape;311;g74ecefc390_3_693"/>
            <p:cNvPicPr preferRelativeResize="0"/>
            <p:nvPr/>
          </p:nvPicPr>
          <p:blipFill>
            <a:blip r:embed="rId13">
              <a:alphaModFix/>
            </a:blip>
            <a:stretch>
              <a:fillRect/>
            </a:stretch>
          </p:blipFill>
          <p:spPr>
            <a:xfrm>
              <a:off x="37038450" y="1954413"/>
              <a:ext cx="6677550" cy="915725"/>
            </a:xfrm>
            <a:prstGeom prst="rect">
              <a:avLst/>
            </a:prstGeom>
            <a:noFill/>
            <a:ln>
              <a:noFill/>
            </a:ln>
          </p:spPr>
        </p:pic>
      </p:grpSp>
      <p:pic>
        <p:nvPicPr>
          <p:cNvPr id="312" name="Google Shape;312;g74ecefc390_3_693"/>
          <p:cNvPicPr preferRelativeResize="0"/>
          <p:nvPr/>
        </p:nvPicPr>
        <p:blipFill>
          <a:blip r:embed="rId14">
            <a:alphaModFix/>
          </a:blip>
          <a:stretch>
            <a:fillRect/>
          </a:stretch>
        </p:blipFill>
        <p:spPr>
          <a:xfrm>
            <a:off x="999775" y="16326213"/>
            <a:ext cx="5848350" cy="2828925"/>
          </a:xfrm>
          <a:prstGeom prst="rect">
            <a:avLst/>
          </a:prstGeom>
          <a:noFill/>
          <a:ln>
            <a:noFill/>
          </a:ln>
        </p:spPr>
      </p:pic>
      <p:sp>
        <p:nvSpPr>
          <p:cNvPr id="314" name="Google Shape;314;g74ecefc390_3_693"/>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316" name="Google Shape;316;g74ecefc390_3_693"/>
          <p:cNvSpPr txBox="1"/>
          <p:nvPr/>
        </p:nvSpPr>
        <p:spPr>
          <a:xfrm>
            <a:off x="7257250" y="16361425"/>
            <a:ext cx="43434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latin typeface="Raleway"/>
                <a:ea typeface="Raleway"/>
                <a:cs typeface="Raleway"/>
                <a:sym typeface="Raleway"/>
              </a:rPr>
              <a:t>Image of 16-inch slot die to be tested on our designed prototype metrology system</a:t>
            </a:r>
            <a:endParaRPr sz="2400" dirty="0">
              <a:solidFill>
                <a:srgbClr val="FFFFFF"/>
              </a:solidFill>
              <a:latin typeface="Raleway"/>
              <a:ea typeface="Raleway"/>
              <a:cs typeface="Raleway"/>
              <a:sym typeface="Raleway"/>
            </a:endParaRPr>
          </a:p>
        </p:txBody>
      </p:sp>
      <p:pic>
        <p:nvPicPr>
          <p:cNvPr id="317" name="Google Shape;317;g74ecefc390_3_693"/>
          <p:cNvPicPr preferRelativeResize="0"/>
          <p:nvPr/>
        </p:nvPicPr>
        <p:blipFill>
          <a:blip r:embed="rId15">
            <a:alphaModFix/>
          </a:blip>
          <a:stretch>
            <a:fillRect/>
          </a:stretch>
        </p:blipFill>
        <p:spPr>
          <a:xfrm>
            <a:off x="26483683" y="7176350"/>
            <a:ext cx="4343391" cy="5121626"/>
          </a:xfrm>
          <a:prstGeom prst="rect">
            <a:avLst/>
          </a:prstGeom>
          <a:noFill/>
          <a:ln>
            <a:noFill/>
          </a:ln>
        </p:spPr>
      </p:pic>
      <p:pic>
        <p:nvPicPr>
          <p:cNvPr id="318" name="Google Shape;318;g74ecefc390_3_693"/>
          <p:cNvPicPr preferRelativeResize="0"/>
          <p:nvPr/>
        </p:nvPicPr>
        <p:blipFill>
          <a:blip r:embed="rId16">
            <a:alphaModFix/>
          </a:blip>
          <a:stretch>
            <a:fillRect/>
          </a:stretch>
        </p:blipFill>
        <p:spPr>
          <a:xfrm>
            <a:off x="12947750" y="7209975"/>
            <a:ext cx="4343400" cy="5054375"/>
          </a:xfrm>
          <a:prstGeom prst="rect">
            <a:avLst/>
          </a:prstGeom>
          <a:noFill/>
          <a:ln>
            <a:noFill/>
          </a:ln>
        </p:spPr>
      </p:pic>
      <p:sp>
        <p:nvSpPr>
          <p:cNvPr id="319" name="Google Shape;319;g74ecefc390_3_693"/>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4"/>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5"/>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6"/>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0"/>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1"/>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2"/>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pic>
        <p:nvPicPr>
          <p:cNvPr id="2" name="Subassemblie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1539200" y="16052800"/>
            <a:ext cx="812800" cy="8128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1539200" y="16052800"/>
            <a:ext cx="812800" cy="812800"/>
          </a:xfrm>
          <a:prstGeom prst="rect">
            <a:avLst/>
          </a:prstGeom>
        </p:spPr>
      </p:pic>
      <p:pic>
        <p:nvPicPr>
          <p:cNvPr id="4" name="Sound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42926000" y="31953200"/>
            <a:ext cx="812800" cy="812800"/>
          </a:xfrm>
          <a:prstGeom prst="rect">
            <a:avLst/>
          </a:prstGeom>
        </p:spPr>
      </p:pic>
      <p:sp>
        <p:nvSpPr>
          <p:cNvPr id="49" name="Google Shape;105;p3">
            <a:extLst>
              <a:ext uri="{FF2B5EF4-FFF2-40B4-BE49-F238E27FC236}">
                <a16:creationId xmlns:a16="http://schemas.microsoft.com/office/drawing/2014/main" id="{602D65F5-765B-4319-BCB7-8041495006FF}"/>
              </a:ext>
            </a:extLst>
          </p:cNvPr>
          <p:cNvSpPr/>
          <p:nvPr/>
        </p:nvSpPr>
        <p:spPr>
          <a:xfrm>
            <a:off x="31942037" y="15380551"/>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0" name="Google Shape;106;p3">
            <a:extLst>
              <a:ext uri="{FF2B5EF4-FFF2-40B4-BE49-F238E27FC236}">
                <a16:creationId xmlns:a16="http://schemas.microsoft.com/office/drawing/2014/main" id="{171089BE-F08A-4330-9962-E9794ACF57AA}"/>
              </a:ext>
            </a:extLst>
          </p:cNvPr>
          <p:cNvSpPr/>
          <p:nvPr/>
        </p:nvSpPr>
        <p:spPr>
          <a:xfrm rot="10800000" flipH="1">
            <a:off x="31878437" y="16967019"/>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 name="Google Shape;121;p3">
            <a:extLst>
              <a:ext uri="{FF2B5EF4-FFF2-40B4-BE49-F238E27FC236}">
                <a16:creationId xmlns:a16="http://schemas.microsoft.com/office/drawing/2014/main" id="{92F33F70-ACAB-44BD-8976-CBAB1EB543A3}"/>
              </a:ext>
            </a:extLst>
          </p:cNvPr>
          <p:cNvSpPr/>
          <p:nvPr/>
        </p:nvSpPr>
        <p:spPr>
          <a:xfrm>
            <a:off x="31955302" y="4951499"/>
            <a:ext cx="11658600" cy="1370808"/>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2" name="Google Shape;122;p3">
            <a:extLst>
              <a:ext uri="{FF2B5EF4-FFF2-40B4-BE49-F238E27FC236}">
                <a16:creationId xmlns:a16="http://schemas.microsoft.com/office/drawing/2014/main" id="{76250F33-5389-4884-AD2E-1E55572264B5}"/>
              </a:ext>
            </a:extLst>
          </p:cNvPr>
          <p:cNvSpPr/>
          <p:nvPr/>
        </p:nvSpPr>
        <p:spPr>
          <a:xfrm rot="10800000" flipH="1">
            <a:off x="31942037" y="6597434"/>
            <a:ext cx="11658600" cy="8519816"/>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 name="Google Shape;135;p3">
            <a:extLst>
              <a:ext uri="{FF2B5EF4-FFF2-40B4-BE49-F238E27FC236}">
                <a16:creationId xmlns:a16="http://schemas.microsoft.com/office/drawing/2014/main" id="{515BC5E8-52D6-4B83-86EE-271E4C3E49FD}"/>
              </a:ext>
            </a:extLst>
          </p:cNvPr>
          <p:cNvSpPr/>
          <p:nvPr/>
        </p:nvSpPr>
        <p:spPr>
          <a:xfrm>
            <a:off x="31942036" y="23955288"/>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4" name="Google Shape;137;p3">
            <a:extLst>
              <a:ext uri="{FF2B5EF4-FFF2-40B4-BE49-F238E27FC236}">
                <a16:creationId xmlns:a16="http://schemas.microsoft.com/office/drawing/2014/main" id="{9057E239-49DF-494D-8941-E7DA345AB629}"/>
              </a:ext>
            </a:extLst>
          </p:cNvPr>
          <p:cNvSpPr/>
          <p:nvPr/>
        </p:nvSpPr>
        <p:spPr>
          <a:xfrm rot="10800000" flipH="1">
            <a:off x="31942037" y="25535456"/>
            <a:ext cx="11658600" cy="6988269"/>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84793"/>
    </mc:Choice>
    <mc:Fallback xmlns="">
      <p:transition spd="slow" advTm="8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98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11"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74ecefc390_3_641"/>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6" name="Google Shape;326;g74ecefc390_3_641"/>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7" name="Google Shape;327;g74ecefc390_3_641"/>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8" name="Google Shape;328;g74ecefc390_3_641"/>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9" name="Google Shape;329;g74ecefc390_3_641"/>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dirty="0">
                <a:solidFill>
                  <a:srgbClr val="FFFFFF"/>
                </a:solidFill>
                <a:latin typeface="Raleway"/>
                <a:ea typeface="Raleway"/>
                <a:cs typeface="Raleway"/>
                <a:sym typeface="Raleway"/>
              </a:rPr>
              <a:t>DPS: </a:t>
            </a:r>
            <a:r>
              <a:rPr lang="en-US" sz="2800" dirty="0">
                <a:solidFill>
                  <a:srgbClr val="FFFFFF"/>
                </a:solidFill>
                <a:latin typeface="Raleway"/>
                <a:ea typeface="Raleway"/>
                <a:cs typeface="Raleway"/>
                <a:sym typeface="Raleway"/>
              </a:rPr>
              <a:t>The Die Positioning System moves the Die into measurement range.</a:t>
            </a:r>
            <a:endParaRPr sz="28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28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Uses a Hitch-Jack as a purchasable actuator</a:t>
            </a:r>
            <a:endParaRPr sz="2400" dirty="0">
              <a:solidFill>
                <a:srgbClr val="FFFFFF"/>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Utilizes clamps to secure sub-assembly</a:t>
            </a:r>
            <a:endParaRPr sz="2400" dirty="0">
              <a:solidFill>
                <a:srgbClr val="FFFFFF"/>
              </a:solidFill>
              <a:latin typeface="Raleway"/>
              <a:ea typeface="Raleway"/>
              <a:cs typeface="Raleway"/>
              <a:sym typeface="Raleway"/>
            </a:endParaRPr>
          </a:p>
          <a:p>
            <a:pPr marL="914400" marR="0" lvl="1"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Avoids permanent modification of granite table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Teflon surface for low friction</a:t>
            </a:r>
            <a:endParaRPr sz="2400" dirty="0">
              <a:solidFill>
                <a:srgbClr val="FFFFFF"/>
              </a:solidFill>
              <a:latin typeface="Raleway"/>
              <a:ea typeface="Raleway"/>
              <a:cs typeface="Raleway"/>
              <a:sym typeface="Raleway"/>
            </a:endParaRPr>
          </a:p>
        </p:txBody>
      </p:sp>
      <p:sp>
        <p:nvSpPr>
          <p:cNvPr id="330" name="Google Shape;330;g74ecefc390_3_641"/>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31" name="Google Shape;331;g74ecefc390_3_641"/>
          <p:cNvPicPr preferRelativeResize="0"/>
          <p:nvPr/>
        </p:nvPicPr>
        <p:blipFill rotWithShape="1">
          <a:blip r:embed="rId5">
            <a:alphaModFix/>
          </a:blip>
          <a:srcRect/>
          <a:stretch/>
        </p:blipFill>
        <p:spPr>
          <a:xfrm>
            <a:off x="808901" y="569552"/>
            <a:ext cx="6971500" cy="3049950"/>
          </a:xfrm>
          <a:prstGeom prst="rect">
            <a:avLst/>
          </a:prstGeom>
          <a:noFill/>
          <a:ln>
            <a:noFill/>
          </a:ln>
        </p:spPr>
      </p:pic>
      <p:sp>
        <p:nvSpPr>
          <p:cNvPr id="332" name="Google Shape;332;g74ecefc390_3_641"/>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333" name="Google Shape;333;g74ecefc390_3_641"/>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334" name="Google Shape;334;g74ecefc390_3_641"/>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5" name="Google Shape;335;g74ecefc390_3_641"/>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Slot Die Background</a:t>
            </a:r>
            <a:endParaRPr sz="4800" b="0" i="0" u="none" strike="noStrike" cap="none" dirty="0">
              <a:solidFill>
                <a:srgbClr val="FFFFFF"/>
              </a:solidFill>
              <a:latin typeface="Raleway"/>
              <a:ea typeface="Raleway"/>
              <a:cs typeface="Raleway"/>
              <a:sym typeface="Raleway"/>
            </a:endParaRPr>
          </a:p>
        </p:txBody>
      </p:sp>
      <p:sp>
        <p:nvSpPr>
          <p:cNvPr id="336" name="Google Shape;336;g74ecefc390_3_641"/>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7" name="Google Shape;337;g74ecefc390_3_641"/>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Specifications/Requirements </a:t>
            </a:r>
            <a:endParaRPr sz="4800" b="0" i="0" u="none" strike="noStrike" cap="none" dirty="0">
              <a:solidFill>
                <a:srgbClr val="FFFFFF"/>
              </a:solidFill>
              <a:latin typeface="Raleway"/>
              <a:ea typeface="Raleway"/>
              <a:cs typeface="Raleway"/>
              <a:sym typeface="Raleway"/>
            </a:endParaRPr>
          </a:p>
        </p:txBody>
      </p:sp>
      <p:sp>
        <p:nvSpPr>
          <p:cNvPr id="338" name="Google Shape;338;g74ecefc390_3_641"/>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9" name="Google Shape;339;g74ecefc390_3_641"/>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rPr>
              <a:t>Subassemblies</a:t>
            </a:r>
            <a:endParaRPr sz="4800" b="0" i="0" u="none" strike="noStrike" cap="none" dirty="0">
              <a:solidFill>
                <a:srgbClr val="FFFFFF"/>
              </a:solidFill>
              <a:latin typeface="Raleway"/>
              <a:ea typeface="Raleway"/>
              <a:cs typeface="Raleway"/>
              <a:sym typeface="Raleway"/>
            </a:endParaRPr>
          </a:p>
        </p:txBody>
      </p:sp>
      <p:sp>
        <p:nvSpPr>
          <p:cNvPr id="342" name="Google Shape;342;g74ecefc390_3_641"/>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Critical Subassemblies </a:t>
            </a:r>
            <a:endParaRPr sz="4800" b="0" i="0" u="none" strike="noStrike" cap="none" dirty="0">
              <a:solidFill>
                <a:srgbClr val="FFFFFF"/>
              </a:solidFill>
              <a:latin typeface="Raleway"/>
              <a:ea typeface="Raleway"/>
              <a:cs typeface="Raleway"/>
              <a:sym typeface="Raleway"/>
            </a:endParaRPr>
          </a:p>
        </p:txBody>
      </p:sp>
      <p:sp>
        <p:nvSpPr>
          <p:cNvPr id="343" name="Google Shape;343;g74ecefc390_3_641"/>
          <p:cNvSpPr txBox="1"/>
          <p:nvPr/>
        </p:nvSpPr>
        <p:spPr>
          <a:xfrm>
            <a:off x="854175" y="12228900"/>
            <a:ext cx="108135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Used device for coating applications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Consist of two halves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 land and lip flatness are particularly sensitive areas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Variation in flatness can occur through misuse, accidents, and/or wear</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 solution that reduces these costs would be a great benefit to TC</a:t>
            </a:r>
            <a:endParaRPr sz="2400" i="0" u="none" strike="noStrike" cap="none" dirty="0">
              <a:solidFill>
                <a:srgbClr val="FFFFFF"/>
              </a:solidFill>
              <a:latin typeface="Raleway"/>
              <a:ea typeface="Raleway"/>
              <a:cs typeface="Raleway"/>
              <a:sym typeface="Raleway"/>
            </a:endParaRPr>
          </a:p>
        </p:txBody>
      </p:sp>
      <p:sp>
        <p:nvSpPr>
          <p:cNvPr id="344" name="Google Shape;344;g74ecefc390_3_641"/>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5"/>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6"/>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7"/>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8"/>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9"/>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0"/>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1"/>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2"/>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345" name="Google Shape;345;g74ecefc390_3_641"/>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346" name="Google Shape;346;g74ecefc390_3_641"/>
          <p:cNvSpPr txBox="1"/>
          <p:nvPr/>
        </p:nvSpPr>
        <p:spPr>
          <a:xfrm>
            <a:off x="866100" y="21989575"/>
            <a:ext cx="10504800" cy="100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dirty="0">
                <a:solidFill>
                  <a:srgbClr val="FFFFFF"/>
                </a:solidFill>
              </a:rPr>
              <a:t>Performance Specifications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2.5 Micrometers of resolution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Accommodate 8 - 66-inch dies, four to seven inches in depth, and one to seven inches in height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Profitable ROI for Transcontinental</a:t>
            </a:r>
            <a:endParaRPr sz="2400" dirty="0">
              <a:solidFill>
                <a:srgbClr val="FFFFFF"/>
              </a:solidFill>
            </a:endParaRPr>
          </a:p>
          <a:p>
            <a:pPr marL="0" lvl="0" indent="0" algn="l" rtl="0">
              <a:lnSpc>
                <a:spcPct val="115000"/>
              </a:lnSpc>
              <a:spcBef>
                <a:spcPts val="0"/>
              </a:spcBef>
              <a:spcAft>
                <a:spcPts val="0"/>
              </a:spcAft>
              <a:buNone/>
            </a:pPr>
            <a:endParaRPr sz="3000" b="1" u="sng" dirty="0">
              <a:solidFill>
                <a:srgbClr val="FFFFFF"/>
              </a:solidFill>
            </a:endParaRPr>
          </a:p>
          <a:p>
            <a:pPr marL="0" lvl="0" indent="0" algn="l" rtl="0">
              <a:lnSpc>
                <a:spcPct val="115000"/>
              </a:lnSpc>
              <a:spcBef>
                <a:spcPts val="0"/>
              </a:spcBef>
              <a:spcAft>
                <a:spcPts val="0"/>
              </a:spcAft>
              <a:buNone/>
            </a:pPr>
            <a:r>
              <a:rPr lang="en-US" sz="3000" b="1" u="sng" dirty="0">
                <a:solidFill>
                  <a:srgbClr val="FFFFFF"/>
                </a:solidFill>
              </a:rPr>
              <a:t>Requirements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documents must be in PDF format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CAD performed in Creo or Solidworks</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Built solution must include technical documentation such as a user         manual for training purposes.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Any metrological  process used should minimize risk of damage or wear to the die.</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Output of the measurement process should be easy to record and review, Excel is preferred.</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flatness of the land of each die half should be measurable. Any other measurements, such as the lip of the die, is optional.</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fit on a pre-existing marble table located at   Transcontinental’s part inspection station.</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be considered to be non-portable.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process should be cheaper and quicker than the current     outsourcing.</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 preliminary product user manual will be developed for the prototype.</a:t>
            </a:r>
            <a:endParaRPr sz="2400" dirty="0">
              <a:solidFill>
                <a:srgbClr val="FFFFFF"/>
              </a:solidFill>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347" name="Google Shape;347;g74ecefc390_3_641"/>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8" name="Google Shape;348;g74ecefc390_3_641"/>
          <p:cNvSpPr txBox="1"/>
          <p:nvPr/>
        </p:nvSpPr>
        <p:spPr>
          <a:xfrm>
            <a:off x="13401200" y="26646150"/>
            <a:ext cx="7610100" cy="50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LMS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Linear Motion System allows for smooth continuous motion of the frame across the die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457200" marR="0" lvl="0" indent="-406400" algn="l" rtl="0">
              <a:lnSpc>
                <a:spcPct val="100000"/>
              </a:lnSpc>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Frame mounts to the top of the carriage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Consist of an Air slide from OAV</a:t>
            </a:r>
            <a:endParaRPr sz="24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Uses air for stability and accuracy</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r>
              <a:rPr lang="en-US" sz="2400" b="1" dirty="0">
                <a:solidFill>
                  <a:schemeClr val="lt1"/>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3"/>
                  </a:ext>
                </a:extLst>
              </a:rPr>
              <a:t>Why is it critical?</a:t>
            </a:r>
            <a:r>
              <a:rPr lang="en-US" sz="2400" b="1" dirty="0">
                <a:solidFill>
                  <a:schemeClr val="lt1"/>
                </a:solidFill>
                <a:latin typeface="Raleway"/>
                <a:ea typeface="Raleway"/>
                <a:cs typeface="Raleway"/>
                <a:sym typeface="Raleway"/>
              </a:rPr>
              <a:t> -</a:t>
            </a:r>
            <a:r>
              <a:rPr lang="en-US" sz="2400" dirty="0">
                <a:solidFill>
                  <a:schemeClr val="lt1"/>
                </a:solidFill>
                <a:latin typeface="Raleway"/>
                <a:ea typeface="Raleway"/>
                <a:cs typeface="Raleway"/>
                <a:sym typeface="Raleway"/>
              </a:rPr>
              <a:t> Constrains the sensors motion to a plane parallel to die surface </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sp>
        <p:nvSpPr>
          <p:cNvPr id="349" name="Google Shape;349;g74ecefc390_3_641"/>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Frame: </a:t>
            </a:r>
            <a:r>
              <a:rPr lang="en-US" sz="2800" dirty="0">
                <a:solidFill>
                  <a:schemeClr val="lt1"/>
                </a:solidFill>
                <a:latin typeface="Raleway"/>
                <a:ea typeface="Raleway"/>
                <a:cs typeface="Raleway"/>
                <a:sym typeface="Raleway"/>
              </a:rPr>
              <a:t>The Interface between the LMS and the Sensor.</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Includes the LAS, VPS, and several mounts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Made from extruded T-channel aluminum, T-channel hardware, and milled parts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Counter balanced</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Vertically adjustable</a:t>
            </a: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350" name="Google Shape;350;g74ecefc390_3_641"/>
          <p:cNvGrpSpPr/>
          <p:nvPr/>
        </p:nvGrpSpPr>
        <p:grpSpPr>
          <a:xfrm>
            <a:off x="22079000" y="12663942"/>
            <a:ext cx="4343400" cy="6658752"/>
            <a:chOff x="22070438" y="11940950"/>
            <a:chExt cx="4343400" cy="6400800"/>
          </a:xfrm>
        </p:grpSpPr>
        <p:sp>
          <p:nvSpPr>
            <p:cNvPr id="351" name="Google Shape;351;g74ecefc390_3_641"/>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2" name="Google Shape;352;g74ecefc390_3_641"/>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VPS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Vertical Positioning System allows for focusing the sensor within its measurement range.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Fine adjustment by M-TSX-1D Single Direction Stage by MKS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Coarse adjustment by loosening T-slot bolts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Counterweight doubles as handle</a:t>
              </a:r>
              <a:endParaRPr sz="2400" dirty="0">
                <a:solidFill>
                  <a:srgbClr val="FFFFFF"/>
                </a:solidFill>
                <a:latin typeface="Raleway"/>
                <a:ea typeface="Raleway"/>
                <a:cs typeface="Raleway"/>
                <a:sym typeface="Raleway"/>
              </a:endParaRPr>
            </a:p>
          </p:txBody>
        </p:sp>
      </p:grpSp>
      <p:sp>
        <p:nvSpPr>
          <p:cNvPr id="353" name="Google Shape;353;g74ecefc390_3_641"/>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US" sz="2800" b="1" dirty="0">
                <a:solidFill>
                  <a:schemeClr val="lt1"/>
                </a:solidFill>
                <a:latin typeface="Raleway"/>
                <a:ea typeface="Raleway"/>
                <a:cs typeface="Raleway"/>
                <a:sym typeface="Raleway"/>
              </a:rPr>
              <a:t>LAS:</a:t>
            </a:r>
            <a:r>
              <a:rPr lang="en-US" sz="2800" dirty="0">
                <a:solidFill>
                  <a:schemeClr val="lt1"/>
                </a:solidFill>
                <a:latin typeface="Raleway"/>
                <a:ea typeface="Raleway"/>
                <a:cs typeface="Raleway"/>
                <a:sym typeface="Raleway"/>
              </a:rPr>
              <a:t> The Linear Actuation System provides the automated movement and linear encoding.</a:t>
            </a:r>
            <a:endParaRPr sz="28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28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Encoding is magnetic and sent to the sensor system (not pictured)</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Movement is a simple servo and wheel</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Will be altered if inaccurate or induces vibrations in testing</a:t>
            </a:r>
            <a:endParaRPr dirty="0"/>
          </a:p>
        </p:txBody>
      </p:sp>
      <p:sp>
        <p:nvSpPr>
          <p:cNvPr id="354" name="Google Shape;354;g74ecefc390_3_641"/>
          <p:cNvSpPr txBox="1"/>
          <p:nvPr/>
        </p:nvSpPr>
        <p:spPr>
          <a:xfrm>
            <a:off x="22755213" y="26646159"/>
            <a:ext cx="7468800" cy="499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800" b="1" dirty="0">
                <a:solidFill>
                  <a:schemeClr val="lt1"/>
                </a:solidFill>
                <a:latin typeface="Raleway"/>
                <a:ea typeface="Raleway"/>
                <a:cs typeface="Raleway"/>
                <a:sym typeface="Raleway"/>
              </a:rPr>
              <a:t>Sensor</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sensor will take measurements of the surface to analyze elevation variance</a:t>
            </a:r>
            <a:endParaRPr sz="28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Measures the flatness of the die surface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lvl="0" indent="-406400" algn="l" rtl="0">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Measured with laser interferometry </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0.3um Repeatability and 2.2um Linearity</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Software auto aligns measurements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US" sz="2400" b="1" dirty="0">
                <a:solidFill>
                  <a:schemeClr val="lt1"/>
                </a:solidFill>
                <a:latin typeface="Raleway"/>
                <a:ea typeface="Raleway"/>
                <a:cs typeface="Raleway"/>
                <a:sym typeface="Raleway"/>
              </a:rPr>
              <a:t>Why is it critical? -</a:t>
            </a:r>
            <a:r>
              <a:rPr lang="en-US" sz="2400" dirty="0">
                <a:solidFill>
                  <a:schemeClr val="lt1"/>
                </a:solidFill>
                <a:latin typeface="Raleway"/>
                <a:ea typeface="Raleway"/>
                <a:cs typeface="Raleway"/>
                <a:sym typeface="Raleway"/>
              </a:rPr>
              <a:t> Its resolution is the smallest increment that can possibly be measured</a:t>
            </a:r>
            <a:endParaRPr sz="2400" dirty="0">
              <a:solidFill>
                <a:schemeClr val="lt1"/>
              </a:solidFill>
              <a:latin typeface="Raleway"/>
              <a:ea typeface="Raleway"/>
              <a:cs typeface="Raleway"/>
              <a:sym typeface="Raleway"/>
            </a:endParaRPr>
          </a:p>
          <a:p>
            <a:pPr marL="914400" lvl="0" indent="457200" algn="l" rtl="0">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pic>
        <p:nvPicPr>
          <p:cNvPr id="357" name="Google Shape;357;g74ecefc390_3_641"/>
          <p:cNvPicPr preferRelativeResize="0"/>
          <p:nvPr/>
        </p:nvPicPr>
        <p:blipFill>
          <a:blip r:embed="rId6">
            <a:alphaModFix/>
          </a:blip>
          <a:stretch>
            <a:fillRect/>
          </a:stretch>
        </p:blipFill>
        <p:spPr>
          <a:xfrm>
            <a:off x="24571397" y="21732624"/>
            <a:ext cx="3898500" cy="4224663"/>
          </a:xfrm>
          <a:prstGeom prst="rect">
            <a:avLst/>
          </a:prstGeom>
          <a:noFill/>
          <a:ln>
            <a:noFill/>
          </a:ln>
        </p:spPr>
      </p:pic>
      <p:pic>
        <p:nvPicPr>
          <p:cNvPr id="358" name="Google Shape;358;g74ecefc390_3_641"/>
          <p:cNvPicPr preferRelativeResize="0"/>
          <p:nvPr/>
        </p:nvPicPr>
        <p:blipFill>
          <a:blip r:embed="rId7">
            <a:alphaModFix/>
          </a:blip>
          <a:stretch>
            <a:fillRect/>
          </a:stretch>
        </p:blipFill>
        <p:spPr>
          <a:xfrm>
            <a:off x="23463113" y="8184606"/>
            <a:ext cx="1643489" cy="1912508"/>
          </a:xfrm>
          <a:prstGeom prst="rect">
            <a:avLst/>
          </a:prstGeom>
          <a:noFill/>
          <a:ln>
            <a:noFill/>
          </a:ln>
        </p:spPr>
      </p:pic>
      <p:pic>
        <p:nvPicPr>
          <p:cNvPr id="359" name="Google Shape;359;g74ecefc390_3_641"/>
          <p:cNvPicPr preferRelativeResize="0"/>
          <p:nvPr/>
        </p:nvPicPr>
        <p:blipFill>
          <a:blip r:embed="rId8">
            <a:alphaModFix/>
          </a:blip>
          <a:stretch>
            <a:fillRect/>
          </a:stretch>
        </p:blipFill>
        <p:spPr>
          <a:xfrm>
            <a:off x="22113175" y="7617150"/>
            <a:ext cx="4110401" cy="3770425"/>
          </a:xfrm>
          <a:prstGeom prst="rect">
            <a:avLst/>
          </a:prstGeom>
          <a:noFill/>
          <a:ln>
            <a:noFill/>
          </a:ln>
        </p:spPr>
      </p:pic>
      <p:pic>
        <p:nvPicPr>
          <p:cNvPr id="360" name="Google Shape;360;g74ecefc390_3_641"/>
          <p:cNvPicPr preferRelativeResize="0"/>
          <p:nvPr/>
        </p:nvPicPr>
        <p:blipFill>
          <a:blip r:embed="rId7">
            <a:alphaModFix/>
          </a:blip>
          <a:stretch>
            <a:fillRect/>
          </a:stretch>
        </p:blipFill>
        <p:spPr>
          <a:xfrm>
            <a:off x="17520450" y="7209975"/>
            <a:ext cx="4343399" cy="5054374"/>
          </a:xfrm>
          <a:prstGeom prst="rect">
            <a:avLst/>
          </a:prstGeom>
          <a:noFill/>
          <a:ln>
            <a:noFill/>
          </a:ln>
        </p:spPr>
      </p:pic>
      <p:grpSp>
        <p:nvGrpSpPr>
          <p:cNvPr id="361" name="Google Shape;361;g74ecefc390_3_641"/>
          <p:cNvGrpSpPr/>
          <p:nvPr/>
        </p:nvGrpSpPr>
        <p:grpSpPr>
          <a:xfrm>
            <a:off x="32562659" y="835691"/>
            <a:ext cx="10992242" cy="2930232"/>
            <a:chOff x="32562025" y="716000"/>
            <a:chExt cx="11153975" cy="3050100"/>
          </a:xfrm>
        </p:grpSpPr>
        <p:pic>
          <p:nvPicPr>
            <p:cNvPr id="362" name="Google Shape;362;g74ecefc390_3_641"/>
            <p:cNvPicPr preferRelativeResize="0"/>
            <p:nvPr/>
          </p:nvPicPr>
          <p:blipFill>
            <a:blip r:embed="rId9">
              <a:alphaModFix/>
            </a:blip>
            <a:stretch>
              <a:fillRect/>
            </a:stretch>
          </p:blipFill>
          <p:spPr>
            <a:xfrm>
              <a:off x="32562025" y="716000"/>
              <a:ext cx="4453277" cy="3050100"/>
            </a:xfrm>
            <a:prstGeom prst="rect">
              <a:avLst/>
            </a:prstGeom>
            <a:noFill/>
            <a:ln>
              <a:noFill/>
            </a:ln>
          </p:spPr>
        </p:pic>
        <p:pic>
          <p:nvPicPr>
            <p:cNvPr id="363" name="Google Shape;363;g74ecefc390_3_641"/>
            <p:cNvPicPr preferRelativeResize="0"/>
            <p:nvPr/>
          </p:nvPicPr>
          <p:blipFill>
            <a:blip r:embed="rId10">
              <a:alphaModFix/>
            </a:blip>
            <a:stretch>
              <a:fillRect/>
            </a:stretch>
          </p:blipFill>
          <p:spPr>
            <a:xfrm>
              <a:off x="37038450" y="1954413"/>
              <a:ext cx="6677550" cy="915725"/>
            </a:xfrm>
            <a:prstGeom prst="rect">
              <a:avLst/>
            </a:prstGeom>
            <a:noFill/>
            <a:ln>
              <a:noFill/>
            </a:ln>
          </p:spPr>
        </p:pic>
      </p:grpSp>
      <p:pic>
        <p:nvPicPr>
          <p:cNvPr id="364" name="Google Shape;364;g74ecefc390_3_641"/>
          <p:cNvPicPr preferRelativeResize="0"/>
          <p:nvPr/>
        </p:nvPicPr>
        <p:blipFill>
          <a:blip r:embed="rId11">
            <a:alphaModFix/>
          </a:blip>
          <a:stretch>
            <a:fillRect/>
          </a:stretch>
        </p:blipFill>
        <p:spPr>
          <a:xfrm>
            <a:off x="999775" y="16326213"/>
            <a:ext cx="5848350" cy="2828925"/>
          </a:xfrm>
          <a:prstGeom prst="rect">
            <a:avLst/>
          </a:prstGeom>
          <a:noFill/>
          <a:ln>
            <a:noFill/>
          </a:ln>
        </p:spPr>
      </p:pic>
      <p:sp>
        <p:nvSpPr>
          <p:cNvPr id="366" name="Google Shape;366;g74ecefc390_3_641"/>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368" name="Google Shape;368;g74ecefc390_3_641"/>
          <p:cNvSpPr txBox="1"/>
          <p:nvPr/>
        </p:nvSpPr>
        <p:spPr>
          <a:xfrm>
            <a:off x="7257250" y="16361425"/>
            <a:ext cx="43434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latin typeface="Raleway"/>
                <a:ea typeface="Raleway"/>
                <a:cs typeface="Raleway"/>
                <a:sym typeface="Raleway"/>
              </a:rPr>
              <a:t>Image of 16-inch slot die to be tested on our designed prototype metrology system</a:t>
            </a:r>
            <a:endParaRPr sz="2400" dirty="0">
              <a:solidFill>
                <a:srgbClr val="FFFFFF"/>
              </a:solidFill>
              <a:latin typeface="Raleway"/>
              <a:ea typeface="Raleway"/>
              <a:cs typeface="Raleway"/>
              <a:sym typeface="Raleway"/>
            </a:endParaRPr>
          </a:p>
        </p:txBody>
      </p:sp>
      <p:pic>
        <p:nvPicPr>
          <p:cNvPr id="369" name="Google Shape;369;g74ecefc390_3_641"/>
          <p:cNvPicPr preferRelativeResize="0"/>
          <p:nvPr/>
        </p:nvPicPr>
        <p:blipFill>
          <a:blip r:embed="rId12">
            <a:alphaModFix/>
          </a:blip>
          <a:stretch>
            <a:fillRect/>
          </a:stretch>
        </p:blipFill>
        <p:spPr>
          <a:xfrm>
            <a:off x="26483683" y="7176350"/>
            <a:ext cx="4343391" cy="5121626"/>
          </a:xfrm>
          <a:prstGeom prst="rect">
            <a:avLst/>
          </a:prstGeom>
          <a:noFill/>
          <a:ln>
            <a:noFill/>
          </a:ln>
        </p:spPr>
      </p:pic>
      <p:pic>
        <p:nvPicPr>
          <p:cNvPr id="370" name="Google Shape;370;g74ecefc390_3_641"/>
          <p:cNvPicPr preferRelativeResize="0"/>
          <p:nvPr/>
        </p:nvPicPr>
        <p:blipFill>
          <a:blip r:embed="rId13">
            <a:alphaModFix/>
          </a:blip>
          <a:stretch>
            <a:fillRect/>
          </a:stretch>
        </p:blipFill>
        <p:spPr>
          <a:xfrm>
            <a:off x="12947750" y="7209975"/>
            <a:ext cx="4343400" cy="5054375"/>
          </a:xfrm>
          <a:prstGeom prst="rect">
            <a:avLst/>
          </a:prstGeom>
          <a:noFill/>
          <a:ln>
            <a:noFill/>
          </a:ln>
        </p:spPr>
      </p:pic>
      <p:pic>
        <p:nvPicPr>
          <p:cNvPr id="371" name="Google Shape;371;g74ecefc390_3_641"/>
          <p:cNvPicPr preferRelativeResize="0"/>
          <p:nvPr/>
        </p:nvPicPr>
        <p:blipFill>
          <a:blip r:embed="rId14">
            <a:alphaModFix/>
          </a:blip>
          <a:stretch>
            <a:fillRect/>
          </a:stretch>
        </p:blipFill>
        <p:spPr>
          <a:xfrm>
            <a:off x="13824250" y="22304138"/>
            <a:ext cx="7505700" cy="3390900"/>
          </a:xfrm>
          <a:prstGeom prst="rect">
            <a:avLst/>
          </a:prstGeom>
          <a:noFill/>
          <a:ln>
            <a:noFill/>
          </a:ln>
        </p:spPr>
      </p:pic>
      <p:sp>
        <p:nvSpPr>
          <p:cNvPr id="372" name="Google Shape;372;g74ecefc390_3_641"/>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4"/>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5"/>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6"/>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7"/>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8"/>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9"/>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0"/>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1"/>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2"/>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sp>
        <p:nvSpPr>
          <p:cNvPr id="51" name="Google Shape;105;p3">
            <a:extLst>
              <a:ext uri="{FF2B5EF4-FFF2-40B4-BE49-F238E27FC236}">
                <a16:creationId xmlns:a16="http://schemas.microsoft.com/office/drawing/2014/main" id="{EBF5E2DD-CE91-461D-8461-FA4ACEACC8D0}"/>
              </a:ext>
            </a:extLst>
          </p:cNvPr>
          <p:cNvSpPr/>
          <p:nvPr/>
        </p:nvSpPr>
        <p:spPr>
          <a:xfrm>
            <a:off x="31942037" y="15380551"/>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2" name="Google Shape;106;p3">
            <a:extLst>
              <a:ext uri="{FF2B5EF4-FFF2-40B4-BE49-F238E27FC236}">
                <a16:creationId xmlns:a16="http://schemas.microsoft.com/office/drawing/2014/main" id="{97B30268-40BA-4B25-8B7F-0AEC2D5EC317}"/>
              </a:ext>
            </a:extLst>
          </p:cNvPr>
          <p:cNvSpPr/>
          <p:nvPr/>
        </p:nvSpPr>
        <p:spPr>
          <a:xfrm rot="10800000" flipH="1">
            <a:off x="31878437" y="16967019"/>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 name="Google Shape;121;p3">
            <a:extLst>
              <a:ext uri="{FF2B5EF4-FFF2-40B4-BE49-F238E27FC236}">
                <a16:creationId xmlns:a16="http://schemas.microsoft.com/office/drawing/2014/main" id="{C19426A2-D7A1-4DE8-959E-41694E98E91A}"/>
              </a:ext>
            </a:extLst>
          </p:cNvPr>
          <p:cNvSpPr/>
          <p:nvPr/>
        </p:nvSpPr>
        <p:spPr>
          <a:xfrm>
            <a:off x="31955302" y="4951499"/>
            <a:ext cx="11658600" cy="1370808"/>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4" name="Google Shape;122;p3">
            <a:extLst>
              <a:ext uri="{FF2B5EF4-FFF2-40B4-BE49-F238E27FC236}">
                <a16:creationId xmlns:a16="http://schemas.microsoft.com/office/drawing/2014/main" id="{941E4FE7-31A3-4E91-A6B8-A3E666DC2244}"/>
              </a:ext>
            </a:extLst>
          </p:cNvPr>
          <p:cNvSpPr/>
          <p:nvPr/>
        </p:nvSpPr>
        <p:spPr>
          <a:xfrm rot="10800000" flipH="1">
            <a:off x="31942037" y="6597434"/>
            <a:ext cx="11658600" cy="8519816"/>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 name="Google Shape;135;p3">
            <a:extLst>
              <a:ext uri="{FF2B5EF4-FFF2-40B4-BE49-F238E27FC236}">
                <a16:creationId xmlns:a16="http://schemas.microsoft.com/office/drawing/2014/main" id="{13063A90-087C-403D-B671-1F82AAACD25B}"/>
              </a:ext>
            </a:extLst>
          </p:cNvPr>
          <p:cNvSpPr/>
          <p:nvPr/>
        </p:nvSpPr>
        <p:spPr>
          <a:xfrm>
            <a:off x="31942036" y="23955288"/>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56" name="Google Shape;137;p3">
            <a:extLst>
              <a:ext uri="{FF2B5EF4-FFF2-40B4-BE49-F238E27FC236}">
                <a16:creationId xmlns:a16="http://schemas.microsoft.com/office/drawing/2014/main" id="{965BB870-C436-4364-9698-69ACD27B4B3F}"/>
              </a:ext>
            </a:extLst>
          </p:cNvPr>
          <p:cNvSpPr/>
          <p:nvPr/>
        </p:nvSpPr>
        <p:spPr>
          <a:xfrm rot="10800000" flipH="1">
            <a:off x="31942037" y="25535456"/>
            <a:ext cx="11658600" cy="6988269"/>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5AD23D0E-3E47-428C-A8A8-4ADDE65B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251438" y="322786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306"/>
    </mc:Choice>
    <mc:Fallback>
      <p:transition spd="slow" advTm="5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74ecefc390_3_585"/>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9" name="Google Shape;379;g74ecefc390_3_585"/>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0" name="Google Shape;380;g74ecefc390_3_585"/>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1" name="Google Shape;381;g74ecefc390_3_585"/>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2" name="Google Shape;382;g74ecefc390_3_585"/>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dirty="0">
                <a:solidFill>
                  <a:srgbClr val="FFFFFF"/>
                </a:solidFill>
                <a:latin typeface="Raleway"/>
                <a:ea typeface="Raleway"/>
                <a:cs typeface="Raleway"/>
                <a:sym typeface="Raleway"/>
              </a:rPr>
              <a:t>DPS: </a:t>
            </a:r>
            <a:r>
              <a:rPr lang="en-US" sz="2800" dirty="0">
                <a:solidFill>
                  <a:srgbClr val="FFFFFF"/>
                </a:solidFill>
                <a:latin typeface="Raleway"/>
                <a:ea typeface="Raleway"/>
                <a:cs typeface="Raleway"/>
                <a:sym typeface="Raleway"/>
              </a:rPr>
              <a:t>The Die Positioning System moves the Die into measurement range.</a:t>
            </a:r>
            <a:endParaRPr sz="28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28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Uses a Hitch-Jack as a purchasable actuator</a:t>
            </a:r>
            <a:endParaRPr sz="2400" dirty="0">
              <a:solidFill>
                <a:srgbClr val="FFFFFF"/>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Utilizes clamps to secure sub-assembly</a:t>
            </a:r>
            <a:endParaRPr sz="2400" dirty="0">
              <a:solidFill>
                <a:srgbClr val="FFFFFF"/>
              </a:solidFill>
              <a:latin typeface="Raleway"/>
              <a:ea typeface="Raleway"/>
              <a:cs typeface="Raleway"/>
              <a:sym typeface="Raleway"/>
            </a:endParaRPr>
          </a:p>
          <a:p>
            <a:pPr marL="914400" marR="0" lvl="1"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Avoids permanent modification of granite table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Teflon surface for low friction</a:t>
            </a:r>
            <a:endParaRPr sz="2400" dirty="0">
              <a:solidFill>
                <a:srgbClr val="FFFFFF"/>
              </a:solidFill>
              <a:latin typeface="Raleway"/>
              <a:ea typeface="Raleway"/>
              <a:cs typeface="Raleway"/>
              <a:sym typeface="Raleway"/>
            </a:endParaRPr>
          </a:p>
        </p:txBody>
      </p:sp>
      <p:sp>
        <p:nvSpPr>
          <p:cNvPr id="383" name="Google Shape;383;g74ecefc390_3_585"/>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84" name="Google Shape;384;g74ecefc390_3_585"/>
          <p:cNvPicPr preferRelativeResize="0"/>
          <p:nvPr/>
        </p:nvPicPr>
        <p:blipFill rotWithShape="1">
          <a:blip r:embed="rId5">
            <a:alphaModFix/>
          </a:blip>
          <a:srcRect/>
          <a:stretch/>
        </p:blipFill>
        <p:spPr>
          <a:xfrm>
            <a:off x="808901" y="569552"/>
            <a:ext cx="6971500" cy="3049950"/>
          </a:xfrm>
          <a:prstGeom prst="rect">
            <a:avLst/>
          </a:prstGeom>
          <a:noFill/>
          <a:ln>
            <a:noFill/>
          </a:ln>
        </p:spPr>
      </p:pic>
      <p:sp>
        <p:nvSpPr>
          <p:cNvPr id="385" name="Google Shape;385;g74ecefc390_3_585"/>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386" name="Google Shape;386;g74ecefc390_3_585"/>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387" name="Google Shape;387;g74ecefc390_3_585"/>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8" name="Google Shape;388;g74ecefc390_3_585"/>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Slot Die Background</a:t>
            </a:r>
            <a:endParaRPr sz="4800" b="0" i="0" u="none" strike="noStrike" cap="none" dirty="0">
              <a:solidFill>
                <a:srgbClr val="FFFFFF"/>
              </a:solidFill>
              <a:latin typeface="Raleway"/>
              <a:ea typeface="Raleway"/>
              <a:cs typeface="Raleway"/>
              <a:sym typeface="Raleway"/>
            </a:endParaRPr>
          </a:p>
        </p:txBody>
      </p:sp>
      <p:sp>
        <p:nvSpPr>
          <p:cNvPr id="389" name="Google Shape;389;g74ecefc390_3_585"/>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0" name="Google Shape;390;g74ecefc390_3_585"/>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Specifications/Requirements </a:t>
            </a:r>
            <a:endParaRPr sz="4800" b="0" i="0" u="none" strike="noStrike" cap="none" dirty="0">
              <a:solidFill>
                <a:srgbClr val="FFFFFF"/>
              </a:solidFill>
              <a:latin typeface="Raleway"/>
              <a:ea typeface="Raleway"/>
              <a:cs typeface="Raleway"/>
              <a:sym typeface="Raleway"/>
            </a:endParaRPr>
          </a:p>
        </p:txBody>
      </p:sp>
      <p:sp>
        <p:nvSpPr>
          <p:cNvPr id="391" name="Google Shape;391;g74ecefc390_3_585"/>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2" name="Google Shape;392;g74ecefc390_3_585"/>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3"/>
                  </a:ext>
                </a:extLst>
              </a:rPr>
              <a:t>Subassemblies</a:t>
            </a:r>
            <a:endParaRPr sz="4800" b="0" i="0" u="none" strike="noStrike" cap="none" dirty="0">
              <a:solidFill>
                <a:srgbClr val="FFFFFF"/>
              </a:solidFill>
              <a:latin typeface="Raleway"/>
              <a:ea typeface="Raleway"/>
              <a:cs typeface="Raleway"/>
              <a:sym typeface="Raleway"/>
            </a:endParaRPr>
          </a:p>
        </p:txBody>
      </p:sp>
      <p:sp>
        <p:nvSpPr>
          <p:cNvPr id="393" name="Google Shape;393;g74ecefc390_3_585"/>
          <p:cNvSpPr/>
          <p:nvPr/>
        </p:nvSpPr>
        <p:spPr>
          <a:xfrm>
            <a:off x="31895450" y="15492188"/>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394" name="Google Shape;394;g74ecefc390_3_585"/>
          <p:cNvSpPr/>
          <p:nvPr/>
        </p:nvSpPr>
        <p:spPr>
          <a:xfrm rot="10800000" flipH="1">
            <a:off x="31914800" y="16850850"/>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5" name="Google Shape;395;g74ecefc390_3_585"/>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Critical Subassemblies </a:t>
            </a:r>
            <a:endParaRPr sz="4800" b="0" i="0" u="none" strike="noStrike" cap="none" dirty="0">
              <a:solidFill>
                <a:srgbClr val="FFFFFF"/>
              </a:solidFill>
              <a:latin typeface="Raleway"/>
              <a:ea typeface="Raleway"/>
              <a:cs typeface="Raleway"/>
              <a:sym typeface="Raleway"/>
            </a:endParaRPr>
          </a:p>
        </p:txBody>
      </p:sp>
      <p:sp>
        <p:nvSpPr>
          <p:cNvPr id="396" name="Google Shape;396;g74ecefc390_3_585"/>
          <p:cNvSpPr txBox="1"/>
          <p:nvPr/>
        </p:nvSpPr>
        <p:spPr>
          <a:xfrm>
            <a:off x="854175" y="12228900"/>
            <a:ext cx="108135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Used device for coating applications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Consist of two halves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 land and lip flatness are particularly sensitive areas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Variation in flatness can occur through misuse, accidents, and/or wear</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 solution that reduces these costs would be a great benefit to TC</a:t>
            </a:r>
            <a:endParaRPr sz="2400" i="0" u="none" strike="noStrike" cap="none" dirty="0">
              <a:solidFill>
                <a:srgbClr val="FFFFFF"/>
              </a:solidFill>
              <a:latin typeface="Raleway"/>
              <a:ea typeface="Raleway"/>
              <a:cs typeface="Raleway"/>
              <a:sym typeface="Raleway"/>
            </a:endParaRPr>
          </a:p>
        </p:txBody>
      </p:sp>
      <p:sp>
        <p:nvSpPr>
          <p:cNvPr id="397" name="Google Shape;397;g74ecefc390_3_585"/>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4"/>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5"/>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6"/>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7"/>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8"/>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9"/>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0"/>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1"/>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2"/>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398" name="Google Shape;398;g74ecefc390_3_585"/>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399" name="Google Shape;399;g74ecefc390_3_585"/>
          <p:cNvSpPr txBox="1"/>
          <p:nvPr/>
        </p:nvSpPr>
        <p:spPr>
          <a:xfrm>
            <a:off x="866100" y="21989575"/>
            <a:ext cx="10504800" cy="100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dirty="0">
                <a:solidFill>
                  <a:srgbClr val="FFFFFF"/>
                </a:solidFill>
              </a:rPr>
              <a:t>Performance Specifications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2.5 Micrometers of resolution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Accommodate 8 - 66-inch dies, four to seven inches in depth, and one to seven inches in height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Profitable ROI for Transcontinental</a:t>
            </a:r>
            <a:endParaRPr sz="2400" dirty="0">
              <a:solidFill>
                <a:srgbClr val="FFFFFF"/>
              </a:solidFill>
            </a:endParaRPr>
          </a:p>
          <a:p>
            <a:pPr marL="0" lvl="0" indent="0" algn="l" rtl="0">
              <a:lnSpc>
                <a:spcPct val="115000"/>
              </a:lnSpc>
              <a:spcBef>
                <a:spcPts val="0"/>
              </a:spcBef>
              <a:spcAft>
                <a:spcPts val="0"/>
              </a:spcAft>
              <a:buNone/>
            </a:pPr>
            <a:endParaRPr sz="3000" b="1" u="sng" dirty="0">
              <a:solidFill>
                <a:srgbClr val="FFFFFF"/>
              </a:solidFill>
            </a:endParaRPr>
          </a:p>
          <a:p>
            <a:pPr marL="0" lvl="0" indent="0" algn="l" rtl="0">
              <a:lnSpc>
                <a:spcPct val="115000"/>
              </a:lnSpc>
              <a:spcBef>
                <a:spcPts val="0"/>
              </a:spcBef>
              <a:spcAft>
                <a:spcPts val="0"/>
              </a:spcAft>
              <a:buNone/>
            </a:pPr>
            <a:r>
              <a:rPr lang="en-US" sz="3000" b="1" u="sng" dirty="0">
                <a:solidFill>
                  <a:srgbClr val="FFFFFF"/>
                </a:solidFill>
              </a:rPr>
              <a:t>Requirements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documents must be in PDF format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CAD performed in Creo or Solidworks</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Built solution must include technical documentation such as a user         manual for training purposes.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Any metrological  process used should minimize risk of damage or wear to the die.</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Output of the measurement process should be easy to record and review, Excel is preferred.</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flatness of the land of each die half should be measurable. Any other measurements, such as the lip of the die, is optional.</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fit on a pre-existing marble table located at   Transcontinental’s part inspection station.</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be considered to be non-portable.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process should be cheaper and quicker than the current     outsourcing.</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 preliminary product user manual will be developed for the prototype.</a:t>
            </a:r>
            <a:endParaRPr sz="2400" dirty="0">
              <a:solidFill>
                <a:srgbClr val="FFFFFF"/>
              </a:solidFill>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400" name="Google Shape;400;g74ecefc390_3_585"/>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1" name="Google Shape;401;g74ecefc390_3_585"/>
          <p:cNvSpPr txBox="1"/>
          <p:nvPr/>
        </p:nvSpPr>
        <p:spPr>
          <a:xfrm>
            <a:off x="13401200" y="26646150"/>
            <a:ext cx="7610100" cy="50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LMS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Linear Motion System allows for smooth continuous motion of the frame across the die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457200" marR="0" lvl="0" indent="-406400" algn="l" rtl="0">
              <a:lnSpc>
                <a:spcPct val="100000"/>
              </a:lnSpc>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Frame mounts to the top of the carriage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Consist of an Air slide from OAV</a:t>
            </a:r>
            <a:endParaRPr sz="24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Uses air for stability and accuracy</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r>
              <a:rPr lang="en-US" sz="2400" b="1" dirty="0">
                <a:solidFill>
                  <a:schemeClr val="lt1"/>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3"/>
                  </a:ext>
                </a:extLst>
              </a:rPr>
              <a:t>Why is it critical?</a:t>
            </a:r>
            <a:r>
              <a:rPr lang="en-US" sz="2400" b="1" dirty="0">
                <a:solidFill>
                  <a:schemeClr val="lt1"/>
                </a:solidFill>
                <a:latin typeface="Raleway"/>
                <a:ea typeface="Raleway"/>
                <a:cs typeface="Raleway"/>
                <a:sym typeface="Raleway"/>
              </a:rPr>
              <a:t> -</a:t>
            </a:r>
            <a:r>
              <a:rPr lang="en-US" sz="2400" dirty="0">
                <a:solidFill>
                  <a:schemeClr val="lt1"/>
                </a:solidFill>
                <a:latin typeface="Raleway"/>
                <a:ea typeface="Raleway"/>
                <a:cs typeface="Raleway"/>
                <a:sym typeface="Raleway"/>
              </a:rPr>
              <a:t> Constrains the sensors motion to a plane parallel to die surface </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sp>
        <p:nvSpPr>
          <p:cNvPr id="402" name="Google Shape;402;g74ecefc390_3_585"/>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Frame: </a:t>
            </a:r>
            <a:r>
              <a:rPr lang="en-US" sz="2800" dirty="0">
                <a:solidFill>
                  <a:schemeClr val="lt1"/>
                </a:solidFill>
                <a:latin typeface="Raleway"/>
                <a:ea typeface="Raleway"/>
                <a:cs typeface="Raleway"/>
                <a:sym typeface="Raleway"/>
              </a:rPr>
              <a:t>The Interface between the LMS and the Sensor.</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Includes the LAS, VPS, and several mounts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Made from extruded T-channel aluminum, T-channel hardware, and milled parts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Counter balanced</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Vertically adjustable</a:t>
            </a: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403" name="Google Shape;403;g74ecefc390_3_585"/>
          <p:cNvGrpSpPr/>
          <p:nvPr/>
        </p:nvGrpSpPr>
        <p:grpSpPr>
          <a:xfrm>
            <a:off x="22079000" y="12663942"/>
            <a:ext cx="4343400" cy="6658752"/>
            <a:chOff x="22070438" y="11940950"/>
            <a:chExt cx="4343400" cy="6400800"/>
          </a:xfrm>
        </p:grpSpPr>
        <p:sp>
          <p:nvSpPr>
            <p:cNvPr id="404" name="Google Shape;404;g74ecefc390_3_585"/>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5" name="Google Shape;405;g74ecefc390_3_585"/>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VPS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Vertical Positioning System allows for focusing the sensor within its measurement range.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Fine adjustment by M-TSX-1D Single Direction Stage by MKS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Coarse adjustment by loosening T-slot bolts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Counterweight doubles as handle</a:t>
              </a:r>
              <a:endParaRPr sz="2400" dirty="0">
                <a:solidFill>
                  <a:srgbClr val="FFFFFF"/>
                </a:solidFill>
                <a:latin typeface="Raleway"/>
                <a:ea typeface="Raleway"/>
                <a:cs typeface="Raleway"/>
                <a:sym typeface="Raleway"/>
              </a:endParaRPr>
            </a:p>
          </p:txBody>
        </p:sp>
      </p:grpSp>
      <p:sp>
        <p:nvSpPr>
          <p:cNvPr id="406" name="Google Shape;406;g74ecefc390_3_585"/>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US" sz="2800" b="1" dirty="0">
                <a:solidFill>
                  <a:schemeClr val="lt1"/>
                </a:solidFill>
                <a:latin typeface="Raleway"/>
                <a:ea typeface="Raleway"/>
                <a:cs typeface="Raleway"/>
                <a:sym typeface="Raleway"/>
              </a:rPr>
              <a:t>LAS:</a:t>
            </a:r>
            <a:r>
              <a:rPr lang="en-US" sz="2800" dirty="0">
                <a:solidFill>
                  <a:schemeClr val="lt1"/>
                </a:solidFill>
                <a:latin typeface="Raleway"/>
                <a:ea typeface="Raleway"/>
                <a:cs typeface="Raleway"/>
                <a:sym typeface="Raleway"/>
              </a:rPr>
              <a:t> The Linear Actuation System provides the automated movement and linear encoding.</a:t>
            </a:r>
            <a:endParaRPr sz="28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28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Encoding is magnetic and sent to the sensor system (not pictured)</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Movement is a simple servo and wheel</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Will be altered if inaccurate or induces vibrations in testing</a:t>
            </a:r>
            <a:endParaRPr dirty="0"/>
          </a:p>
        </p:txBody>
      </p:sp>
      <p:sp>
        <p:nvSpPr>
          <p:cNvPr id="407" name="Google Shape;407;g74ecefc390_3_585"/>
          <p:cNvSpPr txBox="1"/>
          <p:nvPr/>
        </p:nvSpPr>
        <p:spPr>
          <a:xfrm>
            <a:off x="22755213" y="26646159"/>
            <a:ext cx="7468800" cy="499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800" b="1" dirty="0">
                <a:solidFill>
                  <a:schemeClr val="lt1"/>
                </a:solidFill>
                <a:latin typeface="Raleway"/>
                <a:ea typeface="Raleway"/>
                <a:cs typeface="Raleway"/>
                <a:sym typeface="Raleway"/>
              </a:rPr>
              <a:t>Sensor</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sensor will take measurements of the surface to analyze elevation variance</a:t>
            </a:r>
            <a:endParaRPr sz="28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Measures the flatness of the die surface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lvl="0" indent="-406400" algn="l" rtl="0">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Measured with laser interferometry </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0.3um Repeatability and 2.2um Linearity</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Software auto aligns measurements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US" sz="2400" b="1" dirty="0">
                <a:solidFill>
                  <a:schemeClr val="lt1"/>
                </a:solidFill>
                <a:latin typeface="Raleway"/>
                <a:ea typeface="Raleway"/>
                <a:cs typeface="Raleway"/>
                <a:sym typeface="Raleway"/>
              </a:rPr>
              <a:t>Why is it critical? -</a:t>
            </a:r>
            <a:r>
              <a:rPr lang="en-US" sz="2400" dirty="0">
                <a:solidFill>
                  <a:schemeClr val="lt1"/>
                </a:solidFill>
                <a:latin typeface="Raleway"/>
                <a:ea typeface="Raleway"/>
                <a:cs typeface="Raleway"/>
                <a:sym typeface="Raleway"/>
              </a:rPr>
              <a:t> Its resolution is the smallest increment that can possibly be measured</a:t>
            </a:r>
            <a:endParaRPr sz="2400" dirty="0">
              <a:solidFill>
                <a:schemeClr val="lt1"/>
              </a:solidFill>
              <a:latin typeface="Raleway"/>
              <a:ea typeface="Raleway"/>
              <a:cs typeface="Raleway"/>
              <a:sym typeface="Raleway"/>
            </a:endParaRPr>
          </a:p>
          <a:p>
            <a:pPr marL="914400" lvl="0" indent="457200" algn="l" rtl="0">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sp>
        <p:nvSpPr>
          <p:cNvPr id="408" name="Google Shape;408;g74ecefc390_3_585"/>
          <p:cNvSpPr/>
          <p:nvPr/>
        </p:nvSpPr>
        <p:spPr>
          <a:xfrm>
            <a:off x="32057400" y="49118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Budget Overview</a:t>
            </a:r>
            <a:endParaRPr sz="4800" b="0" i="0" u="none" strike="noStrike" cap="none" dirty="0">
              <a:solidFill>
                <a:srgbClr val="FFFFFF"/>
              </a:solidFill>
              <a:latin typeface="Raleway"/>
              <a:ea typeface="Raleway"/>
              <a:cs typeface="Raleway"/>
              <a:sym typeface="Raleway"/>
            </a:endParaRPr>
          </a:p>
        </p:txBody>
      </p:sp>
      <p:sp>
        <p:nvSpPr>
          <p:cNvPr id="409" name="Google Shape;409;g74ecefc390_3_585"/>
          <p:cNvSpPr/>
          <p:nvPr/>
        </p:nvSpPr>
        <p:spPr>
          <a:xfrm rot="10800000" flipH="1">
            <a:off x="32057400" y="6487175"/>
            <a:ext cx="11658600" cy="86679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410" name="Google Shape;410;g74ecefc390_3_585"/>
          <p:cNvPicPr preferRelativeResize="0"/>
          <p:nvPr/>
        </p:nvPicPr>
        <p:blipFill>
          <a:blip r:embed="rId6">
            <a:alphaModFix/>
          </a:blip>
          <a:stretch>
            <a:fillRect/>
          </a:stretch>
        </p:blipFill>
        <p:spPr>
          <a:xfrm>
            <a:off x="24571397" y="21732624"/>
            <a:ext cx="3898500" cy="4224663"/>
          </a:xfrm>
          <a:prstGeom prst="rect">
            <a:avLst/>
          </a:prstGeom>
          <a:noFill/>
          <a:ln>
            <a:noFill/>
          </a:ln>
        </p:spPr>
      </p:pic>
      <p:sp>
        <p:nvSpPr>
          <p:cNvPr id="411" name="Google Shape;411;g74ecefc390_3_585"/>
          <p:cNvSpPr txBox="1"/>
          <p:nvPr/>
        </p:nvSpPr>
        <p:spPr>
          <a:xfrm>
            <a:off x="39813825" y="6605675"/>
            <a:ext cx="3644700" cy="15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dirty="0">
                <a:solidFill>
                  <a:srgbClr val="FFFFFF"/>
                </a:solidFill>
                <a:latin typeface="Raleway"/>
                <a:ea typeface="Raleway"/>
                <a:cs typeface="Raleway"/>
                <a:sym typeface="Raleway"/>
              </a:rPr>
              <a:t>Budget overview of cost of the project with full Sponsor funding.</a:t>
            </a:r>
            <a:endParaRPr sz="2400"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endParaRPr dirty="0">
              <a:solidFill>
                <a:srgbClr val="FFFFFF"/>
              </a:solidFill>
              <a:latin typeface="Raleway"/>
              <a:ea typeface="Raleway"/>
              <a:cs typeface="Raleway"/>
              <a:sym typeface="Raleway"/>
            </a:endParaRPr>
          </a:p>
        </p:txBody>
      </p:sp>
      <p:pic>
        <p:nvPicPr>
          <p:cNvPr id="412" name="Google Shape;412;g74ecefc390_3_585"/>
          <p:cNvPicPr preferRelativeResize="0"/>
          <p:nvPr/>
        </p:nvPicPr>
        <p:blipFill>
          <a:blip r:embed="rId7">
            <a:alphaModFix/>
          </a:blip>
          <a:stretch>
            <a:fillRect/>
          </a:stretch>
        </p:blipFill>
        <p:spPr>
          <a:xfrm>
            <a:off x="23463113" y="8184606"/>
            <a:ext cx="1643489" cy="1912508"/>
          </a:xfrm>
          <a:prstGeom prst="rect">
            <a:avLst/>
          </a:prstGeom>
          <a:noFill/>
          <a:ln>
            <a:noFill/>
          </a:ln>
        </p:spPr>
      </p:pic>
      <p:pic>
        <p:nvPicPr>
          <p:cNvPr id="413" name="Google Shape;413;g74ecefc390_3_585"/>
          <p:cNvPicPr preferRelativeResize="0"/>
          <p:nvPr/>
        </p:nvPicPr>
        <p:blipFill>
          <a:blip r:embed="rId8">
            <a:alphaModFix/>
          </a:blip>
          <a:stretch>
            <a:fillRect/>
          </a:stretch>
        </p:blipFill>
        <p:spPr>
          <a:xfrm>
            <a:off x="22113175" y="7617150"/>
            <a:ext cx="4110401" cy="3770425"/>
          </a:xfrm>
          <a:prstGeom prst="rect">
            <a:avLst/>
          </a:prstGeom>
          <a:noFill/>
          <a:ln>
            <a:noFill/>
          </a:ln>
        </p:spPr>
      </p:pic>
      <p:pic>
        <p:nvPicPr>
          <p:cNvPr id="414" name="Google Shape;414;g74ecefc390_3_585"/>
          <p:cNvPicPr preferRelativeResize="0"/>
          <p:nvPr/>
        </p:nvPicPr>
        <p:blipFill>
          <a:blip r:embed="rId7">
            <a:alphaModFix/>
          </a:blip>
          <a:stretch>
            <a:fillRect/>
          </a:stretch>
        </p:blipFill>
        <p:spPr>
          <a:xfrm>
            <a:off x="17520450" y="7209975"/>
            <a:ext cx="4343399" cy="5054374"/>
          </a:xfrm>
          <a:prstGeom prst="rect">
            <a:avLst/>
          </a:prstGeom>
          <a:noFill/>
          <a:ln>
            <a:noFill/>
          </a:ln>
        </p:spPr>
      </p:pic>
      <p:sp>
        <p:nvSpPr>
          <p:cNvPr id="415" name="Google Shape;415;g74ecefc390_3_585"/>
          <p:cNvSpPr txBox="1"/>
          <p:nvPr/>
        </p:nvSpPr>
        <p:spPr>
          <a:xfrm>
            <a:off x="39686925" y="8319200"/>
            <a:ext cx="3898500" cy="2457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US" sz="2400" dirty="0">
                <a:solidFill>
                  <a:schemeClr val="lt1"/>
                </a:solidFill>
              </a:rPr>
              <a:t>Suggested option</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Most expensive</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U-Series Rail</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Price to build Prototype AND Full-scale shown</a:t>
            </a:r>
            <a:endParaRPr sz="2400" dirty="0">
              <a:solidFill>
                <a:schemeClr val="lt1"/>
              </a:solidFill>
            </a:endParaRPr>
          </a:p>
          <a:p>
            <a:pPr marL="914400" lvl="1" indent="-381000" algn="l" rtl="0">
              <a:spcBef>
                <a:spcPts val="0"/>
              </a:spcBef>
              <a:spcAft>
                <a:spcPts val="0"/>
              </a:spcAft>
              <a:buClr>
                <a:schemeClr val="lt1"/>
              </a:buClr>
              <a:buSzPts val="2400"/>
              <a:buChar char="○"/>
            </a:pPr>
            <a:r>
              <a:rPr lang="en-US" sz="2400" dirty="0">
                <a:solidFill>
                  <a:schemeClr val="lt1"/>
                </a:solidFill>
              </a:rPr>
              <a:t>Only Prototype will be built by Team</a:t>
            </a:r>
            <a:endParaRPr sz="2400" dirty="0">
              <a:solidFill>
                <a:schemeClr val="lt1"/>
              </a:solidFill>
            </a:endParaRPr>
          </a:p>
          <a:p>
            <a:pPr marL="0" lvl="0" indent="0" algn="l" rtl="0">
              <a:spcBef>
                <a:spcPts val="0"/>
              </a:spcBef>
              <a:spcAft>
                <a:spcPts val="0"/>
              </a:spcAft>
              <a:buNone/>
            </a:pPr>
            <a:endParaRPr dirty="0"/>
          </a:p>
        </p:txBody>
      </p:sp>
      <p:sp>
        <p:nvSpPr>
          <p:cNvPr id="416" name="Google Shape;416;g74ecefc390_3_585"/>
          <p:cNvSpPr txBox="1"/>
          <p:nvPr/>
        </p:nvSpPr>
        <p:spPr>
          <a:xfrm>
            <a:off x="32204175" y="11669974"/>
            <a:ext cx="11254500" cy="3102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Char char="●"/>
            </a:pPr>
            <a:r>
              <a:rPr lang="en-US" sz="2400" dirty="0">
                <a:solidFill>
                  <a:schemeClr val="lt1"/>
                </a:solidFill>
              </a:rPr>
              <a:t>Secondary option: Limited to University provided budget of $3000</a:t>
            </a:r>
            <a:endParaRPr sz="2400" dirty="0">
              <a:solidFill>
                <a:schemeClr val="lt1"/>
              </a:solidFill>
            </a:endParaRPr>
          </a:p>
          <a:p>
            <a:pPr marL="914400" lvl="1" indent="-381000" algn="l" rtl="0">
              <a:spcBef>
                <a:spcPts val="0"/>
              </a:spcBef>
              <a:spcAft>
                <a:spcPts val="0"/>
              </a:spcAft>
              <a:buClr>
                <a:schemeClr val="lt1"/>
              </a:buClr>
              <a:buSzPts val="2400"/>
              <a:buChar char="○"/>
            </a:pPr>
            <a:r>
              <a:rPr lang="en-US" sz="2400" dirty="0">
                <a:solidFill>
                  <a:schemeClr val="lt1"/>
                </a:solidFill>
              </a:rPr>
              <a:t>The Linear Motion System and Optical Sensor would be changed to fit within new budget parameters.</a:t>
            </a:r>
            <a:endParaRPr sz="2400" dirty="0">
              <a:solidFill>
                <a:schemeClr val="lt1"/>
              </a:solidFill>
            </a:endParaRPr>
          </a:p>
          <a:p>
            <a:pPr marL="457200" lvl="0" indent="0" algn="l" rtl="0">
              <a:spcBef>
                <a:spcPts val="0"/>
              </a:spcBef>
              <a:spcAft>
                <a:spcPts val="0"/>
              </a:spcAft>
              <a:buNone/>
            </a:pPr>
            <a:endParaRPr sz="2400" dirty="0">
              <a:solidFill>
                <a:schemeClr val="lt1"/>
              </a:solidFill>
            </a:endParaRPr>
          </a:p>
          <a:p>
            <a:pPr marL="457200" lvl="0" indent="-381000" algn="l" rtl="0">
              <a:spcBef>
                <a:spcPts val="0"/>
              </a:spcBef>
              <a:spcAft>
                <a:spcPts val="0"/>
              </a:spcAft>
              <a:buClr>
                <a:srgbClr val="FFFFFF"/>
              </a:buClr>
              <a:buSzPts val="2400"/>
              <a:buChar char="●"/>
            </a:pPr>
            <a:r>
              <a:rPr lang="en-US" sz="2400" dirty="0">
                <a:solidFill>
                  <a:srgbClr val="FFFFFF"/>
                </a:solidFill>
              </a:rPr>
              <a:t>Tertiary option: Replace OAV </a:t>
            </a:r>
            <a:r>
              <a:rPr lang="en-US" sz="2400" dirty="0">
                <a:solidFill>
                  <a:schemeClr val="lt1"/>
                </a:solidFill>
              </a:rPr>
              <a:t>U-series</a:t>
            </a:r>
            <a:r>
              <a:rPr lang="en-US" sz="2400" dirty="0">
                <a:solidFill>
                  <a:srgbClr val="FFFFFF"/>
                </a:solidFill>
              </a:rPr>
              <a:t> LMS system with OAV </a:t>
            </a:r>
            <a:r>
              <a:rPr lang="en-US" sz="2400" dirty="0">
                <a:solidFill>
                  <a:schemeClr val="lt1"/>
                </a:solidFill>
              </a:rPr>
              <a:t>Dovetail</a:t>
            </a:r>
            <a:endParaRPr sz="2400" dirty="0">
              <a:solidFill>
                <a:srgbClr val="FFFFFF"/>
              </a:solidFill>
            </a:endParaRPr>
          </a:p>
          <a:p>
            <a:pPr marL="914400" lvl="1" indent="-381000" algn="l" rtl="0">
              <a:spcBef>
                <a:spcPts val="0"/>
              </a:spcBef>
              <a:spcAft>
                <a:spcPts val="0"/>
              </a:spcAft>
              <a:buClr>
                <a:srgbClr val="FFFFFF"/>
              </a:buClr>
              <a:buSzPts val="2400"/>
              <a:buChar char="○"/>
            </a:pPr>
            <a:r>
              <a:rPr lang="en-US" sz="2400" dirty="0">
                <a:solidFill>
                  <a:srgbClr val="FFFFFF"/>
                </a:solidFill>
              </a:rPr>
              <a:t>Budget reduced by:</a:t>
            </a:r>
            <a:endParaRPr sz="2400" dirty="0">
              <a:solidFill>
                <a:srgbClr val="FFFFFF"/>
              </a:solidFill>
            </a:endParaRPr>
          </a:p>
          <a:p>
            <a:pPr marL="1371600" lvl="2" indent="-381000" algn="l" rtl="0">
              <a:spcBef>
                <a:spcPts val="0"/>
              </a:spcBef>
              <a:spcAft>
                <a:spcPts val="0"/>
              </a:spcAft>
              <a:buClr>
                <a:srgbClr val="FFFFFF"/>
              </a:buClr>
              <a:buSzPts val="2400"/>
              <a:buChar char="■"/>
            </a:pPr>
            <a:r>
              <a:rPr lang="en-US" sz="2400" dirty="0">
                <a:solidFill>
                  <a:srgbClr val="FFFFFF"/>
                </a:solidFill>
              </a:rPr>
              <a:t>17% for Prototype</a:t>
            </a:r>
            <a:endParaRPr sz="2400" dirty="0">
              <a:solidFill>
                <a:srgbClr val="FFFFFF"/>
              </a:solidFill>
            </a:endParaRPr>
          </a:p>
          <a:p>
            <a:pPr marL="1371600" lvl="2" indent="-381000" algn="l" rtl="0">
              <a:spcBef>
                <a:spcPts val="0"/>
              </a:spcBef>
              <a:spcAft>
                <a:spcPts val="0"/>
              </a:spcAft>
              <a:buClr>
                <a:srgbClr val="FFFFFF"/>
              </a:buClr>
              <a:buSzPts val="2400"/>
              <a:buChar char="■"/>
            </a:pPr>
            <a:r>
              <a:rPr lang="en-US" sz="2400" dirty="0">
                <a:solidFill>
                  <a:srgbClr val="FFFFFF"/>
                </a:solidFill>
              </a:rPr>
              <a:t>78.5% for Full-scale Budget</a:t>
            </a:r>
            <a:endParaRPr sz="2400" dirty="0">
              <a:solidFill>
                <a:srgbClr val="FFFFFF"/>
              </a:solidFill>
            </a:endParaRPr>
          </a:p>
        </p:txBody>
      </p:sp>
      <p:grpSp>
        <p:nvGrpSpPr>
          <p:cNvPr id="417" name="Google Shape;417;g74ecefc390_3_585"/>
          <p:cNvGrpSpPr/>
          <p:nvPr/>
        </p:nvGrpSpPr>
        <p:grpSpPr>
          <a:xfrm>
            <a:off x="32562659" y="835691"/>
            <a:ext cx="10992242" cy="2930232"/>
            <a:chOff x="32562025" y="716000"/>
            <a:chExt cx="11153975" cy="3050100"/>
          </a:xfrm>
        </p:grpSpPr>
        <p:pic>
          <p:nvPicPr>
            <p:cNvPr id="418" name="Google Shape;418;g74ecefc390_3_585"/>
            <p:cNvPicPr preferRelativeResize="0"/>
            <p:nvPr/>
          </p:nvPicPr>
          <p:blipFill>
            <a:blip r:embed="rId9">
              <a:alphaModFix/>
            </a:blip>
            <a:stretch>
              <a:fillRect/>
            </a:stretch>
          </p:blipFill>
          <p:spPr>
            <a:xfrm>
              <a:off x="32562025" y="716000"/>
              <a:ext cx="4453277" cy="3050100"/>
            </a:xfrm>
            <a:prstGeom prst="rect">
              <a:avLst/>
            </a:prstGeom>
            <a:noFill/>
            <a:ln>
              <a:noFill/>
            </a:ln>
          </p:spPr>
        </p:pic>
        <p:pic>
          <p:nvPicPr>
            <p:cNvPr id="419" name="Google Shape;419;g74ecefc390_3_585"/>
            <p:cNvPicPr preferRelativeResize="0"/>
            <p:nvPr/>
          </p:nvPicPr>
          <p:blipFill>
            <a:blip r:embed="rId10">
              <a:alphaModFix/>
            </a:blip>
            <a:stretch>
              <a:fillRect/>
            </a:stretch>
          </p:blipFill>
          <p:spPr>
            <a:xfrm>
              <a:off x="37038450" y="1954413"/>
              <a:ext cx="6677550" cy="915725"/>
            </a:xfrm>
            <a:prstGeom prst="rect">
              <a:avLst/>
            </a:prstGeom>
            <a:noFill/>
            <a:ln>
              <a:noFill/>
            </a:ln>
          </p:spPr>
        </p:pic>
      </p:grpSp>
      <p:pic>
        <p:nvPicPr>
          <p:cNvPr id="420" name="Google Shape;420;g74ecefc390_3_585"/>
          <p:cNvPicPr preferRelativeResize="0"/>
          <p:nvPr/>
        </p:nvPicPr>
        <p:blipFill>
          <a:blip r:embed="rId11">
            <a:alphaModFix/>
          </a:blip>
          <a:stretch>
            <a:fillRect/>
          </a:stretch>
        </p:blipFill>
        <p:spPr>
          <a:xfrm>
            <a:off x="32204163" y="6720375"/>
            <a:ext cx="7515225" cy="4686300"/>
          </a:xfrm>
          <a:prstGeom prst="rect">
            <a:avLst/>
          </a:prstGeom>
          <a:noFill/>
          <a:ln>
            <a:noFill/>
          </a:ln>
        </p:spPr>
      </p:pic>
      <p:pic>
        <p:nvPicPr>
          <p:cNvPr id="421" name="Google Shape;421;g74ecefc390_3_585"/>
          <p:cNvPicPr preferRelativeResize="0"/>
          <p:nvPr/>
        </p:nvPicPr>
        <p:blipFill>
          <a:blip r:embed="rId12">
            <a:alphaModFix/>
          </a:blip>
          <a:stretch>
            <a:fillRect/>
          </a:stretch>
        </p:blipFill>
        <p:spPr>
          <a:xfrm>
            <a:off x="999775" y="16326213"/>
            <a:ext cx="5848350" cy="2828925"/>
          </a:xfrm>
          <a:prstGeom prst="rect">
            <a:avLst/>
          </a:prstGeom>
          <a:noFill/>
          <a:ln>
            <a:noFill/>
          </a:ln>
        </p:spPr>
      </p:pic>
      <p:sp>
        <p:nvSpPr>
          <p:cNvPr id="422" name="Google Shape;422;g74ecefc390_3_585"/>
          <p:cNvSpPr/>
          <p:nvPr/>
        </p:nvSpPr>
        <p:spPr>
          <a:xfrm>
            <a:off x="31895475" y="23847175"/>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FFFFFF"/>
              </a:solidFill>
              <a:latin typeface="Raleway"/>
              <a:ea typeface="Raleway"/>
              <a:cs typeface="Raleway"/>
              <a:sym typeface="Raleway"/>
            </a:endParaRPr>
          </a:p>
        </p:txBody>
      </p:sp>
      <p:sp>
        <p:nvSpPr>
          <p:cNvPr id="423" name="Google Shape;423;g74ecefc390_3_585"/>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424" name="Google Shape;424;g74ecefc390_3_585"/>
          <p:cNvSpPr/>
          <p:nvPr/>
        </p:nvSpPr>
        <p:spPr>
          <a:xfrm rot="10800000" flipH="1">
            <a:off x="31895475" y="25330550"/>
            <a:ext cx="11658600" cy="73149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5" name="Google Shape;425;g74ecefc390_3_585"/>
          <p:cNvSpPr txBox="1"/>
          <p:nvPr/>
        </p:nvSpPr>
        <p:spPr>
          <a:xfrm>
            <a:off x="7257250" y="16361425"/>
            <a:ext cx="43434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latin typeface="Raleway"/>
                <a:ea typeface="Raleway"/>
                <a:cs typeface="Raleway"/>
                <a:sym typeface="Raleway"/>
              </a:rPr>
              <a:t>Image of 16-inch slot die to be tested on our designed prototype metrology system</a:t>
            </a:r>
            <a:endParaRPr sz="2400" dirty="0">
              <a:solidFill>
                <a:srgbClr val="FFFFFF"/>
              </a:solidFill>
              <a:latin typeface="Raleway"/>
              <a:ea typeface="Raleway"/>
              <a:cs typeface="Raleway"/>
              <a:sym typeface="Raleway"/>
            </a:endParaRPr>
          </a:p>
        </p:txBody>
      </p:sp>
      <p:pic>
        <p:nvPicPr>
          <p:cNvPr id="426" name="Google Shape;426;g74ecefc390_3_585"/>
          <p:cNvPicPr preferRelativeResize="0"/>
          <p:nvPr/>
        </p:nvPicPr>
        <p:blipFill>
          <a:blip r:embed="rId13">
            <a:alphaModFix/>
          </a:blip>
          <a:stretch>
            <a:fillRect/>
          </a:stretch>
        </p:blipFill>
        <p:spPr>
          <a:xfrm>
            <a:off x="26483683" y="7176350"/>
            <a:ext cx="4343391" cy="5121626"/>
          </a:xfrm>
          <a:prstGeom prst="rect">
            <a:avLst/>
          </a:prstGeom>
          <a:noFill/>
          <a:ln>
            <a:noFill/>
          </a:ln>
        </p:spPr>
      </p:pic>
      <p:pic>
        <p:nvPicPr>
          <p:cNvPr id="427" name="Google Shape;427;g74ecefc390_3_585"/>
          <p:cNvPicPr preferRelativeResize="0"/>
          <p:nvPr/>
        </p:nvPicPr>
        <p:blipFill>
          <a:blip r:embed="rId14">
            <a:alphaModFix/>
          </a:blip>
          <a:stretch>
            <a:fillRect/>
          </a:stretch>
        </p:blipFill>
        <p:spPr>
          <a:xfrm>
            <a:off x="12947750" y="7209975"/>
            <a:ext cx="4343400" cy="5054375"/>
          </a:xfrm>
          <a:prstGeom prst="rect">
            <a:avLst/>
          </a:prstGeom>
          <a:noFill/>
          <a:ln>
            <a:noFill/>
          </a:ln>
        </p:spPr>
      </p:pic>
      <p:pic>
        <p:nvPicPr>
          <p:cNvPr id="428" name="Google Shape;428;g74ecefc390_3_585"/>
          <p:cNvPicPr preferRelativeResize="0"/>
          <p:nvPr/>
        </p:nvPicPr>
        <p:blipFill>
          <a:blip r:embed="rId15">
            <a:alphaModFix/>
          </a:blip>
          <a:stretch>
            <a:fillRect/>
          </a:stretch>
        </p:blipFill>
        <p:spPr>
          <a:xfrm>
            <a:off x="13824250" y="22304138"/>
            <a:ext cx="7505700" cy="3390900"/>
          </a:xfrm>
          <a:prstGeom prst="rect">
            <a:avLst/>
          </a:prstGeom>
          <a:noFill/>
          <a:ln>
            <a:noFill/>
          </a:ln>
        </p:spPr>
      </p:pic>
      <p:sp>
        <p:nvSpPr>
          <p:cNvPr id="429" name="Google Shape;429;g74ecefc390_3_585"/>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4"/>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5"/>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6"/>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7"/>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8"/>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9"/>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0"/>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1"/>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2"/>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pic>
        <p:nvPicPr>
          <p:cNvPr id="6" name="Audio 5">
            <a:hlinkClick r:id="" action="ppaction://media"/>
            <a:extLst>
              <a:ext uri="{FF2B5EF4-FFF2-40B4-BE49-F238E27FC236}">
                <a16:creationId xmlns:a16="http://schemas.microsoft.com/office/drawing/2014/main" id="{EA424C84-0A83-47A8-9C03-7AF59B7645F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129200" y="32156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708"/>
    </mc:Choice>
    <mc:Fallback xmlns="">
      <p:transition spd="slow" advTm="6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74ecefc390_3_528"/>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6" name="Google Shape;436;g74ecefc390_3_528"/>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7" name="Google Shape;437;g74ecefc390_3_528"/>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8" name="Google Shape;438;g74ecefc390_3_528"/>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9" name="Google Shape;439;g74ecefc390_3_528"/>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dirty="0">
                <a:solidFill>
                  <a:srgbClr val="FFFFFF"/>
                </a:solidFill>
                <a:latin typeface="Raleway"/>
                <a:ea typeface="Raleway"/>
                <a:cs typeface="Raleway"/>
                <a:sym typeface="Raleway"/>
              </a:rPr>
              <a:t>DPS: </a:t>
            </a:r>
            <a:r>
              <a:rPr lang="en-US" sz="2800" dirty="0">
                <a:solidFill>
                  <a:srgbClr val="FFFFFF"/>
                </a:solidFill>
                <a:latin typeface="Raleway"/>
                <a:ea typeface="Raleway"/>
                <a:cs typeface="Raleway"/>
                <a:sym typeface="Raleway"/>
              </a:rPr>
              <a:t>The Die Positioning System moves the Die into measurement range.</a:t>
            </a:r>
            <a:endParaRPr sz="28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28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Uses a Hitch-Jack as a purchasable actuator</a:t>
            </a:r>
            <a:endParaRPr sz="2400" dirty="0">
              <a:solidFill>
                <a:srgbClr val="FFFFFF"/>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Utilizes clamps to secure sub-assembly</a:t>
            </a:r>
            <a:endParaRPr sz="2400" dirty="0">
              <a:solidFill>
                <a:srgbClr val="FFFFFF"/>
              </a:solidFill>
              <a:latin typeface="Raleway"/>
              <a:ea typeface="Raleway"/>
              <a:cs typeface="Raleway"/>
              <a:sym typeface="Raleway"/>
            </a:endParaRPr>
          </a:p>
          <a:p>
            <a:pPr marL="914400" marR="0" lvl="1"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Avoids permanent modification of granite table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Teflon surface for low friction</a:t>
            </a:r>
            <a:endParaRPr sz="2400" dirty="0">
              <a:solidFill>
                <a:srgbClr val="FFFFFF"/>
              </a:solidFill>
              <a:latin typeface="Raleway"/>
              <a:ea typeface="Raleway"/>
              <a:cs typeface="Raleway"/>
              <a:sym typeface="Raleway"/>
            </a:endParaRPr>
          </a:p>
        </p:txBody>
      </p:sp>
      <p:sp>
        <p:nvSpPr>
          <p:cNvPr id="440" name="Google Shape;440;g74ecefc390_3_528"/>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441" name="Google Shape;441;g74ecefc390_3_528"/>
          <p:cNvPicPr preferRelativeResize="0"/>
          <p:nvPr/>
        </p:nvPicPr>
        <p:blipFill rotWithShape="1">
          <a:blip r:embed="rId5">
            <a:alphaModFix/>
          </a:blip>
          <a:srcRect/>
          <a:stretch/>
        </p:blipFill>
        <p:spPr>
          <a:xfrm>
            <a:off x="808901" y="569552"/>
            <a:ext cx="6971500" cy="3049950"/>
          </a:xfrm>
          <a:prstGeom prst="rect">
            <a:avLst/>
          </a:prstGeom>
          <a:noFill/>
          <a:ln>
            <a:noFill/>
          </a:ln>
        </p:spPr>
      </p:pic>
      <p:sp>
        <p:nvSpPr>
          <p:cNvPr id="442" name="Google Shape;442;g74ecefc390_3_528"/>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443" name="Google Shape;443;g74ecefc390_3_528"/>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444" name="Google Shape;444;g74ecefc390_3_528"/>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5" name="Google Shape;445;g74ecefc390_3_528"/>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Slot Die Background</a:t>
            </a:r>
            <a:endParaRPr sz="4800" b="0" i="0" u="none" strike="noStrike" cap="none" dirty="0">
              <a:solidFill>
                <a:srgbClr val="FFFFFF"/>
              </a:solidFill>
              <a:latin typeface="Raleway"/>
              <a:ea typeface="Raleway"/>
              <a:cs typeface="Raleway"/>
              <a:sym typeface="Raleway"/>
            </a:endParaRPr>
          </a:p>
        </p:txBody>
      </p:sp>
      <p:sp>
        <p:nvSpPr>
          <p:cNvPr id="446" name="Google Shape;446;g74ecefc390_3_528"/>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7" name="Google Shape;447;g74ecefc390_3_528"/>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Specifications/Requirements </a:t>
            </a:r>
            <a:endParaRPr sz="4800" b="0" i="0" u="none" strike="noStrike" cap="none" dirty="0">
              <a:solidFill>
                <a:srgbClr val="FFFFFF"/>
              </a:solidFill>
              <a:latin typeface="Raleway"/>
              <a:ea typeface="Raleway"/>
              <a:cs typeface="Raleway"/>
              <a:sym typeface="Raleway"/>
            </a:endParaRPr>
          </a:p>
        </p:txBody>
      </p:sp>
      <p:sp>
        <p:nvSpPr>
          <p:cNvPr id="448" name="Google Shape;448;g74ecefc390_3_528"/>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9" name="Google Shape;449;g74ecefc390_3_528"/>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3"/>
                  </a:ext>
                </a:extLst>
              </a:rPr>
              <a:t>Subassemblies</a:t>
            </a:r>
            <a:endParaRPr sz="4800" b="0" i="0" u="none" strike="noStrike" cap="none" dirty="0">
              <a:solidFill>
                <a:srgbClr val="FFFFFF"/>
              </a:solidFill>
              <a:latin typeface="Raleway"/>
              <a:ea typeface="Raleway"/>
              <a:cs typeface="Raleway"/>
              <a:sym typeface="Raleway"/>
            </a:endParaRPr>
          </a:p>
        </p:txBody>
      </p:sp>
      <p:sp>
        <p:nvSpPr>
          <p:cNvPr id="452" name="Google Shape;452;g74ecefc390_3_528"/>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Critical Subassemblies </a:t>
            </a:r>
            <a:endParaRPr sz="4800" b="0" i="0" u="none" strike="noStrike" cap="none" dirty="0">
              <a:solidFill>
                <a:srgbClr val="FFFFFF"/>
              </a:solidFill>
              <a:latin typeface="Raleway"/>
              <a:ea typeface="Raleway"/>
              <a:cs typeface="Raleway"/>
              <a:sym typeface="Raleway"/>
            </a:endParaRPr>
          </a:p>
        </p:txBody>
      </p:sp>
      <p:sp>
        <p:nvSpPr>
          <p:cNvPr id="454" name="Google Shape;454;g74ecefc390_3_528"/>
          <p:cNvSpPr txBox="1"/>
          <p:nvPr/>
        </p:nvSpPr>
        <p:spPr>
          <a:xfrm>
            <a:off x="854175" y="12228900"/>
            <a:ext cx="108135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Used device for coating applications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Consist of two halves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 land and lip flatness are particularly sensitive areas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Variation in flatness can occur through misuse, accidents, and/or wear</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 solution that reduces these costs would be a great benefit to TC</a:t>
            </a:r>
            <a:endParaRPr sz="2400" i="0" u="none" strike="noStrike" cap="none" dirty="0">
              <a:solidFill>
                <a:srgbClr val="FFFFFF"/>
              </a:solidFill>
              <a:latin typeface="Raleway"/>
              <a:ea typeface="Raleway"/>
              <a:cs typeface="Raleway"/>
              <a:sym typeface="Raleway"/>
            </a:endParaRPr>
          </a:p>
        </p:txBody>
      </p:sp>
      <p:sp>
        <p:nvSpPr>
          <p:cNvPr id="455" name="Google Shape;455;g74ecefc390_3_528"/>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4"/>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5"/>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6"/>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7"/>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8"/>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9"/>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0"/>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1"/>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2"/>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456" name="Google Shape;456;g74ecefc390_3_528"/>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457" name="Google Shape;457;g74ecefc390_3_528"/>
          <p:cNvSpPr txBox="1"/>
          <p:nvPr/>
        </p:nvSpPr>
        <p:spPr>
          <a:xfrm>
            <a:off x="866100" y="21989575"/>
            <a:ext cx="10504800" cy="100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dirty="0">
                <a:solidFill>
                  <a:srgbClr val="FFFFFF"/>
                </a:solidFill>
              </a:rPr>
              <a:t>Performance Specifications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2.5 Micrometers of resolution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Accommodate 8 - 66-inch dies, four to seven inches in depth, and one to seven inches in height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Profitable ROI for Transcontinental</a:t>
            </a:r>
            <a:endParaRPr sz="2400" dirty="0">
              <a:solidFill>
                <a:srgbClr val="FFFFFF"/>
              </a:solidFill>
            </a:endParaRPr>
          </a:p>
          <a:p>
            <a:pPr marL="0" lvl="0" indent="0" algn="l" rtl="0">
              <a:lnSpc>
                <a:spcPct val="115000"/>
              </a:lnSpc>
              <a:spcBef>
                <a:spcPts val="0"/>
              </a:spcBef>
              <a:spcAft>
                <a:spcPts val="0"/>
              </a:spcAft>
              <a:buNone/>
            </a:pPr>
            <a:endParaRPr sz="3000" b="1" u="sng" dirty="0">
              <a:solidFill>
                <a:srgbClr val="FFFFFF"/>
              </a:solidFill>
            </a:endParaRPr>
          </a:p>
          <a:p>
            <a:pPr marL="0" lvl="0" indent="0" algn="l" rtl="0">
              <a:lnSpc>
                <a:spcPct val="115000"/>
              </a:lnSpc>
              <a:spcBef>
                <a:spcPts val="0"/>
              </a:spcBef>
              <a:spcAft>
                <a:spcPts val="0"/>
              </a:spcAft>
              <a:buNone/>
            </a:pPr>
            <a:r>
              <a:rPr lang="en-US" sz="3000" b="1" u="sng" dirty="0">
                <a:solidFill>
                  <a:srgbClr val="FFFFFF"/>
                </a:solidFill>
              </a:rPr>
              <a:t>Requirements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documents must be in PDF format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CAD performed in Creo or Solidworks</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Built solution must include technical documentation such as a user         manual for training purposes.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Any metrological  process used should minimize risk of damage or wear to the die.</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Output of the measurement process should be easy to record and review, Excel is preferred.</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flatness of the land of each die half should be measurable. Any other measurements, such as the lip of the die, is optional.</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fit on a pre-existing marble table located at   Transcontinental’s part inspection station.</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be considered to be non-portable.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process should be cheaper and quicker than the current     outsourcing.</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 preliminary product user manual will be developed for the prototype.</a:t>
            </a:r>
            <a:endParaRPr sz="2400" dirty="0">
              <a:solidFill>
                <a:srgbClr val="FFFFFF"/>
              </a:solidFill>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458" name="Google Shape;458;g74ecefc390_3_528"/>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9" name="Google Shape;459;g74ecefc390_3_528"/>
          <p:cNvSpPr txBox="1"/>
          <p:nvPr/>
        </p:nvSpPr>
        <p:spPr>
          <a:xfrm>
            <a:off x="13401200" y="26646150"/>
            <a:ext cx="7610100" cy="50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LMS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Linear Motion System allows for smooth continuous motion of the frame across the die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457200" marR="0" lvl="0" indent="-406400" algn="l" rtl="0">
              <a:lnSpc>
                <a:spcPct val="100000"/>
              </a:lnSpc>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Frame mounts to the top of the carriage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Consist of an Air slide from OAV</a:t>
            </a:r>
            <a:endParaRPr sz="24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Uses air for stability and accuracy</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r>
              <a:rPr lang="en-US" sz="2400" b="1" dirty="0">
                <a:solidFill>
                  <a:schemeClr val="lt1"/>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3"/>
                  </a:ext>
                </a:extLst>
              </a:rPr>
              <a:t>Why is it critical?</a:t>
            </a:r>
            <a:r>
              <a:rPr lang="en-US" sz="2400" b="1" dirty="0">
                <a:solidFill>
                  <a:schemeClr val="lt1"/>
                </a:solidFill>
                <a:latin typeface="Raleway"/>
                <a:ea typeface="Raleway"/>
                <a:cs typeface="Raleway"/>
                <a:sym typeface="Raleway"/>
              </a:rPr>
              <a:t> -</a:t>
            </a:r>
            <a:r>
              <a:rPr lang="en-US" sz="2400" dirty="0">
                <a:solidFill>
                  <a:schemeClr val="lt1"/>
                </a:solidFill>
                <a:latin typeface="Raleway"/>
                <a:ea typeface="Raleway"/>
                <a:cs typeface="Raleway"/>
                <a:sym typeface="Raleway"/>
              </a:rPr>
              <a:t> Constrains the sensors motion to a plane parallel to die surface </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sp>
        <p:nvSpPr>
          <p:cNvPr id="460" name="Google Shape;460;g74ecefc390_3_528"/>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Frame: </a:t>
            </a:r>
            <a:r>
              <a:rPr lang="en-US" sz="2800" dirty="0">
                <a:solidFill>
                  <a:schemeClr val="lt1"/>
                </a:solidFill>
                <a:latin typeface="Raleway"/>
                <a:ea typeface="Raleway"/>
                <a:cs typeface="Raleway"/>
                <a:sym typeface="Raleway"/>
              </a:rPr>
              <a:t>The Interface between the LMS and the Sensor.</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Includes the LAS, VPS, and several mounts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Made from extruded T-channel aluminum, T-channel hardware, and milled parts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Counter balanced</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Vertically adjustable</a:t>
            </a: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461" name="Google Shape;461;g74ecefc390_3_528"/>
          <p:cNvGrpSpPr/>
          <p:nvPr/>
        </p:nvGrpSpPr>
        <p:grpSpPr>
          <a:xfrm>
            <a:off x="22079000" y="12663942"/>
            <a:ext cx="4343400" cy="6658752"/>
            <a:chOff x="22070438" y="11940950"/>
            <a:chExt cx="4343400" cy="6400800"/>
          </a:xfrm>
        </p:grpSpPr>
        <p:sp>
          <p:nvSpPr>
            <p:cNvPr id="462" name="Google Shape;462;g74ecefc390_3_528"/>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3" name="Google Shape;463;g74ecefc390_3_528"/>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VPS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Vertical Positioning System allows for focusing the sensor within its measurement range.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Fine adjustment by M-TSX-1D Single Direction Stage by MKS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Coarse adjustment by loosening T-slot bolts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Counterweight doubles as handle</a:t>
              </a:r>
              <a:endParaRPr sz="2400" dirty="0">
                <a:solidFill>
                  <a:srgbClr val="FFFFFF"/>
                </a:solidFill>
                <a:latin typeface="Raleway"/>
                <a:ea typeface="Raleway"/>
                <a:cs typeface="Raleway"/>
                <a:sym typeface="Raleway"/>
              </a:endParaRPr>
            </a:p>
          </p:txBody>
        </p:sp>
      </p:grpSp>
      <p:sp>
        <p:nvSpPr>
          <p:cNvPr id="464" name="Google Shape;464;g74ecefc390_3_528"/>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US" sz="2800" b="1" dirty="0">
                <a:solidFill>
                  <a:schemeClr val="lt1"/>
                </a:solidFill>
                <a:latin typeface="Raleway"/>
                <a:ea typeface="Raleway"/>
                <a:cs typeface="Raleway"/>
                <a:sym typeface="Raleway"/>
              </a:rPr>
              <a:t>LAS:</a:t>
            </a:r>
            <a:r>
              <a:rPr lang="en-US" sz="2800" dirty="0">
                <a:solidFill>
                  <a:schemeClr val="lt1"/>
                </a:solidFill>
                <a:latin typeface="Raleway"/>
                <a:ea typeface="Raleway"/>
                <a:cs typeface="Raleway"/>
                <a:sym typeface="Raleway"/>
              </a:rPr>
              <a:t> The Linear Actuation System provides the automated movement and linear encoding.</a:t>
            </a:r>
            <a:endParaRPr sz="28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28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Encoding is magnetic and sent to the sensor system (not pictured)</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Movement is a simple servo and wheel</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Will be altered if inaccurate or induces vibrations in testing</a:t>
            </a:r>
            <a:endParaRPr dirty="0"/>
          </a:p>
        </p:txBody>
      </p:sp>
      <p:sp>
        <p:nvSpPr>
          <p:cNvPr id="465" name="Google Shape;465;g74ecefc390_3_528"/>
          <p:cNvSpPr txBox="1"/>
          <p:nvPr/>
        </p:nvSpPr>
        <p:spPr>
          <a:xfrm>
            <a:off x="22755213" y="26646159"/>
            <a:ext cx="7468800" cy="499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800" b="1" dirty="0">
                <a:solidFill>
                  <a:schemeClr val="lt1"/>
                </a:solidFill>
                <a:latin typeface="Raleway"/>
                <a:ea typeface="Raleway"/>
                <a:cs typeface="Raleway"/>
                <a:sym typeface="Raleway"/>
              </a:rPr>
              <a:t>Sensor</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sensor will take measurements of the surface to analyze elevation variance</a:t>
            </a:r>
            <a:endParaRPr sz="28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Measures the flatness of the die surface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lvl="0" indent="-406400" algn="l" rtl="0">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Measured with laser interferometry </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0.3um Repeatability and 2.2um Linearity</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Software auto aligns measurements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US" sz="2400" b="1" dirty="0">
                <a:solidFill>
                  <a:schemeClr val="lt1"/>
                </a:solidFill>
                <a:latin typeface="Raleway"/>
                <a:ea typeface="Raleway"/>
                <a:cs typeface="Raleway"/>
                <a:sym typeface="Raleway"/>
              </a:rPr>
              <a:t>Why is it critical? -</a:t>
            </a:r>
            <a:r>
              <a:rPr lang="en-US" sz="2400" dirty="0">
                <a:solidFill>
                  <a:schemeClr val="lt1"/>
                </a:solidFill>
                <a:latin typeface="Raleway"/>
                <a:ea typeface="Raleway"/>
                <a:cs typeface="Raleway"/>
                <a:sym typeface="Raleway"/>
              </a:rPr>
              <a:t> Its resolution is the smallest increment that can possibly be measured</a:t>
            </a:r>
            <a:endParaRPr sz="2400" dirty="0">
              <a:solidFill>
                <a:schemeClr val="lt1"/>
              </a:solidFill>
              <a:latin typeface="Raleway"/>
              <a:ea typeface="Raleway"/>
              <a:cs typeface="Raleway"/>
              <a:sym typeface="Raleway"/>
            </a:endParaRPr>
          </a:p>
          <a:p>
            <a:pPr marL="914400" lvl="0" indent="457200" algn="l" rtl="0">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pic>
        <p:nvPicPr>
          <p:cNvPr id="468" name="Google Shape;468;g74ecefc390_3_528"/>
          <p:cNvPicPr preferRelativeResize="0"/>
          <p:nvPr/>
        </p:nvPicPr>
        <p:blipFill>
          <a:blip r:embed="rId6">
            <a:alphaModFix/>
          </a:blip>
          <a:stretch>
            <a:fillRect/>
          </a:stretch>
        </p:blipFill>
        <p:spPr>
          <a:xfrm>
            <a:off x="24571397" y="21732624"/>
            <a:ext cx="3898500" cy="4224663"/>
          </a:xfrm>
          <a:prstGeom prst="rect">
            <a:avLst/>
          </a:prstGeom>
          <a:noFill/>
          <a:ln>
            <a:noFill/>
          </a:ln>
        </p:spPr>
      </p:pic>
      <p:pic>
        <p:nvPicPr>
          <p:cNvPr id="470" name="Google Shape;470;g74ecefc390_3_528"/>
          <p:cNvPicPr preferRelativeResize="0"/>
          <p:nvPr/>
        </p:nvPicPr>
        <p:blipFill>
          <a:blip r:embed="rId7">
            <a:alphaModFix/>
          </a:blip>
          <a:stretch>
            <a:fillRect/>
          </a:stretch>
        </p:blipFill>
        <p:spPr>
          <a:xfrm>
            <a:off x="23463113" y="8184606"/>
            <a:ext cx="1643489" cy="1912508"/>
          </a:xfrm>
          <a:prstGeom prst="rect">
            <a:avLst/>
          </a:prstGeom>
          <a:noFill/>
          <a:ln>
            <a:noFill/>
          </a:ln>
        </p:spPr>
      </p:pic>
      <p:pic>
        <p:nvPicPr>
          <p:cNvPr id="471" name="Google Shape;471;g74ecefc390_3_528"/>
          <p:cNvPicPr preferRelativeResize="0"/>
          <p:nvPr/>
        </p:nvPicPr>
        <p:blipFill>
          <a:blip r:embed="rId8">
            <a:alphaModFix/>
          </a:blip>
          <a:stretch>
            <a:fillRect/>
          </a:stretch>
        </p:blipFill>
        <p:spPr>
          <a:xfrm>
            <a:off x="22113175" y="7617150"/>
            <a:ext cx="4110401" cy="3770425"/>
          </a:xfrm>
          <a:prstGeom prst="rect">
            <a:avLst/>
          </a:prstGeom>
          <a:noFill/>
          <a:ln>
            <a:noFill/>
          </a:ln>
        </p:spPr>
      </p:pic>
      <p:pic>
        <p:nvPicPr>
          <p:cNvPr id="472" name="Google Shape;472;g74ecefc390_3_528"/>
          <p:cNvPicPr preferRelativeResize="0"/>
          <p:nvPr/>
        </p:nvPicPr>
        <p:blipFill>
          <a:blip r:embed="rId7">
            <a:alphaModFix/>
          </a:blip>
          <a:stretch>
            <a:fillRect/>
          </a:stretch>
        </p:blipFill>
        <p:spPr>
          <a:xfrm>
            <a:off x="17520450" y="7209975"/>
            <a:ext cx="4343399" cy="5054374"/>
          </a:xfrm>
          <a:prstGeom prst="rect">
            <a:avLst/>
          </a:prstGeom>
          <a:noFill/>
          <a:ln>
            <a:noFill/>
          </a:ln>
        </p:spPr>
      </p:pic>
      <p:grpSp>
        <p:nvGrpSpPr>
          <p:cNvPr id="475" name="Google Shape;475;g74ecefc390_3_528"/>
          <p:cNvGrpSpPr/>
          <p:nvPr/>
        </p:nvGrpSpPr>
        <p:grpSpPr>
          <a:xfrm>
            <a:off x="32562659" y="835691"/>
            <a:ext cx="10992242" cy="2930232"/>
            <a:chOff x="32562025" y="716000"/>
            <a:chExt cx="11153975" cy="3050100"/>
          </a:xfrm>
        </p:grpSpPr>
        <p:pic>
          <p:nvPicPr>
            <p:cNvPr id="476" name="Google Shape;476;g74ecefc390_3_528"/>
            <p:cNvPicPr preferRelativeResize="0"/>
            <p:nvPr/>
          </p:nvPicPr>
          <p:blipFill>
            <a:blip r:embed="rId9">
              <a:alphaModFix/>
            </a:blip>
            <a:stretch>
              <a:fillRect/>
            </a:stretch>
          </p:blipFill>
          <p:spPr>
            <a:xfrm>
              <a:off x="32562025" y="716000"/>
              <a:ext cx="4453277" cy="3050100"/>
            </a:xfrm>
            <a:prstGeom prst="rect">
              <a:avLst/>
            </a:prstGeom>
            <a:noFill/>
            <a:ln>
              <a:noFill/>
            </a:ln>
          </p:spPr>
        </p:pic>
        <p:pic>
          <p:nvPicPr>
            <p:cNvPr id="477" name="Google Shape;477;g74ecefc390_3_528"/>
            <p:cNvPicPr preferRelativeResize="0"/>
            <p:nvPr/>
          </p:nvPicPr>
          <p:blipFill>
            <a:blip r:embed="rId10">
              <a:alphaModFix/>
            </a:blip>
            <a:stretch>
              <a:fillRect/>
            </a:stretch>
          </p:blipFill>
          <p:spPr>
            <a:xfrm>
              <a:off x="37038450" y="1954413"/>
              <a:ext cx="6677550" cy="915725"/>
            </a:xfrm>
            <a:prstGeom prst="rect">
              <a:avLst/>
            </a:prstGeom>
            <a:noFill/>
            <a:ln>
              <a:noFill/>
            </a:ln>
          </p:spPr>
        </p:pic>
      </p:grpSp>
      <p:pic>
        <p:nvPicPr>
          <p:cNvPr id="479" name="Google Shape;479;g74ecefc390_3_528"/>
          <p:cNvPicPr preferRelativeResize="0"/>
          <p:nvPr/>
        </p:nvPicPr>
        <p:blipFill>
          <a:blip r:embed="rId11">
            <a:alphaModFix/>
          </a:blip>
          <a:stretch>
            <a:fillRect/>
          </a:stretch>
        </p:blipFill>
        <p:spPr>
          <a:xfrm>
            <a:off x="999775" y="16326213"/>
            <a:ext cx="5848350" cy="2828925"/>
          </a:xfrm>
          <a:prstGeom prst="rect">
            <a:avLst/>
          </a:prstGeom>
          <a:noFill/>
          <a:ln>
            <a:noFill/>
          </a:ln>
        </p:spPr>
      </p:pic>
      <p:sp>
        <p:nvSpPr>
          <p:cNvPr id="481" name="Google Shape;481;g74ecefc390_3_528"/>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483" name="Google Shape;483;g74ecefc390_3_528"/>
          <p:cNvSpPr txBox="1"/>
          <p:nvPr/>
        </p:nvSpPr>
        <p:spPr>
          <a:xfrm>
            <a:off x="7257250" y="16361425"/>
            <a:ext cx="43434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latin typeface="Raleway"/>
                <a:ea typeface="Raleway"/>
                <a:cs typeface="Raleway"/>
                <a:sym typeface="Raleway"/>
              </a:rPr>
              <a:t>Image of 16-inch slot die to be tested on our designed prototype metrology system</a:t>
            </a:r>
            <a:endParaRPr sz="2400" dirty="0">
              <a:solidFill>
                <a:srgbClr val="FFFFFF"/>
              </a:solidFill>
              <a:latin typeface="Raleway"/>
              <a:ea typeface="Raleway"/>
              <a:cs typeface="Raleway"/>
              <a:sym typeface="Raleway"/>
            </a:endParaRPr>
          </a:p>
        </p:txBody>
      </p:sp>
      <p:pic>
        <p:nvPicPr>
          <p:cNvPr id="484" name="Google Shape;484;g74ecefc390_3_528"/>
          <p:cNvPicPr preferRelativeResize="0"/>
          <p:nvPr/>
        </p:nvPicPr>
        <p:blipFill>
          <a:blip r:embed="rId12">
            <a:alphaModFix/>
          </a:blip>
          <a:stretch>
            <a:fillRect/>
          </a:stretch>
        </p:blipFill>
        <p:spPr>
          <a:xfrm>
            <a:off x="26483683" y="7176350"/>
            <a:ext cx="4343391" cy="5121626"/>
          </a:xfrm>
          <a:prstGeom prst="rect">
            <a:avLst/>
          </a:prstGeom>
          <a:noFill/>
          <a:ln>
            <a:noFill/>
          </a:ln>
        </p:spPr>
      </p:pic>
      <p:pic>
        <p:nvPicPr>
          <p:cNvPr id="485" name="Google Shape;485;g74ecefc390_3_528"/>
          <p:cNvPicPr preferRelativeResize="0"/>
          <p:nvPr/>
        </p:nvPicPr>
        <p:blipFill>
          <a:blip r:embed="rId13">
            <a:alphaModFix/>
          </a:blip>
          <a:stretch>
            <a:fillRect/>
          </a:stretch>
        </p:blipFill>
        <p:spPr>
          <a:xfrm>
            <a:off x="12947750" y="7209975"/>
            <a:ext cx="4343400" cy="5054375"/>
          </a:xfrm>
          <a:prstGeom prst="rect">
            <a:avLst/>
          </a:prstGeom>
          <a:noFill/>
          <a:ln>
            <a:noFill/>
          </a:ln>
        </p:spPr>
      </p:pic>
      <p:pic>
        <p:nvPicPr>
          <p:cNvPr id="486" name="Google Shape;486;g74ecefc390_3_528"/>
          <p:cNvPicPr preferRelativeResize="0"/>
          <p:nvPr/>
        </p:nvPicPr>
        <p:blipFill>
          <a:blip r:embed="rId14">
            <a:alphaModFix/>
          </a:blip>
          <a:stretch>
            <a:fillRect/>
          </a:stretch>
        </p:blipFill>
        <p:spPr>
          <a:xfrm>
            <a:off x="13824250" y="22304138"/>
            <a:ext cx="7505700" cy="3390900"/>
          </a:xfrm>
          <a:prstGeom prst="rect">
            <a:avLst/>
          </a:prstGeom>
          <a:noFill/>
          <a:ln>
            <a:noFill/>
          </a:ln>
        </p:spPr>
      </p:pic>
      <p:sp>
        <p:nvSpPr>
          <p:cNvPr id="487" name="Google Shape;487;g74ecefc390_3_528"/>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4"/>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5"/>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6"/>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7"/>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8"/>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9"/>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0"/>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1"/>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2"/>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pic>
        <p:nvPicPr>
          <p:cNvPr id="8" name="Audio 7">
            <a:hlinkClick r:id="" action="ppaction://media"/>
            <a:extLst>
              <a:ext uri="{FF2B5EF4-FFF2-40B4-BE49-F238E27FC236}">
                <a16:creationId xmlns:a16="http://schemas.microsoft.com/office/drawing/2014/main" id="{32765AD4-29F2-4579-9A35-CE3981047A4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129200" y="32156400"/>
            <a:ext cx="609600" cy="609600"/>
          </a:xfrm>
          <a:prstGeom prst="rect">
            <a:avLst/>
          </a:prstGeom>
        </p:spPr>
      </p:pic>
      <p:sp>
        <p:nvSpPr>
          <p:cNvPr id="56" name="Google Shape;105;p3">
            <a:extLst>
              <a:ext uri="{FF2B5EF4-FFF2-40B4-BE49-F238E27FC236}">
                <a16:creationId xmlns:a16="http://schemas.microsoft.com/office/drawing/2014/main" id="{A386CCAB-FC1C-40F7-B37A-4405A9AAB1BA}"/>
              </a:ext>
            </a:extLst>
          </p:cNvPr>
          <p:cNvSpPr/>
          <p:nvPr/>
        </p:nvSpPr>
        <p:spPr>
          <a:xfrm>
            <a:off x="31942037" y="15380551"/>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Future Work</a:t>
            </a:r>
          </a:p>
        </p:txBody>
      </p:sp>
      <p:sp>
        <p:nvSpPr>
          <p:cNvPr id="57" name="Google Shape;106;p3">
            <a:extLst>
              <a:ext uri="{FF2B5EF4-FFF2-40B4-BE49-F238E27FC236}">
                <a16:creationId xmlns:a16="http://schemas.microsoft.com/office/drawing/2014/main" id="{9E8469E7-2F9B-45C7-96C6-18C552E4C1ED}"/>
              </a:ext>
            </a:extLst>
          </p:cNvPr>
          <p:cNvSpPr/>
          <p:nvPr/>
        </p:nvSpPr>
        <p:spPr>
          <a:xfrm rot="10800000" flipH="1">
            <a:off x="31878437" y="16967019"/>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 name="Google Shape;108;p3">
            <a:extLst>
              <a:ext uri="{FF2B5EF4-FFF2-40B4-BE49-F238E27FC236}">
                <a16:creationId xmlns:a16="http://schemas.microsoft.com/office/drawing/2014/main" id="{21FBB7C6-1833-4D05-BB00-8EC6A806F24E}"/>
              </a:ext>
            </a:extLst>
          </p:cNvPr>
          <p:cNvSpPr txBox="1"/>
          <p:nvPr/>
        </p:nvSpPr>
        <p:spPr>
          <a:xfrm>
            <a:off x="32685737" y="17125144"/>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 2020)</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System 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59" name="Google Shape;121;p3">
            <a:extLst>
              <a:ext uri="{FF2B5EF4-FFF2-40B4-BE49-F238E27FC236}">
                <a16:creationId xmlns:a16="http://schemas.microsoft.com/office/drawing/2014/main" id="{AA7C6262-9979-41B6-A884-4A8525ED3726}"/>
              </a:ext>
            </a:extLst>
          </p:cNvPr>
          <p:cNvSpPr/>
          <p:nvPr/>
        </p:nvSpPr>
        <p:spPr>
          <a:xfrm>
            <a:off x="31955302" y="4951499"/>
            <a:ext cx="11658600" cy="1370808"/>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Budget Overview</a:t>
            </a:r>
            <a:endParaRPr sz="4800" b="0" i="0" u="none" strike="noStrike" cap="none" dirty="0">
              <a:solidFill>
                <a:srgbClr val="FFFFFF"/>
              </a:solidFill>
              <a:latin typeface="Raleway"/>
              <a:ea typeface="Raleway"/>
              <a:cs typeface="Raleway"/>
              <a:sym typeface="Raleway"/>
            </a:endParaRPr>
          </a:p>
        </p:txBody>
      </p:sp>
      <p:sp>
        <p:nvSpPr>
          <p:cNvPr id="60" name="Google Shape;122;p3">
            <a:extLst>
              <a:ext uri="{FF2B5EF4-FFF2-40B4-BE49-F238E27FC236}">
                <a16:creationId xmlns:a16="http://schemas.microsoft.com/office/drawing/2014/main" id="{9113FCEB-7727-43C5-8AB3-BC323FDB7813}"/>
              </a:ext>
            </a:extLst>
          </p:cNvPr>
          <p:cNvSpPr/>
          <p:nvPr/>
        </p:nvSpPr>
        <p:spPr>
          <a:xfrm rot="10800000" flipH="1">
            <a:off x="31942037" y="6597434"/>
            <a:ext cx="11658600" cy="8519816"/>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 name="Google Shape;124;p3">
            <a:extLst>
              <a:ext uri="{FF2B5EF4-FFF2-40B4-BE49-F238E27FC236}">
                <a16:creationId xmlns:a16="http://schemas.microsoft.com/office/drawing/2014/main" id="{90623CC0-A0F4-4988-84FA-D9B45D62F1C6}"/>
              </a:ext>
            </a:extLst>
          </p:cNvPr>
          <p:cNvSpPr txBox="1"/>
          <p:nvPr/>
        </p:nvSpPr>
        <p:spPr>
          <a:xfrm>
            <a:off x="39698462" y="6711832"/>
            <a:ext cx="3644700" cy="15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0" i="0" u="none" strike="noStrike" cap="none" dirty="0">
                <a:solidFill>
                  <a:srgbClr val="FFFFFF"/>
                </a:solidFill>
                <a:latin typeface="Raleway"/>
                <a:ea typeface="Raleway"/>
                <a:cs typeface="Raleway"/>
                <a:sym typeface="Raleway"/>
              </a:rPr>
              <a:t>Figure 1: </a:t>
            </a:r>
            <a:r>
              <a:rPr lang="en-US" sz="2400" dirty="0">
                <a:solidFill>
                  <a:srgbClr val="FFFFFF"/>
                </a:solidFill>
                <a:latin typeface="Raleway"/>
                <a:ea typeface="Raleway"/>
                <a:cs typeface="Raleway"/>
                <a:sym typeface="Raleway"/>
              </a:rPr>
              <a:t>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r>
              <a:rPr lang="en-US" sz="2400" dirty="0">
                <a:solidFill>
                  <a:srgbClr val="FFFFFF"/>
                </a:solidFill>
                <a:latin typeface="Raleway"/>
                <a:ea typeface="Raleway"/>
                <a:cs typeface="Raleway"/>
                <a:sym typeface="Raleway"/>
              </a:rPr>
              <a:t>Budget overview of cost of the project with full Sponsor funding.</a:t>
            </a:r>
            <a:endParaRPr sz="2400"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endParaRPr dirty="0">
              <a:solidFill>
                <a:srgbClr val="FFFFFF"/>
              </a:solidFill>
              <a:latin typeface="Raleway"/>
              <a:ea typeface="Raleway"/>
              <a:cs typeface="Raleway"/>
              <a:sym typeface="Raleway"/>
            </a:endParaRPr>
          </a:p>
        </p:txBody>
      </p:sp>
      <p:sp>
        <p:nvSpPr>
          <p:cNvPr id="62" name="Google Shape;128;p3">
            <a:extLst>
              <a:ext uri="{FF2B5EF4-FFF2-40B4-BE49-F238E27FC236}">
                <a16:creationId xmlns:a16="http://schemas.microsoft.com/office/drawing/2014/main" id="{D4F99190-11D1-4281-9C13-C6F68A49A158}"/>
              </a:ext>
            </a:extLst>
          </p:cNvPr>
          <p:cNvSpPr txBox="1"/>
          <p:nvPr/>
        </p:nvSpPr>
        <p:spPr>
          <a:xfrm>
            <a:off x="39571562" y="8425357"/>
            <a:ext cx="3898500" cy="2457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US" sz="2400" dirty="0">
                <a:solidFill>
                  <a:schemeClr val="lt1"/>
                </a:solidFill>
              </a:rPr>
              <a:t>Suggested option</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Most expensive</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U-Series Rail</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Price to build Prototype AND Full-scale shown</a:t>
            </a:r>
            <a:endParaRPr sz="2400" dirty="0">
              <a:solidFill>
                <a:schemeClr val="lt1"/>
              </a:solidFill>
            </a:endParaRPr>
          </a:p>
          <a:p>
            <a:pPr marL="914400" lvl="1" indent="-381000" algn="l" rtl="0">
              <a:spcBef>
                <a:spcPts val="0"/>
              </a:spcBef>
              <a:spcAft>
                <a:spcPts val="0"/>
              </a:spcAft>
              <a:buClr>
                <a:schemeClr val="lt1"/>
              </a:buClr>
              <a:buSzPts val="2400"/>
              <a:buChar char="○"/>
            </a:pPr>
            <a:r>
              <a:rPr lang="en-US" sz="2400" dirty="0">
                <a:solidFill>
                  <a:schemeClr val="lt1"/>
                </a:solidFill>
              </a:rPr>
              <a:t>Only Prototype will be built by Team</a:t>
            </a:r>
            <a:endParaRPr sz="2400" dirty="0">
              <a:solidFill>
                <a:schemeClr val="lt1"/>
              </a:solidFill>
            </a:endParaRPr>
          </a:p>
          <a:p>
            <a:pPr marL="0" lvl="0" indent="0" algn="l" rtl="0">
              <a:spcBef>
                <a:spcPts val="0"/>
              </a:spcBef>
              <a:spcAft>
                <a:spcPts val="0"/>
              </a:spcAft>
              <a:buNone/>
            </a:pPr>
            <a:endParaRPr dirty="0"/>
          </a:p>
        </p:txBody>
      </p:sp>
      <p:sp>
        <p:nvSpPr>
          <p:cNvPr id="63" name="Google Shape;129;p3">
            <a:extLst>
              <a:ext uri="{FF2B5EF4-FFF2-40B4-BE49-F238E27FC236}">
                <a16:creationId xmlns:a16="http://schemas.microsoft.com/office/drawing/2014/main" id="{D4B2B888-B2B6-4EA0-B3AC-F1C14B7F6D16}"/>
              </a:ext>
            </a:extLst>
          </p:cNvPr>
          <p:cNvSpPr txBox="1"/>
          <p:nvPr/>
        </p:nvSpPr>
        <p:spPr>
          <a:xfrm>
            <a:off x="32088812" y="11776131"/>
            <a:ext cx="11254500" cy="3102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Char char="●"/>
            </a:pPr>
            <a:r>
              <a:rPr lang="en-US" sz="2400" dirty="0">
                <a:solidFill>
                  <a:schemeClr val="lt1"/>
                </a:solidFill>
              </a:rPr>
              <a:t>Secondary option: Limited to University provided budget of $3000</a:t>
            </a:r>
            <a:endParaRPr sz="2400" dirty="0">
              <a:solidFill>
                <a:schemeClr val="lt1"/>
              </a:solidFill>
            </a:endParaRPr>
          </a:p>
          <a:p>
            <a:pPr marL="914400" lvl="1" indent="-381000" algn="l" rtl="0">
              <a:spcBef>
                <a:spcPts val="0"/>
              </a:spcBef>
              <a:spcAft>
                <a:spcPts val="0"/>
              </a:spcAft>
              <a:buClr>
                <a:schemeClr val="lt1"/>
              </a:buClr>
              <a:buSzPts val="2400"/>
              <a:buChar char="○"/>
            </a:pPr>
            <a:r>
              <a:rPr lang="en-US" sz="2400" dirty="0">
                <a:solidFill>
                  <a:schemeClr val="lt1"/>
                </a:solidFill>
              </a:rPr>
              <a:t>The Linear Motion System and Optical Sensor would be changed to fit within new budget parameters.</a:t>
            </a:r>
            <a:endParaRPr sz="2400" dirty="0">
              <a:solidFill>
                <a:schemeClr val="lt1"/>
              </a:solidFill>
            </a:endParaRPr>
          </a:p>
          <a:p>
            <a:pPr marL="457200" lvl="0" indent="0" algn="l" rtl="0">
              <a:spcBef>
                <a:spcPts val="0"/>
              </a:spcBef>
              <a:spcAft>
                <a:spcPts val="0"/>
              </a:spcAft>
              <a:buNone/>
            </a:pPr>
            <a:endParaRPr sz="2400" dirty="0">
              <a:solidFill>
                <a:schemeClr val="lt1"/>
              </a:solidFill>
            </a:endParaRPr>
          </a:p>
          <a:p>
            <a:pPr marL="457200" lvl="0" indent="-381000" algn="l" rtl="0">
              <a:spcBef>
                <a:spcPts val="0"/>
              </a:spcBef>
              <a:spcAft>
                <a:spcPts val="0"/>
              </a:spcAft>
              <a:buClr>
                <a:srgbClr val="FFFFFF"/>
              </a:buClr>
              <a:buSzPts val="2400"/>
              <a:buChar char="●"/>
            </a:pPr>
            <a:r>
              <a:rPr lang="en-US" sz="2400" dirty="0">
                <a:solidFill>
                  <a:srgbClr val="FFFFFF"/>
                </a:solidFill>
              </a:rPr>
              <a:t>Tertiary option: Replace OAV </a:t>
            </a:r>
            <a:r>
              <a:rPr lang="en-US" sz="2400" dirty="0">
                <a:solidFill>
                  <a:schemeClr val="lt1"/>
                </a:solidFill>
              </a:rPr>
              <a:t>U-series</a:t>
            </a:r>
            <a:r>
              <a:rPr lang="en-US" sz="2400" dirty="0">
                <a:solidFill>
                  <a:srgbClr val="FFFFFF"/>
                </a:solidFill>
              </a:rPr>
              <a:t> LMS system with OAV </a:t>
            </a:r>
            <a:r>
              <a:rPr lang="en-US" sz="2400" dirty="0">
                <a:solidFill>
                  <a:schemeClr val="lt1"/>
                </a:solidFill>
              </a:rPr>
              <a:t>Dovetail</a:t>
            </a:r>
            <a:endParaRPr sz="2400" dirty="0">
              <a:solidFill>
                <a:srgbClr val="FFFFFF"/>
              </a:solidFill>
            </a:endParaRPr>
          </a:p>
          <a:p>
            <a:pPr marL="914400" lvl="1" indent="-381000" algn="l" rtl="0">
              <a:spcBef>
                <a:spcPts val="0"/>
              </a:spcBef>
              <a:spcAft>
                <a:spcPts val="0"/>
              </a:spcAft>
              <a:buClr>
                <a:srgbClr val="FFFFFF"/>
              </a:buClr>
              <a:buSzPts val="2400"/>
              <a:buChar char="○"/>
            </a:pPr>
            <a:r>
              <a:rPr lang="en-US" sz="2400" dirty="0">
                <a:solidFill>
                  <a:srgbClr val="FFFFFF"/>
                </a:solidFill>
              </a:rPr>
              <a:t>Budget reduced by:</a:t>
            </a:r>
            <a:endParaRPr sz="2400" dirty="0">
              <a:solidFill>
                <a:srgbClr val="FFFFFF"/>
              </a:solidFill>
            </a:endParaRPr>
          </a:p>
          <a:p>
            <a:pPr marL="1371600" lvl="2" indent="-381000" algn="l" rtl="0">
              <a:spcBef>
                <a:spcPts val="0"/>
              </a:spcBef>
              <a:spcAft>
                <a:spcPts val="0"/>
              </a:spcAft>
              <a:buClr>
                <a:srgbClr val="FFFFFF"/>
              </a:buClr>
              <a:buSzPts val="2400"/>
              <a:buChar char="■"/>
            </a:pPr>
            <a:r>
              <a:rPr lang="en-US" sz="2400" dirty="0">
                <a:solidFill>
                  <a:srgbClr val="FFFFFF"/>
                </a:solidFill>
              </a:rPr>
              <a:t>17% for Prototype</a:t>
            </a:r>
            <a:endParaRPr sz="2400" dirty="0">
              <a:solidFill>
                <a:srgbClr val="FFFFFF"/>
              </a:solidFill>
            </a:endParaRPr>
          </a:p>
          <a:p>
            <a:pPr marL="1371600" lvl="2" indent="-381000" algn="l" rtl="0">
              <a:spcBef>
                <a:spcPts val="0"/>
              </a:spcBef>
              <a:spcAft>
                <a:spcPts val="0"/>
              </a:spcAft>
              <a:buClr>
                <a:srgbClr val="FFFFFF"/>
              </a:buClr>
              <a:buSzPts val="2400"/>
              <a:buChar char="■"/>
            </a:pPr>
            <a:r>
              <a:rPr lang="en-US" sz="2400" dirty="0">
                <a:solidFill>
                  <a:srgbClr val="FFFFFF"/>
                </a:solidFill>
              </a:rPr>
              <a:t>78.5% for Full-scale Budget</a:t>
            </a:r>
            <a:endParaRPr sz="2400" dirty="0">
              <a:solidFill>
                <a:srgbClr val="FFFFFF"/>
              </a:solidFill>
            </a:endParaRPr>
          </a:p>
        </p:txBody>
      </p:sp>
      <p:pic>
        <p:nvPicPr>
          <p:cNvPr id="64" name="Google Shape;133;p3">
            <a:extLst>
              <a:ext uri="{FF2B5EF4-FFF2-40B4-BE49-F238E27FC236}">
                <a16:creationId xmlns:a16="http://schemas.microsoft.com/office/drawing/2014/main" id="{D484F88C-CD21-4408-9BB1-E4706B795C1E}"/>
              </a:ext>
            </a:extLst>
          </p:cNvPr>
          <p:cNvPicPr preferRelativeResize="0"/>
          <p:nvPr/>
        </p:nvPicPr>
        <p:blipFill>
          <a:blip r:embed="rId16">
            <a:alphaModFix/>
          </a:blip>
          <a:stretch>
            <a:fillRect/>
          </a:stretch>
        </p:blipFill>
        <p:spPr>
          <a:xfrm>
            <a:off x="32088800" y="6826532"/>
            <a:ext cx="7515225" cy="4686300"/>
          </a:xfrm>
          <a:prstGeom prst="rect">
            <a:avLst/>
          </a:prstGeom>
          <a:noFill/>
          <a:ln>
            <a:noFill/>
          </a:ln>
        </p:spPr>
      </p:pic>
      <p:sp>
        <p:nvSpPr>
          <p:cNvPr id="65" name="Google Shape;135;p3">
            <a:extLst>
              <a:ext uri="{FF2B5EF4-FFF2-40B4-BE49-F238E27FC236}">
                <a16:creationId xmlns:a16="http://schemas.microsoft.com/office/drawing/2014/main" id="{4CD81AA8-DE17-4774-AE9A-B2CB72FCEDC1}"/>
              </a:ext>
            </a:extLst>
          </p:cNvPr>
          <p:cNvSpPr/>
          <p:nvPr/>
        </p:nvSpPr>
        <p:spPr>
          <a:xfrm>
            <a:off x="31942036" y="23955288"/>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lang="en-US" sz="4800" b="0" i="0" u="none" strike="noStrike" cap="none" dirty="0">
              <a:solidFill>
                <a:srgbClr val="FFFFFF"/>
              </a:solidFill>
              <a:latin typeface="Raleway"/>
              <a:ea typeface="Raleway"/>
              <a:cs typeface="Raleway"/>
              <a:sym typeface="Raleway"/>
            </a:endParaRPr>
          </a:p>
        </p:txBody>
      </p:sp>
      <p:sp>
        <p:nvSpPr>
          <p:cNvPr id="66" name="Google Shape;137;p3">
            <a:extLst>
              <a:ext uri="{FF2B5EF4-FFF2-40B4-BE49-F238E27FC236}">
                <a16:creationId xmlns:a16="http://schemas.microsoft.com/office/drawing/2014/main" id="{F0336595-A102-437E-B902-0700B3B21C98}"/>
              </a:ext>
            </a:extLst>
          </p:cNvPr>
          <p:cNvSpPr/>
          <p:nvPr/>
        </p:nvSpPr>
        <p:spPr>
          <a:xfrm rot="10800000" flipH="1">
            <a:off x="31942037" y="25535456"/>
            <a:ext cx="11658600" cy="6988269"/>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4936"/>
    </mc:Choice>
    <mc:Fallback xmlns="">
      <p:transition spd="slow" advTm="1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74ecefc390_3_469"/>
          <p:cNvSpPr/>
          <p:nvPr/>
        </p:nvSpPr>
        <p:spPr>
          <a:xfrm>
            <a:off x="22070450" y="2614107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4" name="Google Shape;494;g74ecefc390_3_469"/>
          <p:cNvSpPr/>
          <p:nvPr/>
        </p:nvSpPr>
        <p:spPr>
          <a:xfrm>
            <a:off x="12956300" y="26141025"/>
            <a:ext cx="8900400" cy="60912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5" name="Google Shape;495;g74ecefc390_3_469"/>
          <p:cNvSpPr/>
          <p:nvPr/>
        </p:nvSpPr>
        <p:spPr>
          <a:xfrm rot="10800000" flipH="1">
            <a:off x="12180375" y="6662950"/>
            <a:ext cx="19434300" cy="12996300"/>
          </a:xfrm>
          <a:prstGeom prst="round2SameRect">
            <a:avLst>
              <a:gd name="adj1" fmla="val 10347"/>
              <a:gd name="adj2" fmla="val 0"/>
            </a:avLst>
          </a:prstGeom>
          <a:solidFill>
            <a:srgbClr val="FFFFFF"/>
          </a:solid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6" name="Google Shape;496;g74ecefc390_3_469"/>
          <p:cNvSpPr/>
          <p:nvPr/>
        </p:nvSpPr>
        <p:spPr>
          <a:xfrm rot="10800000" flipH="1">
            <a:off x="12189875" y="21621650"/>
            <a:ext cx="19375800" cy="10965300"/>
          </a:xfrm>
          <a:prstGeom prst="round2SameRect">
            <a:avLst>
              <a:gd name="adj1" fmla="val 10347"/>
              <a:gd name="adj2" fmla="val 0"/>
            </a:avLst>
          </a:prstGeom>
          <a:noFill/>
          <a:ln w="76200"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7" name="Google Shape;497;g74ecefc390_3_469"/>
          <p:cNvSpPr/>
          <p:nvPr/>
        </p:nvSpPr>
        <p:spPr>
          <a:xfrm>
            <a:off x="12947750"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dirty="0">
                <a:solidFill>
                  <a:srgbClr val="FFFFFF"/>
                </a:solidFill>
                <a:latin typeface="Raleway"/>
                <a:ea typeface="Raleway"/>
                <a:cs typeface="Raleway"/>
                <a:sym typeface="Raleway"/>
              </a:rPr>
              <a:t>DPS: </a:t>
            </a:r>
            <a:r>
              <a:rPr lang="en-US" sz="2800" dirty="0">
                <a:solidFill>
                  <a:srgbClr val="FFFFFF"/>
                </a:solidFill>
                <a:latin typeface="Raleway"/>
                <a:ea typeface="Raleway"/>
                <a:cs typeface="Raleway"/>
                <a:sym typeface="Raleway"/>
              </a:rPr>
              <a:t>The Die Positioning System moves the Die into measurement range.</a:t>
            </a:r>
            <a:endParaRPr sz="28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endParaRPr sz="28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Uses a Hitch-Jack as a purchasable actuator</a:t>
            </a:r>
            <a:endParaRPr sz="2400" dirty="0">
              <a:solidFill>
                <a:srgbClr val="FFFFFF"/>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Utilizes clamps to secure sub-assembly</a:t>
            </a:r>
            <a:endParaRPr sz="2400" dirty="0">
              <a:solidFill>
                <a:srgbClr val="FFFFFF"/>
              </a:solidFill>
              <a:latin typeface="Raleway"/>
              <a:ea typeface="Raleway"/>
              <a:cs typeface="Raleway"/>
              <a:sym typeface="Raleway"/>
            </a:endParaRPr>
          </a:p>
          <a:p>
            <a:pPr marL="914400" marR="0" lvl="1"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Avoids permanent modification of granite table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Teflon surface for low friction</a:t>
            </a:r>
            <a:endParaRPr sz="2400" dirty="0">
              <a:solidFill>
                <a:srgbClr val="FFFFFF"/>
              </a:solidFill>
              <a:latin typeface="Raleway"/>
              <a:ea typeface="Raleway"/>
              <a:cs typeface="Raleway"/>
              <a:sym typeface="Raleway"/>
            </a:endParaRPr>
          </a:p>
        </p:txBody>
      </p:sp>
      <p:sp>
        <p:nvSpPr>
          <p:cNvPr id="498" name="Google Shape;498;g74ecefc390_3_469"/>
          <p:cNvSpPr/>
          <p:nvPr/>
        </p:nvSpPr>
        <p:spPr>
          <a:xfrm>
            <a:off x="15475" y="17575"/>
            <a:ext cx="43891200" cy="4572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499" name="Google Shape;499;g74ecefc390_3_469"/>
          <p:cNvPicPr preferRelativeResize="0"/>
          <p:nvPr/>
        </p:nvPicPr>
        <p:blipFill rotWithShape="1">
          <a:blip r:embed="rId5">
            <a:alphaModFix/>
          </a:blip>
          <a:srcRect/>
          <a:stretch/>
        </p:blipFill>
        <p:spPr>
          <a:xfrm>
            <a:off x="808901" y="569552"/>
            <a:ext cx="6971500" cy="3049950"/>
          </a:xfrm>
          <a:prstGeom prst="rect">
            <a:avLst/>
          </a:prstGeom>
          <a:noFill/>
          <a:ln>
            <a:noFill/>
          </a:ln>
        </p:spPr>
      </p:pic>
      <p:sp>
        <p:nvSpPr>
          <p:cNvPr id="500" name="Google Shape;500;g74ecefc390_3_469"/>
          <p:cNvSpPr txBox="1"/>
          <p:nvPr/>
        </p:nvSpPr>
        <p:spPr>
          <a:xfrm>
            <a:off x="7780400" y="170000"/>
            <a:ext cx="24308400" cy="2606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FFFFFF"/>
                </a:solidFill>
                <a:latin typeface="Raleway"/>
                <a:ea typeface="Raleway"/>
                <a:cs typeface="Raleway"/>
                <a:sym typeface="Raleway"/>
              </a:rPr>
              <a:t>Development of Precision Measurement Device for Coating Dies</a:t>
            </a:r>
            <a:endParaRPr sz="6000" b="1"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Raleway"/>
                <a:ea typeface="Raleway"/>
                <a:cs typeface="Raleway"/>
                <a:sym typeface="Raleway"/>
              </a:rPr>
              <a:t>Senior Design 1 - </a:t>
            </a:r>
            <a:r>
              <a:rPr lang="en-US" sz="3600" b="1" dirty="0">
                <a:solidFill>
                  <a:srgbClr val="FFFFFF"/>
                </a:solidFill>
                <a:latin typeface="Raleway"/>
                <a:ea typeface="Raleway"/>
                <a:cs typeface="Raleway"/>
                <a:sym typeface="Raleway"/>
              </a:rPr>
              <a:t>Spring </a:t>
            </a:r>
            <a:r>
              <a:rPr lang="en-US" sz="3600" b="1" i="0" u="none" strike="noStrike" cap="none" dirty="0">
                <a:solidFill>
                  <a:srgbClr val="FFFFFF"/>
                </a:solidFill>
                <a:latin typeface="Raleway"/>
                <a:ea typeface="Raleway"/>
                <a:cs typeface="Raleway"/>
                <a:sym typeface="Raleway"/>
              </a:rPr>
              <a:t>20</a:t>
            </a:r>
            <a:r>
              <a:rPr lang="en-US" sz="3600" b="1" dirty="0">
                <a:solidFill>
                  <a:srgbClr val="FFFFFF"/>
                </a:solidFill>
                <a:latin typeface="Raleway"/>
                <a:ea typeface="Raleway"/>
                <a:cs typeface="Raleway"/>
                <a:sym typeface="Raleway"/>
              </a:rPr>
              <a:t>20 - TC_COAT</a:t>
            </a:r>
            <a:endParaRPr sz="3600" b="1" i="0" u="none" strike="noStrike" cap="none" dirty="0">
              <a:solidFill>
                <a:srgbClr val="FFFFFF"/>
              </a:solidFill>
              <a:latin typeface="Raleway"/>
              <a:ea typeface="Raleway"/>
              <a:cs typeface="Raleway"/>
              <a:sym typeface="Raleway"/>
            </a:endParaRPr>
          </a:p>
        </p:txBody>
      </p:sp>
      <p:sp>
        <p:nvSpPr>
          <p:cNvPr id="501" name="Google Shape;501;g74ecefc390_3_469"/>
          <p:cNvSpPr/>
          <p:nvPr/>
        </p:nvSpPr>
        <p:spPr>
          <a:xfrm>
            <a:off x="277300" y="4959775"/>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Problem Statement</a:t>
            </a:r>
            <a:endParaRPr sz="4800" b="0" i="0" u="none" strike="noStrike" cap="none" dirty="0">
              <a:solidFill>
                <a:srgbClr val="FFFFFF"/>
              </a:solidFill>
              <a:latin typeface="Raleway"/>
              <a:ea typeface="Raleway"/>
              <a:cs typeface="Raleway"/>
              <a:sym typeface="Raleway"/>
            </a:endParaRPr>
          </a:p>
        </p:txBody>
      </p:sp>
      <p:sp>
        <p:nvSpPr>
          <p:cNvPr id="502" name="Google Shape;502;g74ecefc390_3_469"/>
          <p:cNvSpPr/>
          <p:nvPr/>
        </p:nvSpPr>
        <p:spPr>
          <a:xfrm rot="10800000" flipH="1">
            <a:off x="277275" y="6583150"/>
            <a:ext cx="11658600" cy="3536700"/>
          </a:xfrm>
          <a:prstGeom prst="round2SameRect">
            <a:avLst>
              <a:gd name="adj1" fmla="val 10347"/>
              <a:gd name="adj2" fmla="val 0"/>
            </a:avLst>
          </a:prstGeom>
          <a:solidFill>
            <a:srgbClr val="479F6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3" name="Google Shape;503;g74ecefc390_3_469"/>
          <p:cNvSpPr/>
          <p:nvPr/>
        </p:nvSpPr>
        <p:spPr>
          <a:xfrm>
            <a:off x="277275" y="10371613"/>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Slot Die Background</a:t>
            </a:r>
            <a:endParaRPr sz="4800" b="0" i="0" u="none" strike="noStrike" cap="none" dirty="0">
              <a:solidFill>
                <a:srgbClr val="FFFFFF"/>
              </a:solidFill>
              <a:latin typeface="Raleway"/>
              <a:ea typeface="Raleway"/>
              <a:cs typeface="Raleway"/>
              <a:sym typeface="Raleway"/>
            </a:endParaRPr>
          </a:p>
        </p:txBody>
      </p:sp>
      <p:sp>
        <p:nvSpPr>
          <p:cNvPr id="504" name="Google Shape;504;g74ecefc390_3_469"/>
          <p:cNvSpPr/>
          <p:nvPr/>
        </p:nvSpPr>
        <p:spPr>
          <a:xfrm rot="10800000" flipH="1">
            <a:off x="277275" y="11967875"/>
            <a:ext cx="11658600" cy="76875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5" name="Google Shape;505;g74ecefc390_3_469"/>
          <p:cNvSpPr/>
          <p:nvPr/>
        </p:nvSpPr>
        <p:spPr>
          <a:xfrm>
            <a:off x="277250" y="20001661"/>
            <a:ext cx="116586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Specifications/Requirements </a:t>
            </a:r>
            <a:endParaRPr sz="4800" b="0" i="0" u="none" strike="noStrike" cap="none" dirty="0">
              <a:solidFill>
                <a:srgbClr val="FFFFFF"/>
              </a:solidFill>
              <a:latin typeface="Raleway"/>
              <a:ea typeface="Raleway"/>
              <a:cs typeface="Raleway"/>
              <a:sym typeface="Raleway"/>
            </a:endParaRPr>
          </a:p>
        </p:txBody>
      </p:sp>
      <p:sp>
        <p:nvSpPr>
          <p:cNvPr id="506" name="Google Shape;506;g74ecefc390_3_469"/>
          <p:cNvSpPr/>
          <p:nvPr/>
        </p:nvSpPr>
        <p:spPr>
          <a:xfrm rot="10800000" flipH="1">
            <a:off x="277275" y="21621625"/>
            <a:ext cx="11658600" cy="111024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7" name="Google Shape;507;g74ecefc390_3_469"/>
          <p:cNvSpPr/>
          <p:nvPr/>
        </p:nvSpPr>
        <p:spPr>
          <a:xfrm>
            <a:off x="12222963" y="4969163"/>
            <a:ext cx="193854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3"/>
                  </a:ext>
                </a:extLst>
              </a:rPr>
              <a:t>Subassemblies</a:t>
            </a:r>
            <a:endParaRPr sz="4800" b="0" i="0" u="none" strike="noStrike" cap="none" dirty="0">
              <a:solidFill>
                <a:srgbClr val="FFFFFF"/>
              </a:solidFill>
              <a:latin typeface="Raleway"/>
              <a:ea typeface="Raleway"/>
              <a:cs typeface="Raleway"/>
              <a:sym typeface="Raleway"/>
            </a:endParaRPr>
          </a:p>
        </p:txBody>
      </p:sp>
      <p:sp>
        <p:nvSpPr>
          <p:cNvPr id="510" name="Google Shape;510;g74ecefc390_3_469"/>
          <p:cNvSpPr/>
          <p:nvPr/>
        </p:nvSpPr>
        <p:spPr>
          <a:xfrm>
            <a:off x="12199612" y="19981425"/>
            <a:ext cx="19375800" cy="13716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Critical Subassemblies </a:t>
            </a:r>
            <a:endParaRPr sz="4800" b="0" i="0" u="none" strike="noStrike" cap="none" dirty="0">
              <a:solidFill>
                <a:srgbClr val="FFFFFF"/>
              </a:solidFill>
              <a:latin typeface="Raleway"/>
              <a:ea typeface="Raleway"/>
              <a:cs typeface="Raleway"/>
              <a:sym typeface="Raleway"/>
            </a:endParaRPr>
          </a:p>
        </p:txBody>
      </p:sp>
      <p:sp>
        <p:nvSpPr>
          <p:cNvPr id="512" name="Google Shape;512;g74ecefc390_3_469"/>
          <p:cNvSpPr txBox="1"/>
          <p:nvPr/>
        </p:nvSpPr>
        <p:spPr>
          <a:xfrm>
            <a:off x="854175" y="12228900"/>
            <a:ext cx="108135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Used device for coating applications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Consist of two halves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 land and lip flatness are particularly sensitive areas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Variation in flatness can occur through misuse, accidents, and/or wear</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 solution that reduces these costs would be a great benefit to TC</a:t>
            </a:r>
            <a:endParaRPr sz="2400" i="0" u="none" strike="noStrike" cap="none" dirty="0">
              <a:solidFill>
                <a:srgbClr val="FFFFFF"/>
              </a:solidFill>
              <a:latin typeface="Raleway"/>
              <a:ea typeface="Raleway"/>
              <a:cs typeface="Raleway"/>
              <a:sym typeface="Raleway"/>
            </a:endParaRPr>
          </a:p>
        </p:txBody>
      </p:sp>
      <p:sp>
        <p:nvSpPr>
          <p:cNvPr id="513" name="Google Shape;513;g74ecefc390_3_469"/>
          <p:cNvSpPr txBox="1"/>
          <p:nvPr/>
        </p:nvSpPr>
        <p:spPr>
          <a:xfrm>
            <a:off x="854175" y="6732875"/>
            <a:ext cx="9862800" cy="35757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4"/>
                  </a:ext>
                </a:extLst>
              </a:rPr>
              <a:t>Design a user friendly, high precision metrological system</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5"/>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6"/>
                  </a:ext>
                </a:extLst>
              </a:rPr>
              <a:t>Used to measure and record slot die land flatness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7"/>
                </a:ext>
              </a:extLst>
            </a:endParaRPr>
          </a:p>
          <a:p>
            <a:pPr marL="914400" marR="0" lvl="1"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8"/>
                  </a:ext>
                </a:extLst>
              </a:rPr>
              <a:t>2.5 um measurement resolution</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9"/>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0"/>
                  </a:ext>
                </a:extLst>
              </a:rPr>
              <a:t>Provide a Return on Investment Analysis</a:t>
            </a:r>
            <a:endParaRPr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1"/>
                </a:ext>
              </a:extLst>
            </a:endParaRPr>
          </a:p>
          <a:p>
            <a:pPr marL="457200" marR="0" lvl="0" indent="-406400" algn="l" rtl="0">
              <a:lnSpc>
                <a:spcPct val="115000"/>
              </a:lnSpc>
              <a:spcBef>
                <a:spcPts val="0"/>
              </a:spcBef>
              <a:spcAft>
                <a:spcPts val="0"/>
              </a:spcAft>
              <a:buClr>
                <a:srgbClr val="FFFFFF"/>
              </a:buClr>
              <a:buSzPts val="2800"/>
              <a:buFont typeface="Raleway"/>
              <a:buChar char="●"/>
            </a:pPr>
            <a:r>
              <a:rPr lang="en-US" sz="28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2"/>
                  </a:ext>
                </a:extLst>
              </a:rPr>
              <a:t>Provide a User Manual</a:t>
            </a:r>
            <a:endParaRPr sz="2800" b="0" i="0" u="none" strike="noStrike" cap="none" dirty="0">
              <a:solidFill>
                <a:schemeClr val="lt1"/>
              </a:solidFill>
              <a:latin typeface="Raleway"/>
              <a:ea typeface="Raleway"/>
              <a:cs typeface="Raleway"/>
              <a:sym typeface="Raleway"/>
            </a:endParaRPr>
          </a:p>
        </p:txBody>
      </p:sp>
      <p:sp>
        <p:nvSpPr>
          <p:cNvPr id="514" name="Google Shape;514;g74ecefc390_3_469"/>
          <p:cNvSpPr txBox="1"/>
          <p:nvPr/>
        </p:nvSpPr>
        <p:spPr>
          <a:xfrm>
            <a:off x="50610150" y="17152363"/>
            <a:ext cx="7992000" cy="11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0" i="0" u="none" strike="noStrike" cap="none" dirty="0">
              <a:solidFill>
                <a:srgbClr val="000000"/>
              </a:solidFill>
              <a:latin typeface="Arial"/>
              <a:ea typeface="Arial"/>
              <a:cs typeface="Arial"/>
              <a:sym typeface="Arial"/>
            </a:endParaRPr>
          </a:p>
        </p:txBody>
      </p:sp>
      <p:sp>
        <p:nvSpPr>
          <p:cNvPr id="515" name="Google Shape;515;g74ecefc390_3_469"/>
          <p:cNvSpPr txBox="1"/>
          <p:nvPr/>
        </p:nvSpPr>
        <p:spPr>
          <a:xfrm>
            <a:off x="866100" y="21989575"/>
            <a:ext cx="10504800" cy="100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u="sng" dirty="0">
                <a:solidFill>
                  <a:srgbClr val="FFFFFF"/>
                </a:solidFill>
              </a:rPr>
              <a:t>Performance Specifications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2.5 Micrometers of resolution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Accommodate 8 - 66-inch dies, four to seven inches in depth, and one to seven inches in height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Font typeface="Raleway"/>
              <a:buAutoNum type="arabicPeriod"/>
            </a:pPr>
            <a:r>
              <a:rPr lang="en-US" sz="2400" dirty="0">
                <a:solidFill>
                  <a:srgbClr val="FFFFFF"/>
                </a:solidFill>
              </a:rPr>
              <a:t>Profitable ROI for Transcontinental</a:t>
            </a:r>
            <a:endParaRPr sz="2400" dirty="0">
              <a:solidFill>
                <a:srgbClr val="FFFFFF"/>
              </a:solidFill>
            </a:endParaRPr>
          </a:p>
          <a:p>
            <a:pPr marL="0" lvl="0" indent="0" algn="l" rtl="0">
              <a:lnSpc>
                <a:spcPct val="115000"/>
              </a:lnSpc>
              <a:spcBef>
                <a:spcPts val="0"/>
              </a:spcBef>
              <a:spcAft>
                <a:spcPts val="0"/>
              </a:spcAft>
              <a:buNone/>
            </a:pPr>
            <a:endParaRPr sz="3000" b="1" u="sng" dirty="0">
              <a:solidFill>
                <a:srgbClr val="FFFFFF"/>
              </a:solidFill>
            </a:endParaRPr>
          </a:p>
          <a:p>
            <a:pPr marL="0" lvl="0" indent="0" algn="l" rtl="0">
              <a:lnSpc>
                <a:spcPct val="115000"/>
              </a:lnSpc>
              <a:spcBef>
                <a:spcPts val="0"/>
              </a:spcBef>
              <a:spcAft>
                <a:spcPts val="0"/>
              </a:spcAft>
              <a:buNone/>
            </a:pPr>
            <a:r>
              <a:rPr lang="en-US" sz="3000" b="1" u="sng" dirty="0">
                <a:solidFill>
                  <a:srgbClr val="FFFFFF"/>
                </a:solidFill>
              </a:rPr>
              <a:t>Requirements</a:t>
            </a:r>
            <a:endParaRPr sz="3000" b="1" u="sng"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documents must be in PDF format</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All CAD performed in Creo or Solidworks</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Built solution must include technical documentation such as a user         manual for training purposes.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Any metrological  process used should minimize risk of damage or wear to the die.</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Output of the measurement process should be easy to record and review, Excel is preferred.</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flatness of the land of each die half should be measurable. Any other measurements, such as the lip of the die, is optional.</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fit on a pre-existing marble table located at   Transcontinental’s part inspection station.</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device should be considered to be non-portable. </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The process should be cheaper and quicker than the current     outsourcing.</a:t>
            </a:r>
            <a:endParaRPr sz="2400" dirty="0">
              <a:solidFill>
                <a:srgbClr val="FFFFFF"/>
              </a:solidFill>
            </a:endParaRPr>
          </a:p>
          <a:p>
            <a:pPr marL="457200" lvl="0" indent="-381000" algn="l" rtl="0">
              <a:lnSpc>
                <a:spcPct val="115000"/>
              </a:lnSpc>
              <a:spcBef>
                <a:spcPts val="0"/>
              </a:spcBef>
              <a:spcAft>
                <a:spcPts val="0"/>
              </a:spcAft>
              <a:buClr>
                <a:srgbClr val="FFFFFF"/>
              </a:buClr>
              <a:buSzPts val="2400"/>
              <a:buAutoNum type="arabicPeriod"/>
            </a:pPr>
            <a:r>
              <a:rPr lang="en-US" sz="2400" dirty="0">
                <a:solidFill>
                  <a:srgbClr val="FFFFFF"/>
                </a:solidFill>
              </a:rPr>
              <a:t>A preliminary product user manual will be developed for the prototype.</a:t>
            </a:r>
            <a:endParaRPr sz="2400" dirty="0">
              <a:solidFill>
                <a:srgbClr val="FFFFFF"/>
              </a:solidFill>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516" name="Google Shape;516;g74ecefc390_3_469"/>
          <p:cNvSpPr/>
          <p:nvPr/>
        </p:nvSpPr>
        <p:spPr>
          <a:xfrm>
            <a:off x="17513375" y="12739075"/>
            <a:ext cx="4343400" cy="65781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7" name="Google Shape;517;g74ecefc390_3_469"/>
          <p:cNvSpPr txBox="1"/>
          <p:nvPr/>
        </p:nvSpPr>
        <p:spPr>
          <a:xfrm>
            <a:off x="13401200" y="26646150"/>
            <a:ext cx="7610100" cy="50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LMS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Linear Motion System allows for smooth continuous motion of the frame across the die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457200" marR="0" lvl="0" indent="-406400" algn="l" rtl="0">
              <a:lnSpc>
                <a:spcPct val="100000"/>
              </a:lnSpc>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Frame mounts to the top of the carriage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Consist of an Air slide from OAV</a:t>
            </a:r>
            <a:endParaRPr sz="24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Uses air for stability and accuracy</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r>
              <a:rPr lang="en-US" sz="2400" b="1" dirty="0">
                <a:solidFill>
                  <a:schemeClr val="lt1"/>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3"/>
                  </a:ext>
                </a:extLst>
              </a:rPr>
              <a:t>Why is it critical?</a:t>
            </a:r>
            <a:r>
              <a:rPr lang="en-US" sz="2400" b="1" dirty="0">
                <a:solidFill>
                  <a:schemeClr val="lt1"/>
                </a:solidFill>
                <a:latin typeface="Raleway"/>
                <a:ea typeface="Raleway"/>
                <a:cs typeface="Raleway"/>
                <a:sym typeface="Raleway"/>
              </a:rPr>
              <a:t> -</a:t>
            </a:r>
            <a:r>
              <a:rPr lang="en-US" sz="2400" dirty="0">
                <a:solidFill>
                  <a:schemeClr val="lt1"/>
                </a:solidFill>
                <a:latin typeface="Raleway"/>
                <a:ea typeface="Raleway"/>
                <a:cs typeface="Raleway"/>
                <a:sym typeface="Raleway"/>
              </a:rPr>
              <a:t> Constrains the sensors motion to a plane parallel to die surface </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sp>
        <p:nvSpPr>
          <p:cNvPr id="518" name="Google Shape;518;g74ecefc390_3_469"/>
          <p:cNvSpPr txBox="1"/>
          <p:nvPr/>
        </p:nvSpPr>
        <p:spPr>
          <a:xfrm>
            <a:off x="17735825" y="12988075"/>
            <a:ext cx="3898500" cy="60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Frame: </a:t>
            </a:r>
            <a:r>
              <a:rPr lang="en-US" sz="2800" dirty="0">
                <a:solidFill>
                  <a:schemeClr val="lt1"/>
                </a:solidFill>
                <a:latin typeface="Raleway"/>
                <a:ea typeface="Raleway"/>
                <a:cs typeface="Raleway"/>
                <a:sym typeface="Raleway"/>
              </a:rPr>
              <a:t>The Interface between the LMS and the Sensor.</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Includes the LAS, VPS, and several mounts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Made from extruded T-channel aluminum, T-channel hardware, and milled parts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Counter balanced</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Vertically adjustable</a:t>
            </a: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800" b="0" i="0" u="none" strike="noStrike" cap="none" dirty="0">
              <a:solidFill>
                <a:schemeClr val="lt1"/>
              </a:solidFill>
              <a:latin typeface="Raleway"/>
              <a:ea typeface="Raleway"/>
              <a:cs typeface="Raleway"/>
              <a:sym typeface="Raleway"/>
            </a:endParaRPr>
          </a:p>
        </p:txBody>
      </p:sp>
      <p:grpSp>
        <p:nvGrpSpPr>
          <p:cNvPr id="519" name="Google Shape;519;g74ecefc390_3_469"/>
          <p:cNvGrpSpPr/>
          <p:nvPr/>
        </p:nvGrpSpPr>
        <p:grpSpPr>
          <a:xfrm>
            <a:off x="22079000" y="12663942"/>
            <a:ext cx="4343400" cy="6658752"/>
            <a:chOff x="22070438" y="11940950"/>
            <a:chExt cx="4343400" cy="6400800"/>
          </a:xfrm>
        </p:grpSpPr>
        <p:sp>
          <p:nvSpPr>
            <p:cNvPr id="520" name="Google Shape;520;g74ecefc390_3_469"/>
            <p:cNvSpPr/>
            <p:nvPr/>
          </p:nvSpPr>
          <p:spPr>
            <a:xfrm>
              <a:off x="22070438" y="11940950"/>
              <a:ext cx="4343400" cy="64008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1" name="Google Shape;521;g74ecefc390_3_469"/>
            <p:cNvSpPr txBox="1"/>
            <p:nvPr/>
          </p:nvSpPr>
          <p:spPr>
            <a:xfrm>
              <a:off x="22374650" y="12233311"/>
              <a:ext cx="3752100" cy="51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Raleway"/>
                  <a:ea typeface="Raleway"/>
                  <a:cs typeface="Raleway"/>
                  <a:sym typeface="Raleway"/>
                </a:rPr>
                <a:t>VPS</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Vertical Positioning System allows for focusing the sensor within its measurement range.</a:t>
              </a:r>
              <a:endParaRPr sz="28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800"/>
                <a:buFont typeface="Arial"/>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Fine adjustment by M-TSX-1D Single Direction Stage by MKS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Coarse adjustment by loosening T-slot bolts</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rgbClr val="FFFFFF"/>
                </a:solidFill>
                <a:latin typeface="Raleway"/>
                <a:ea typeface="Raleway"/>
                <a:cs typeface="Raleway"/>
                <a:sym typeface="Raleway"/>
              </a:endParaRPr>
            </a:p>
            <a:p>
              <a:pPr marL="457200" marR="0" lvl="0" indent="-381000" algn="l" rtl="0">
                <a:lnSpc>
                  <a:spcPct val="100000"/>
                </a:lnSpc>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Counterweight doubles as handle</a:t>
              </a:r>
              <a:endParaRPr sz="2400" dirty="0">
                <a:solidFill>
                  <a:srgbClr val="FFFFFF"/>
                </a:solidFill>
                <a:latin typeface="Raleway"/>
                <a:ea typeface="Raleway"/>
                <a:cs typeface="Raleway"/>
                <a:sym typeface="Raleway"/>
              </a:endParaRPr>
            </a:p>
          </p:txBody>
        </p:sp>
      </p:grpSp>
      <p:sp>
        <p:nvSpPr>
          <p:cNvPr id="522" name="Google Shape;522;g74ecefc390_3_469"/>
          <p:cNvSpPr/>
          <p:nvPr/>
        </p:nvSpPr>
        <p:spPr>
          <a:xfrm>
            <a:off x="26644625" y="12658601"/>
            <a:ext cx="4343400" cy="6658500"/>
          </a:xfrm>
          <a:prstGeom prst="roundRect">
            <a:avLst>
              <a:gd name="adj" fmla="val 16667"/>
            </a:avLst>
          </a:prstGeom>
          <a:solidFill>
            <a:srgbClr val="479F65">
              <a:alpha val="61570"/>
            </a:srgbClr>
          </a:solidFill>
          <a:ln w="9525" cap="flat" cmpd="sng">
            <a:solidFill>
              <a:srgbClr val="479F6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US" sz="2800" b="1" dirty="0">
                <a:solidFill>
                  <a:schemeClr val="lt1"/>
                </a:solidFill>
                <a:latin typeface="Raleway"/>
                <a:ea typeface="Raleway"/>
                <a:cs typeface="Raleway"/>
                <a:sym typeface="Raleway"/>
              </a:rPr>
              <a:t>LAS:</a:t>
            </a:r>
            <a:r>
              <a:rPr lang="en-US" sz="2800" dirty="0">
                <a:solidFill>
                  <a:schemeClr val="lt1"/>
                </a:solidFill>
                <a:latin typeface="Raleway"/>
                <a:ea typeface="Raleway"/>
                <a:cs typeface="Raleway"/>
                <a:sym typeface="Raleway"/>
              </a:rPr>
              <a:t> The Linear Actuation System provides the automated movement and linear encoding.</a:t>
            </a:r>
            <a:endParaRPr sz="28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28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Encoding is magnetic and sent to the sensor system (not pictured)</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Movement is a simple servo and wheel</a:t>
            </a:r>
            <a:endParaRPr sz="2400" dirty="0">
              <a:solidFill>
                <a:srgbClr val="FFFFFF"/>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Will be altered if inaccurate or induces vibrations in testing</a:t>
            </a:r>
            <a:endParaRPr dirty="0"/>
          </a:p>
        </p:txBody>
      </p:sp>
      <p:sp>
        <p:nvSpPr>
          <p:cNvPr id="523" name="Google Shape;523;g74ecefc390_3_469"/>
          <p:cNvSpPr txBox="1"/>
          <p:nvPr/>
        </p:nvSpPr>
        <p:spPr>
          <a:xfrm>
            <a:off x="22755213" y="26646159"/>
            <a:ext cx="7468800" cy="499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800" b="1" dirty="0">
                <a:solidFill>
                  <a:schemeClr val="lt1"/>
                </a:solidFill>
                <a:latin typeface="Raleway"/>
                <a:ea typeface="Raleway"/>
                <a:cs typeface="Raleway"/>
                <a:sym typeface="Raleway"/>
              </a:rPr>
              <a:t>Sensor</a:t>
            </a:r>
            <a:r>
              <a:rPr lang="en-US" sz="2800" b="1" i="0" u="none" strike="noStrike" cap="none" dirty="0">
                <a:solidFill>
                  <a:schemeClr val="lt1"/>
                </a:solidFill>
                <a:latin typeface="Raleway"/>
                <a:ea typeface="Raleway"/>
                <a:cs typeface="Raleway"/>
                <a:sym typeface="Raleway"/>
              </a:rPr>
              <a:t>:</a:t>
            </a:r>
            <a:r>
              <a:rPr lang="en-US" sz="2800" b="0" i="0" u="none" strike="noStrike" cap="none" dirty="0">
                <a:solidFill>
                  <a:schemeClr val="lt1"/>
                </a:solidFill>
                <a:latin typeface="Raleway"/>
                <a:ea typeface="Raleway"/>
                <a:cs typeface="Raleway"/>
                <a:sym typeface="Raleway"/>
              </a:rPr>
              <a:t> </a:t>
            </a:r>
            <a:r>
              <a:rPr lang="en-US" sz="2800" dirty="0">
                <a:solidFill>
                  <a:schemeClr val="lt1"/>
                </a:solidFill>
                <a:latin typeface="Raleway"/>
                <a:ea typeface="Raleway"/>
                <a:cs typeface="Raleway"/>
                <a:sym typeface="Raleway"/>
              </a:rPr>
              <a:t>The sensor will take measurements of the surface to analyze elevation variance</a:t>
            </a:r>
            <a:endParaRPr sz="2800" dirty="0">
              <a:solidFill>
                <a:schemeClr val="lt1"/>
              </a:solidFill>
              <a:latin typeface="Raleway"/>
              <a:ea typeface="Raleway"/>
              <a:cs typeface="Raleway"/>
              <a:sym typeface="Raleway"/>
            </a:endParaRPr>
          </a:p>
          <a:p>
            <a:pPr marL="45720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marR="0" lvl="0" indent="-381000" algn="l" rtl="0">
              <a:lnSpc>
                <a:spcPct val="100000"/>
              </a:lnSpc>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Measures the flatness of the die surface</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457200" lvl="0" indent="-406400" algn="l" rtl="0">
              <a:spcBef>
                <a:spcPts val="0"/>
              </a:spcBef>
              <a:spcAft>
                <a:spcPts val="0"/>
              </a:spcAft>
              <a:buClr>
                <a:schemeClr val="lt1"/>
              </a:buClr>
              <a:buSzPts val="2800"/>
              <a:buFont typeface="Raleway"/>
              <a:buChar char="●"/>
            </a:pPr>
            <a:r>
              <a:rPr lang="en-US" sz="2400" dirty="0">
                <a:solidFill>
                  <a:schemeClr val="lt1"/>
                </a:solidFill>
                <a:latin typeface="Raleway"/>
                <a:ea typeface="Raleway"/>
                <a:cs typeface="Raleway"/>
                <a:sym typeface="Raleway"/>
              </a:rPr>
              <a:t>Measured with laser interferometry </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0.3um Repeatability and 2.2um Linearity</a:t>
            </a:r>
            <a:endParaRPr sz="2400" dirty="0">
              <a:solidFill>
                <a:schemeClr val="lt1"/>
              </a:solidFill>
              <a:latin typeface="Raleway"/>
              <a:ea typeface="Raleway"/>
              <a:cs typeface="Raleway"/>
              <a:sym typeface="Raleway"/>
            </a:endParaRPr>
          </a:p>
          <a:p>
            <a:pPr marL="0" lvl="0" indent="0" algn="l" rtl="0">
              <a:spcBef>
                <a:spcPts val="0"/>
              </a:spcBef>
              <a:spcAft>
                <a:spcPts val="0"/>
              </a:spcAft>
              <a:buNone/>
            </a:pPr>
            <a:endParaRPr sz="2400" dirty="0">
              <a:solidFill>
                <a:schemeClr val="lt1"/>
              </a:solidFill>
              <a:latin typeface="Raleway"/>
              <a:ea typeface="Raleway"/>
              <a:cs typeface="Raleway"/>
              <a:sym typeface="Raleway"/>
            </a:endParaRPr>
          </a:p>
          <a:p>
            <a:pPr marL="457200" lvl="0" indent="-381000" algn="l" rtl="0">
              <a:spcBef>
                <a:spcPts val="0"/>
              </a:spcBef>
              <a:spcAft>
                <a:spcPts val="0"/>
              </a:spcAft>
              <a:buClr>
                <a:schemeClr val="lt1"/>
              </a:buClr>
              <a:buSzPts val="2400"/>
              <a:buFont typeface="Raleway"/>
              <a:buChar char="●"/>
            </a:pPr>
            <a:r>
              <a:rPr lang="en-US" sz="2400" dirty="0">
                <a:solidFill>
                  <a:schemeClr val="lt1"/>
                </a:solidFill>
                <a:latin typeface="Raleway"/>
                <a:ea typeface="Raleway"/>
                <a:cs typeface="Raleway"/>
                <a:sym typeface="Raleway"/>
              </a:rPr>
              <a:t>Software auto aligns measurements</a:t>
            </a:r>
            <a:endParaRPr sz="2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dirty="0">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US" sz="2400" b="1" dirty="0">
                <a:solidFill>
                  <a:schemeClr val="lt1"/>
                </a:solidFill>
                <a:latin typeface="Raleway"/>
                <a:ea typeface="Raleway"/>
                <a:cs typeface="Raleway"/>
                <a:sym typeface="Raleway"/>
              </a:rPr>
              <a:t>Why is it critical? -</a:t>
            </a:r>
            <a:r>
              <a:rPr lang="en-US" sz="2400" dirty="0">
                <a:solidFill>
                  <a:schemeClr val="lt1"/>
                </a:solidFill>
                <a:latin typeface="Raleway"/>
                <a:ea typeface="Raleway"/>
                <a:cs typeface="Raleway"/>
                <a:sym typeface="Raleway"/>
              </a:rPr>
              <a:t> Its resolution is the smallest increment that can possibly be measured</a:t>
            </a:r>
            <a:endParaRPr sz="2400" dirty="0">
              <a:solidFill>
                <a:schemeClr val="lt1"/>
              </a:solidFill>
              <a:latin typeface="Raleway"/>
              <a:ea typeface="Raleway"/>
              <a:cs typeface="Raleway"/>
              <a:sym typeface="Raleway"/>
            </a:endParaRPr>
          </a:p>
          <a:p>
            <a:pPr marL="914400" lvl="0" indent="457200" algn="l" rtl="0">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lt1"/>
              </a:solidFill>
              <a:latin typeface="Raleway"/>
              <a:ea typeface="Raleway"/>
              <a:cs typeface="Raleway"/>
              <a:sym typeface="Raleway"/>
            </a:endParaRPr>
          </a:p>
        </p:txBody>
      </p:sp>
      <p:pic>
        <p:nvPicPr>
          <p:cNvPr id="526" name="Google Shape;526;g74ecefc390_3_469"/>
          <p:cNvPicPr preferRelativeResize="0"/>
          <p:nvPr/>
        </p:nvPicPr>
        <p:blipFill>
          <a:blip r:embed="rId6">
            <a:alphaModFix/>
          </a:blip>
          <a:stretch>
            <a:fillRect/>
          </a:stretch>
        </p:blipFill>
        <p:spPr>
          <a:xfrm>
            <a:off x="24571397" y="21732624"/>
            <a:ext cx="3898500" cy="4224663"/>
          </a:xfrm>
          <a:prstGeom prst="rect">
            <a:avLst/>
          </a:prstGeom>
          <a:noFill/>
          <a:ln>
            <a:noFill/>
          </a:ln>
        </p:spPr>
      </p:pic>
      <p:pic>
        <p:nvPicPr>
          <p:cNvPr id="528" name="Google Shape;528;g74ecefc390_3_469"/>
          <p:cNvPicPr preferRelativeResize="0"/>
          <p:nvPr/>
        </p:nvPicPr>
        <p:blipFill>
          <a:blip r:embed="rId7">
            <a:alphaModFix/>
          </a:blip>
          <a:stretch>
            <a:fillRect/>
          </a:stretch>
        </p:blipFill>
        <p:spPr>
          <a:xfrm>
            <a:off x="23463113" y="8184606"/>
            <a:ext cx="1643489" cy="1912508"/>
          </a:xfrm>
          <a:prstGeom prst="rect">
            <a:avLst/>
          </a:prstGeom>
          <a:noFill/>
          <a:ln>
            <a:noFill/>
          </a:ln>
        </p:spPr>
      </p:pic>
      <p:pic>
        <p:nvPicPr>
          <p:cNvPr id="529" name="Google Shape;529;g74ecefc390_3_469"/>
          <p:cNvPicPr preferRelativeResize="0"/>
          <p:nvPr/>
        </p:nvPicPr>
        <p:blipFill>
          <a:blip r:embed="rId8">
            <a:alphaModFix/>
          </a:blip>
          <a:stretch>
            <a:fillRect/>
          </a:stretch>
        </p:blipFill>
        <p:spPr>
          <a:xfrm>
            <a:off x="22113175" y="7617150"/>
            <a:ext cx="4110401" cy="3770425"/>
          </a:xfrm>
          <a:prstGeom prst="rect">
            <a:avLst/>
          </a:prstGeom>
          <a:noFill/>
          <a:ln>
            <a:noFill/>
          </a:ln>
        </p:spPr>
      </p:pic>
      <p:pic>
        <p:nvPicPr>
          <p:cNvPr id="530" name="Google Shape;530;g74ecefc390_3_469"/>
          <p:cNvPicPr preferRelativeResize="0"/>
          <p:nvPr/>
        </p:nvPicPr>
        <p:blipFill>
          <a:blip r:embed="rId7">
            <a:alphaModFix/>
          </a:blip>
          <a:stretch>
            <a:fillRect/>
          </a:stretch>
        </p:blipFill>
        <p:spPr>
          <a:xfrm>
            <a:off x="17520450" y="7209975"/>
            <a:ext cx="4343399" cy="5054374"/>
          </a:xfrm>
          <a:prstGeom prst="rect">
            <a:avLst/>
          </a:prstGeom>
          <a:noFill/>
          <a:ln>
            <a:noFill/>
          </a:ln>
        </p:spPr>
      </p:pic>
      <p:grpSp>
        <p:nvGrpSpPr>
          <p:cNvPr id="533" name="Google Shape;533;g74ecefc390_3_469"/>
          <p:cNvGrpSpPr/>
          <p:nvPr/>
        </p:nvGrpSpPr>
        <p:grpSpPr>
          <a:xfrm>
            <a:off x="32562659" y="835691"/>
            <a:ext cx="10992242" cy="2930232"/>
            <a:chOff x="32562025" y="716000"/>
            <a:chExt cx="11153975" cy="3050100"/>
          </a:xfrm>
        </p:grpSpPr>
        <p:pic>
          <p:nvPicPr>
            <p:cNvPr id="534" name="Google Shape;534;g74ecefc390_3_469"/>
            <p:cNvPicPr preferRelativeResize="0"/>
            <p:nvPr/>
          </p:nvPicPr>
          <p:blipFill>
            <a:blip r:embed="rId9">
              <a:alphaModFix/>
            </a:blip>
            <a:stretch>
              <a:fillRect/>
            </a:stretch>
          </p:blipFill>
          <p:spPr>
            <a:xfrm>
              <a:off x="32562025" y="716000"/>
              <a:ext cx="4453277" cy="3050100"/>
            </a:xfrm>
            <a:prstGeom prst="rect">
              <a:avLst/>
            </a:prstGeom>
            <a:noFill/>
            <a:ln>
              <a:noFill/>
            </a:ln>
          </p:spPr>
        </p:pic>
        <p:pic>
          <p:nvPicPr>
            <p:cNvPr id="535" name="Google Shape;535;g74ecefc390_3_469"/>
            <p:cNvPicPr preferRelativeResize="0"/>
            <p:nvPr/>
          </p:nvPicPr>
          <p:blipFill>
            <a:blip r:embed="rId10">
              <a:alphaModFix/>
            </a:blip>
            <a:stretch>
              <a:fillRect/>
            </a:stretch>
          </p:blipFill>
          <p:spPr>
            <a:xfrm>
              <a:off x="37038450" y="1954413"/>
              <a:ext cx="6677550" cy="915725"/>
            </a:xfrm>
            <a:prstGeom prst="rect">
              <a:avLst/>
            </a:prstGeom>
            <a:noFill/>
            <a:ln>
              <a:noFill/>
            </a:ln>
          </p:spPr>
        </p:pic>
      </p:grpSp>
      <p:pic>
        <p:nvPicPr>
          <p:cNvPr id="537" name="Google Shape;537;g74ecefc390_3_469"/>
          <p:cNvPicPr preferRelativeResize="0"/>
          <p:nvPr/>
        </p:nvPicPr>
        <p:blipFill>
          <a:blip r:embed="rId11">
            <a:alphaModFix/>
          </a:blip>
          <a:stretch>
            <a:fillRect/>
          </a:stretch>
        </p:blipFill>
        <p:spPr>
          <a:xfrm>
            <a:off x="999775" y="16326213"/>
            <a:ext cx="5848350" cy="2828925"/>
          </a:xfrm>
          <a:prstGeom prst="rect">
            <a:avLst/>
          </a:prstGeom>
          <a:noFill/>
          <a:ln>
            <a:noFill/>
          </a:ln>
        </p:spPr>
      </p:pic>
      <p:sp>
        <p:nvSpPr>
          <p:cNvPr id="539" name="Google Shape;539;g74ecefc390_3_469"/>
          <p:cNvSpPr txBox="1"/>
          <p:nvPr/>
        </p:nvSpPr>
        <p:spPr>
          <a:xfrm>
            <a:off x="32856650" y="25304100"/>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541" name="Google Shape;541;g74ecefc390_3_469"/>
          <p:cNvSpPr txBox="1"/>
          <p:nvPr/>
        </p:nvSpPr>
        <p:spPr>
          <a:xfrm>
            <a:off x="7257250" y="16361425"/>
            <a:ext cx="43434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latin typeface="Raleway"/>
                <a:ea typeface="Raleway"/>
                <a:cs typeface="Raleway"/>
                <a:sym typeface="Raleway"/>
              </a:rPr>
              <a:t>Image of 16-inch slot die to be tested on our designed prototype metrology system</a:t>
            </a:r>
            <a:endParaRPr sz="2400" dirty="0">
              <a:solidFill>
                <a:srgbClr val="FFFFFF"/>
              </a:solidFill>
              <a:latin typeface="Raleway"/>
              <a:ea typeface="Raleway"/>
              <a:cs typeface="Raleway"/>
              <a:sym typeface="Raleway"/>
            </a:endParaRPr>
          </a:p>
        </p:txBody>
      </p:sp>
      <p:pic>
        <p:nvPicPr>
          <p:cNvPr id="542" name="Google Shape;542;g74ecefc390_3_469"/>
          <p:cNvPicPr preferRelativeResize="0"/>
          <p:nvPr/>
        </p:nvPicPr>
        <p:blipFill>
          <a:blip r:embed="rId12">
            <a:alphaModFix/>
          </a:blip>
          <a:stretch>
            <a:fillRect/>
          </a:stretch>
        </p:blipFill>
        <p:spPr>
          <a:xfrm>
            <a:off x="26483683" y="7176350"/>
            <a:ext cx="4343391" cy="5121626"/>
          </a:xfrm>
          <a:prstGeom prst="rect">
            <a:avLst/>
          </a:prstGeom>
          <a:noFill/>
          <a:ln>
            <a:noFill/>
          </a:ln>
        </p:spPr>
      </p:pic>
      <p:pic>
        <p:nvPicPr>
          <p:cNvPr id="543" name="Google Shape;543;g74ecefc390_3_469"/>
          <p:cNvPicPr preferRelativeResize="0"/>
          <p:nvPr/>
        </p:nvPicPr>
        <p:blipFill>
          <a:blip r:embed="rId13">
            <a:alphaModFix/>
          </a:blip>
          <a:stretch>
            <a:fillRect/>
          </a:stretch>
        </p:blipFill>
        <p:spPr>
          <a:xfrm>
            <a:off x="12947750" y="7209975"/>
            <a:ext cx="4343400" cy="5054375"/>
          </a:xfrm>
          <a:prstGeom prst="rect">
            <a:avLst/>
          </a:prstGeom>
          <a:noFill/>
          <a:ln>
            <a:noFill/>
          </a:ln>
        </p:spPr>
      </p:pic>
      <p:pic>
        <p:nvPicPr>
          <p:cNvPr id="545" name="Google Shape;545;g74ecefc390_3_469"/>
          <p:cNvPicPr preferRelativeResize="0"/>
          <p:nvPr/>
        </p:nvPicPr>
        <p:blipFill>
          <a:blip r:embed="rId14">
            <a:alphaModFix/>
          </a:blip>
          <a:stretch>
            <a:fillRect/>
          </a:stretch>
        </p:blipFill>
        <p:spPr>
          <a:xfrm>
            <a:off x="13824250" y="22304138"/>
            <a:ext cx="7505700" cy="3390900"/>
          </a:xfrm>
          <a:prstGeom prst="rect">
            <a:avLst/>
          </a:prstGeom>
          <a:noFill/>
          <a:ln>
            <a:noFill/>
          </a:ln>
        </p:spPr>
      </p:pic>
      <p:sp>
        <p:nvSpPr>
          <p:cNvPr id="547" name="Google Shape;547;g74ecefc390_3_469"/>
          <p:cNvSpPr txBox="1"/>
          <p:nvPr/>
        </p:nvSpPr>
        <p:spPr>
          <a:xfrm>
            <a:off x="10099001" y="3005275"/>
            <a:ext cx="19670700" cy="17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 Team Members: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4"/>
                  </a:ext>
                </a:extLst>
              </a:rPr>
              <a:t>Richard Boatwright (rboatwr3@uncc.edu)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5"/>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6"/>
                  </a:ext>
                </a:extLst>
              </a:rPr>
              <a:t>Matthew Thornton (mthorn19@uncc.edu)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7"/>
                  </a:ext>
                </a:extLst>
              </a:rPr>
              <a:t>,</a:t>
            </a:r>
            <a:endParaRPr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8"/>
                </a:ext>
              </a:extLst>
            </a:endParaRPr>
          </a:p>
          <a:p>
            <a:pPr marL="0" marR="0" lvl="0" indent="0" algn="ctr" rtl="0">
              <a:lnSpc>
                <a:spcPct val="100000"/>
              </a:lnSpc>
              <a:spcBef>
                <a:spcPts val="0"/>
              </a:spcBef>
              <a:spcAft>
                <a:spcPts val="0"/>
              </a:spcAft>
              <a:buClr>
                <a:srgbClr val="000000"/>
              </a:buClr>
              <a:buSzPts val="2600"/>
              <a:buFont typeface="Arial"/>
              <a:buNone/>
            </a:pP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9"/>
                  </a:ext>
                </a:extLst>
              </a:rPr>
              <a:t>Ethan Bryant (ebryan13@uncc.edu)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0"/>
                  </a:ext>
                </a:extLst>
              </a:rPr>
              <a:t>, </a:t>
            </a:r>
            <a:r>
              <a:rPr lang="en-US" sz="2600"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1"/>
                  </a:ext>
                </a:extLst>
              </a:rPr>
              <a:t>Lingxuan Hao (lhao1@uncc.edu)</a:t>
            </a:r>
            <a:r>
              <a:rPr lang="en-US" sz="2600" b="0" i="0" u="none" strike="noStrike" cap="none" dirty="0">
                <a:solidFill>
                  <a:srgbClr val="FFFFFF"/>
                </a:solidFill>
                <a:latin typeface="Raleway"/>
                <a:ea typeface="Raleway"/>
                <a:cs typeface="Raleway"/>
                <a:sym typeface="Raleway"/>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2"/>
                  </a:ext>
                </a:extLst>
              </a:rPr>
              <a:t>,</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dirty="0">
                <a:solidFill>
                  <a:srgbClr val="FFFFFF"/>
                </a:solidFill>
                <a:latin typeface="Raleway"/>
                <a:ea typeface="Raleway"/>
                <a:cs typeface="Raleway"/>
                <a:sym typeface="Raleway"/>
              </a:rPr>
              <a:t>Faculty Mentor/Industry Supporters: </a:t>
            </a:r>
            <a:r>
              <a:rPr lang="en-US" sz="2600" dirty="0">
                <a:solidFill>
                  <a:srgbClr val="FFFFFF"/>
                </a:solidFill>
                <a:latin typeface="Raleway"/>
                <a:ea typeface="Raleway"/>
                <a:cs typeface="Raleway"/>
                <a:sym typeface="Raleway"/>
              </a:rPr>
              <a:t>Dr. Edward Morse</a:t>
            </a:r>
            <a:r>
              <a:rPr lang="en-US" sz="2600" b="0" i="0" u="none" strike="noStrike" cap="none" dirty="0">
                <a:solidFill>
                  <a:srgbClr val="FFFFFF"/>
                </a:solidFill>
                <a:latin typeface="Raleway"/>
                <a:ea typeface="Raleway"/>
                <a:cs typeface="Raleway"/>
                <a:sym typeface="Raleway"/>
              </a:rPr>
              <a:t> / </a:t>
            </a:r>
            <a:r>
              <a:rPr lang="en-US" sz="2600" dirty="0">
                <a:solidFill>
                  <a:srgbClr val="FFFFFF"/>
                </a:solidFill>
                <a:latin typeface="Raleway"/>
                <a:ea typeface="Raleway"/>
                <a:cs typeface="Raleway"/>
                <a:sym typeface="Raleway"/>
              </a:rPr>
              <a:t>Mike Carter</a:t>
            </a:r>
            <a:r>
              <a:rPr lang="en-US" sz="2600" b="0" i="0" u="none" strike="noStrike" cap="none" dirty="0">
                <a:solidFill>
                  <a:srgbClr val="FFFFFF"/>
                </a:solidFill>
                <a:latin typeface="Raleway"/>
                <a:ea typeface="Raleway"/>
                <a:cs typeface="Raleway"/>
                <a:sym typeface="Raleway"/>
              </a:rPr>
              <a:t>, </a:t>
            </a:r>
            <a:r>
              <a:rPr lang="en-US" sz="2600" dirty="0">
                <a:solidFill>
                  <a:srgbClr val="FFFFFF"/>
                </a:solidFill>
                <a:latin typeface="Raleway"/>
                <a:ea typeface="Raleway"/>
                <a:cs typeface="Raleway"/>
                <a:sym typeface="Raleway"/>
              </a:rPr>
              <a:t>Ali Vignola</a:t>
            </a:r>
            <a:r>
              <a:rPr lang="en-US" sz="2600" b="0" i="0" u="none" strike="noStrike" cap="none" dirty="0">
                <a:solidFill>
                  <a:srgbClr val="FFFFFF"/>
                </a:solidFill>
                <a:latin typeface="Raleway"/>
                <a:ea typeface="Raleway"/>
                <a:cs typeface="Raleway"/>
                <a:sym typeface="Raleway"/>
              </a:rPr>
              <a:t> </a:t>
            </a:r>
            <a:endParaRPr sz="2600" b="0" i="0" u="none" strike="noStrike" cap="none" dirty="0">
              <a:solidFill>
                <a:srgbClr val="FFFFFF"/>
              </a:solidFill>
              <a:latin typeface="Raleway"/>
              <a:ea typeface="Raleway"/>
              <a:cs typeface="Raleway"/>
              <a:sym typeface="Raleway"/>
            </a:endParaRPr>
          </a:p>
        </p:txBody>
      </p:sp>
      <p:pic>
        <p:nvPicPr>
          <p:cNvPr id="8" name="Audio 7">
            <a:hlinkClick r:id="" action="ppaction://media"/>
            <a:extLst>
              <a:ext uri="{FF2B5EF4-FFF2-40B4-BE49-F238E27FC236}">
                <a16:creationId xmlns:a16="http://schemas.microsoft.com/office/drawing/2014/main" id="{F84ACE3B-7E2B-42F0-8519-9AE816C3996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129200" y="32156400"/>
            <a:ext cx="609600" cy="609600"/>
          </a:xfrm>
          <a:prstGeom prst="rect">
            <a:avLst/>
          </a:prstGeom>
        </p:spPr>
      </p:pic>
      <p:sp>
        <p:nvSpPr>
          <p:cNvPr id="58" name="Google Shape;105;p3">
            <a:extLst>
              <a:ext uri="{FF2B5EF4-FFF2-40B4-BE49-F238E27FC236}">
                <a16:creationId xmlns:a16="http://schemas.microsoft.com/office/drawing/2014/main" id="{0F2CFADC-5C39-459D-A30C-F6245D3180AB}"/>
              </a:ext>
            </a:extLst>
          </p:cNvPr>
          <p:cNvSpPr/>
          <p:nvPr/>
        </p:nvSpPr>
        <p:spPr>
          <a:xfrm>
            <a:off x="31942037" y="15380551"/>
            <a:ext cx="11658600" cy="13443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FFFFFF"/>
                </a:solidFill>
                <a:latin typeface="Raleway"/>
                <a:ea typeface="Raleway"/>
                <a:cs typeface="Raleway"/>
                <a:sym typeface="Raleway"/>
              </a:rPr>
              <a:t>Future Work</a:t>
            </a:r>
            <a:endParaRPr sz="4800" b="0" i="0" u="none" strike="noStrike" cap="none" dirty="0">
              <a:solidFill>
                <a:srgbClr val="FFFFFF"/>
              </a:solidFill>
              <a:latin typeface="Raleway"/>
              <a:ea typeface="Raleway"/>
              <a:cs typeface="Raleway"/>
              <a:sym typeface="Raleway"/>
            </a:endParaRPr>
          </a:p>
        </p:txBody>
      </p:sp>
      <p:sp>
        <p:nvSpPr>
          <p:cNvPr id="59" name="Google Shape;106;p3">
            <a:extLst>
              <a:ext uri="{FF2B5EF4-FFF2-40B4-BE49-F238E27FC236}">
                <a16:creationId xmlns:a16="http://schemas.microsoft.com/office/drawing/2014/main" id="{43E0D13A-680F-4963-8842-5D4B079D7B97}"/>
              </a:ext>
            </a:extLst>
          </p:cNvPr>
          <p:cNvSpPr/>
          <p:nvPr/>
        </p:nvSpPr>
        <p:spPr>
          <a:xfrm rot="10800000" flipH="1">
            <a:off x="31878437" y="16967019"/>
            <a:ext cx="11658600" cy="6746100"/>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 name="Google Shape;108;p3">
            <a:extLst>
              <a:ext uri="{FF2B5EF4-FFF2-40B4-BE49-F238E27FC236}">
                <a16:creationId xmlns:a16="http://schemas.microsoft.com/office/drawing/2014/main" id="{3C4B0CBC-ABE1-4F45-A9FB-9BC1A15D4AEA}"/>
              </a:ext>
            </a:extLst>
          </p:cNvPr>
          <p:cNvSpPr txBox="1"/>
          <p:nvPr/>
        </p:nvSpPr>
        <p:spPr>
          <a:xfrm>
            <a:off x="32685737" y="17125144"/>
            <a:ext cx="10017000" cy="6423900"/>
          </a:xfrm>
          <a:prstGeom prst="rect">
            <a:avLst/>
          </a:prstGeom>
          <a:noFill/>
          <a:ln>
            <a:noFill/>
          </a:ln>
        </p:spPr>
        <p:txBody>
          <a:bodyPr spcFirstLastPara="1" wrap="square" lIns="91425" tIns="91425" rIns="91425" bIns="91425" anchor="t" anchorCtr="0">
            <a:noAutofit/>
          </a:bodyPr>
          <a:lstStyle/>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Summer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Purchasing of parts </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Fabrication of prototype</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Refinement</a:t>
            </a:r>
            <a:endParaRPr sz="3400" dirty="0">
              <a:solidFill>
                <a:schemeClr val="lt1"/>
              </a:solidFill>
              <a:latin typeface="Raleway"/>
              <a:ea typeface="Raleway"/>
              <a:cs typeface="Raleway"/>
              <a:sym typeface="Raleway"/>
            </a:endParaRPr>
          </a:p>
          <a:p>
            <a:pPr marL="914400" lvl="1" indent="-444500" algn="l" rtl="0">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Assembly Troubleshooting</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a:p>
            <a:pPr marL="457200" marR="0" lvl="0"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Senior Design 2 (Fall 2020)</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Testing of the prototype </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System Optimization</a:t>
            </a:r>
            <a:endParaRPr sz="3400" dirty="0">
              <a:solidFill>
                <a:schemeClr val="lt1"/>
              </a:solidFill>
              <a:latin typeface="Raleway"/>
              <a:ea typeface="Raleway"/>
              <a:cs typeface="Raleway"/>
              <a:sym typeface="Raleway"/>
            </a:endParaRPr>
          </a:p>
          <a:p>
            <a:pPr marL="914400" marR="0" lvl="1"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Documentation Packet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User Manual </a:t>
            </a:r>
            <a:endParaRPr sz="3400" dirty="0">
              <a:solidFill>
                <a:schemeClr val="lt1"/>
              </a:solidFill>
              <a:latin typeface="Raleway"/>
              <a:ea typeface="Raleway"/>
              <a:cs typeface="Raleway"/>
              <a:sym typeface="Raleway"/>
            </a:endParaRPr>
          </a:p>
          <a:p>
            <a:pPr marL="1371600" marR="0" lvl="2" indent="-444500" algn="l" rtl="0">
              <a:lnSpc>
                <a:spcPct val="100000"/>
              </a:lnSpc>
              <a:spcBef>
                <a:spcPts val="0"/>
              </a:spcBef>
              <a:spcAft>
                <a:spcPts val="0"/>
              </a:spcAft>
              <a:buClr>
                <a:schemeClr val="lt1"/>
              </a:buClr>
              <a:buSzPts val="3400"/>
              <a:buFont typeface="Raleway"/>
              <a:buChar char="■"/>
            </a:pPr>
            <a:r>
              <a:rPr lang="en-US" sz="3400" dirty="0">
                <a:solidFill>
                  <a:schemeClr val="lt1"/>
                </a:solidFill>
                <a:latin typeface="Raleway"/>
                <a:ea typeface="Raleway"/>
                <a:cs typeface="Raleway"/>
                <a:sym typeface="Raleway"/>
              </a:rPr>
              <a:t>Return on Investment Analysis</a:t>
            </a:r>
            <a:endParaRPr sz="3400" dirty="0">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3400" dirty="0">
              <a:solidFill>
                <a:schemeClr val="lt1"/>
              </a:solidFill>
              <a:latin typeface="Raleway"/>
              <a:ea typeface="Raleway"/>
              <a:cs typeface="Raleway"/>
              <a:sym typeface="Raleway"/>
            </a:endParaRPr>
          </a:p>
        </p:txBody>
      </p:sp>
      <p:sp>
        <p:nvSpPr>
          <p:cNvPr id="61" name="Google Shape;121;p3">
            <a:extLst>
              <a:ext uri="{FF2B5EF4-FFF2-40B4-BE49-F238E27FC236}">
                <a16:creationId xmlns:a16="http://schemas.microsoft.com/office/drawing/2014/main" id="{D90F2D31-045D-4D20-9E0B-152C47B1F1DA}"/>
              </a:ext>
            </a:extLst>
          </p:cNvPr>
          <p:cNvSpPr/>
          <p:nvPr/>
        </p:nvSpPr>
        <p:spPr>
          <a:xfrm>
            <a:off x="31955302" y="4951499"/>
            <a:ext cx="11658600" cy="1370808"/>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Budget Overview</a:t>
            </a:r>
            <a:endParaRPr sz="4800" b="0" i="0" u="none" strike="noStrike" cap="none" dirty="0">
              <a:solidFill>
                <a:srgbClr val="FFFFFF"/>
              </a:solidFill>
              <a:latin typeface="Raleway"/>
              <a:ea typeface="Raleway"/>
              <a:cs typeface="Raleway"/>
              <a:sym typeface="Raleway"/>
            </a:endParaRPr>
          </a:p>
        </p:txBody>
      </p:sp>
      <p:sp>
        <p:nvSpPr>
          <p:cNvPr id="62" name="Google Shape;122;p3">
            <a:extLst>
              <a:ext uri="{FF2B5EF4-FFF2-40B4-BE49-F238E27FC236}">
                <a16:creationId xmlns:a16="http://schemas.microsoft.com/office/drawing/2014/main" id="{48DD942F-7B9A-4E09-B763-E9BFD5F1BE02}"/>
              </a:ext>
            </a:extLst>
          </p:cNvPr>
          <p:cNvSpPr/>
          <p:nvPr/>
        </p:nvSpPr>
        <p:spPr>
          <a:xfrm rot="10800000" flipH="1">
            <a:off x="31942037" y="6597434"/>
            <a:ext cx="11658600" cy="8519816"/>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 name="Google Shape;124;p3">
            <a:extLst>
              <a:ext uri="{FF2B5EF4-FFF2-40B4-BE49-F238E27FC236}">
                <a16:creationId xmlns:a16="http://schemas.microsoft.com/office/drawing/2014/main" id="{9178D614-90E3-4C01-B51A-2458A5E26B76}"/>
              </a:ext>
            </a:extLst>
          </p:cNvPr>
          <p:cNvSpPr txBox="1"/>
          <p:nvPr/>
        </p:nvSpPr>
        <p:spPr>
          <a:xfrm>
            <a:off x="39698462" y="6711832"/>
            <a:ext cx="3644700" cy="15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0" i="0" u="none" strike="noStrike" cap="none" dirty="0">
                <a:solidFill>
                  <a:srgbClr val="FFFFFF"/>
                </a:solidFill>
                <a:latin typeface="Raleway"/>
                <a:ea typeface="Raleway"/>
                <a:cs typeface="Raleway"/>
                <a:sym typeface="Raleway"/>
              </a:rPr>
              <a:t>Figure 1: </a:t>
            </a:r>
            <a:r>
              <a:rPr lang="en-US" sz="2400" dirty="0">
                <a:solidFill>
                  <a:srgbClr val="FFFFFF"/>
                </a:solidFill>
                <a:latin typeface="Raleway"/>
                <a:ea typeface="Raleway"/>
                <a:cs typeface="Raleway"/>
                <a:sym typeface="Raleway"/>
              </a:rPr>
              <a:t> </a:t>
            </a:r>
            <a:endParaRPr sz="2400" dirty="0">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400"/>
              <a:buFont typeface="Arial"/>
              <a:buNone/>
            </a:pPr>
            <a:r>
              <a:rPr lang="en-US" sz="2400" dirty="0">
                <a:solidFill>
                  <a:srgbClr val="FFFFFF"/>
                </a:solidFill>
                <a:latin typeface="Raleway"/>
                <a:ea typeface="Raleway"/>
                <a:cs typeface="Raleway"/>
                <a:sym typeface="Raleway"/>
              </a:rPr>
              <a:t>Budget overview of cost of the project with full Sponsor funding.</a:t>
            </a:r>
            <a:endParaRPr sz="2400" dirty="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endParaRPr dirty="0">
              <a:solidFill>
                <a:srgbClr val="FFFFFF"/>
              </a:solidFill>
              <a:latin typeface="Raleway"/>
              <a:ea typeface="Raleway"/>
              <a:cs typeface="Raleway"/>
              <a:sym typeface="Raleway"/>
            </a:endParaRPr>
          </a:p>
        </p:txBody>
      </p:sp>
      <p:sp>
        <p:nvSpPr>
          <p:cNvPr id="64" name="Google Shape;128;p3">
            <a:extLst>
              <a:ext uri="{FF2B5EF4-FFF2-40B4-BE49-F238E27FC236}">
                <a16:creationId xmlns:a16="http://schemas.microsoft.com/office/drawing/2014/main" id="{34B7E934-1A5B-48E1-90AD-81FCE81F1A7E}"/>
              </a:ext>
            </a:extLst>
          </p:cNvPr>
          <p:cNvSpPr txBox="1"/>
          <p:nvPr/>
        </p:nvSpPr>
        <p:spPr>
          <a:xfrm>
            <a:off x="39571562" y="8425357"/>
            <a:ext cx="3898500" cy="2457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US" sz="2400" dirty="0">
                <a:solidFill>
                  <a:schemeClr val="lt1"/>
                </a:solidFill>
              </a:rPr>
              <a:t>Suggested option</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Most expensive</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U-Series Rail</a:t>
            </a:r>
            <a:endParaRPr sz="2400" dirty="0">
              <a:solidFill>
                <a:schemeClr val="lt1"/>
              </a:solidFill>
            </a:endParaRPr>
          </a:p>
          <a:p>
            <a:pPr marL="457200" lvl="0" indent="-381000" algn="l" rtl="0">
              <a:spcBef>
                <a:spcPts val="0"/>
              </a:spcBef>
              <a:spcAft>
                <a:spcPts val="0"/>
              </a:spcAft>
              <a:buClr>
                <a:schemeClr val="lt1"/>
              </a:buClr>
              <a:buSzPts val="2400"/>
              <a:buChar char="●"/>
            </a:pPr>
            <a:r>
              <a:rPr lang="en-US" sz="2400" dirty="0">
                <a:solidFill>
                  <a:schemeClr val="lt1"/>
                </a:solidFill>
              </a:rPr>
              <a:t>Price to build Prototype AND Full-scale shown</a:t>
            </a:r>
            <a:endParaRPr sz="2400" dirty="0">
              <a:solidFill>
                <a:schemeClr val="lt1"/>
              </a:solidFill>
            </a:endParaRPr>
          </a:p>
          <a:p>
            <a:pPr marL="914400" lvl="1" indent="-381000" algn="l" rtl="0">
              <a:spcBef>
                <a:spcPts val="0"/>
              </a:spcBef>
              <a:spcAft>
                <a:spcPts val="0"/>
              </a:spcAft>
              <a:buClr>
                <a:schemeClr val="lt1"/>
              </a:buClr>
              <a:buSzPts val="2400"/>
              <a:buChar char="○"/>
            </a:pPr>
            <a:r>
              <a:rPr lang="en-US" sz="2400" dirty="0">
                <a:solidFill>
                  <a:schemeClr val="lt1"/>
                </a:solidFill>
              </a:rPr>
              <a:t>Only Prototype will be built by Team</a:t>
            </a:r>
            <a:endParaRPr sz="2400" dirty="0">
              <a:solidFill>
                <a:schemeClr val="lt1"/>
              </a:solidFill>
            </a:endParaRPr>
          </a:p>
          <a:p>
            <a:pPr marL="0" lvl="0" indent="0" algn="l" rtl="0">
              <a:spcBef>
                <a:spcPts val="0"/>
              </a:spcBef>
              <a:spcAft>
                <a:spcPts val="0"/>
              </a:spcAft>
              <a:buNone/>
            </a:pPr>
            <a:endParaRPr dirty="0"/>
          </a:p>
        </p:txBody>
      </p:sp>
      <p:sp>
        <p:nvSpPr>
          <p:cNvPr id="65" name="Google Shape;129;p3">
            <a:extLst>
              <a:ext uri="{FF2B5EF4-FFF2-40B4-BE49-F238E27FC236}">
                <a16:creationId xmlns:a16="http://schemas.microsoft.com/office/drawing/2014/main" id="{9110E088-89E9-4706-BB12-8CB22C3D4AF7}"/>
              </a:ext>
            </a:extLst>
          </p:cNvPr>
          <p:cNvSpPr txBox="1"/>
          <p:nvPr/>
        </p:nvSpPr>
        <p:spPr>
          <a:xfrm>
            <a:off x="32088812" y="11776131"/>
            <a:ext cx="11254500" cy="3102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Char char="●"/>
            </a:pPr>
            <a:r>
              <a:rPr lang="en-US" sz="2400" dirty="0">
                <a:solidFill>
                  <a:schemeClr val="lt1"/>
                </a:solidFill>
              </a:rPr>
              <a:t>Secondary option: Limited to University provided budget of $3000</a:t>
            </a:r>
            <a:endParaRPr sz="2400" dirty="0">
              <a:solidFill>
                <a:schemeClr val="lt1"/>
              </a:solidFill>
            </a:endParaRPr>
          </a:p>
          <a:p>
            <a:pPr marL="914400" lvl="1" indent="-381000" algn="l" rtl="0">
              <a:spcBef>
                <a:spcPts val="0"/>
              </a:spcBef>
              <a:spcAft>
                <a:spcPts val="0"/>
              </a:spcAft>
              <a:buClr>
                <a:schemeClr val="lt1"/>
              </a:buClr>
              <a:buSzPts val="2400"/>
              <a:buChar char="○"/>
            </a:pPr>
            <a:r>
              <a:rPr lang="en-US" sz="2400" dirty="0">
                <a:solidFill>
                  <a:schemeClr val="lt1"/>
                </a:solidFill>
              </a:rPr>
              <a:t>The Linear Motion System and Optical Sensor would be changed to fit within new budget parameters.</a:t>
            </a:r>
            <a:endParaRPr sz="2400" dirty="0">
              <a:solidFill>
                <a:schemeClr val="lt1"/>
              </a:solidFill>
            </a:endParaRPr>
          </a:p>
          <a:p>
            <a:pPr marL="457200" lvl="0" indent="0" algn="l" rtl="0">
              <a:spcBef>
                <a:spcPts val="0"/>
              </a:spcBef>
              <a:spcAft>
                <a:spcPts val="0"/>
              </a:spcAft>
              <a:buNone/>
            </a:pPr>
            <a:endParaRPr sz="2400" dirty="0">
              <a:solidFill>
                <a:schemeClr val="lt1"/>
              </a:solidFill>
            </a:endParaRPr>
          </a:p>
          <a:p>
            <a:pPr marL="457200" lvl="0" indent="-381000" algn="l" rtl="0">
              <a:spcBef>
                <a:spcPts val="0"/>
              </a:spcBef>
              <a:spcAft>
                <a:spcPts val="0"/>
              </a:spcAft>
              <a:buClr>
                <a:srgbClr val="FFFFFF"/>
              </a:buClr>
              <a:buSzPts val="2400"/>
              <a:buChar char="●"/>
            </a:pPr>
            <a:r>
              <a:rPr lang="en-US" sz="2400" dirty="0">
                <a:solidFill>
                  <a:srgbClr val="FFFFFF"/>
                </a:solidFill>
              </a:rPr>
              <a:t>Tertiary option: Replace OAV </a:t>
            </a:r>
            <a:r>
              <a:rPr lang="en-US" sz="2400" dirty="0">
                <a:solidFill>
                  <a:schemeClr val="lt1"/>
                </a:solidFill>
              </a:rPr>
              <a:t>U-series</a:t>
            </a:r>
            <a:r>
              <a:rPr lang="en-US" sz="2400" dirty="0">
                <a:solidFill>
                  <a:srgbClr val="FFFFFF"/>
                </a:solidFill>
              </a:rPr>
              <a:t> LMS system with OAV </a:t>
            </a:r>
            <a:r>
              <a:rPr lang="en-US" sz="2400" dirty="0">
                <a:solidFill>
                  <a:schemeClr val="lt1"/>
                </a:solidFill>
              </a:rPr>
              <a:t>Dovetail</a:t>
            </a:r>
            <a:endParaRPr sz="2400" dirty="0">
              <a:solidFill>
                <a:srgbClr val="FFFFFF"/>
              </a:solidFill>
            </a:endParaRPr>
          </a:p>
          <a:p>
            <a:pPr marL="914400" lvl="1" indent="-381000" algn="l" rtl="0">
              <a:spcBef>
                <a:spcPts val="0"/>
              </a:spcBef>
              <a:spcAft>
                <a:spcPts val="0"/>
              </a:spcAft>
              <a:buClr>
                <a:srgbClr val="FFFFFF"/>
              </a:buClr>
              <a:buSzPts val="2400"/>
              <a:buChar char="○"/>
            </a:pPr>
            <a:r>
              <a:rPr lang="en-US" sz="2400" dirty="0">
                <a:solidFill>
                  <a:srgbClr val="FFFFFF"/>
                </a:solidFill>
              </a:rPr>
              <a:t>Budget reduced by:</a:t>
            </a:r>
            <a:endParaRPr sz="2400" dirty="0">
              <a:solidFill>
                <a:srgbClr val="FFFFFF"/>
              </a:solidFill>
            </a:endParaRPr>
          </a:p>
          <a:p>
            <a:pPr marL="1371600" lvl="2" indent="-381000" algn="l" rtl="0">
              <a:spcBef>
                <a:spcPts val="0"/>
              </a:spcBef>
              <a:spcAft>
                <a:spcPts val="0"/>
              </a:spcAft>
              <a:buClr>
                <a:srgbClr val="FFFFFF"/>
              </a:buClr>
              <a:buSzPts val="2400"/>
              <a:buChar char="■"/>
            </a:pPr>
            <a:r>
              <a:rPr lang="en-US" sz="2400" dirty="0">
                <a:solidFill>
                  <a:srgbClr val="FFFFFF"/>
                </a:solidFill>
              </a:rPr>
              <a:t>17% for Prototype</a:t>
            </a:r>
            <a:endParaRPr sz="2400" dirty="0">
              <a:solidFill>
                <a:srgbClr val="FFFFFF"/>
              </a:solidFill>
            </a:endParaRPr>
          </a:p>
          <a:p>
            <a:pPr marL="1371600" lvl="2" indent="-381000" algn="l" rtl="0">
              <a:spcBef>
                <a:spcPts val="0"/>
              </a:spcBef>
              <a:spcAft>
                <a:spcPts val="0"/>
              </a:spcAft>
              <a:buClr>
                <a:srgbClr val="FFFFFF"/>
              </a:buClr>
              <a:buSzPts val="2400"/>
              <a:buChar char="■"/>
            </a:pPr>
            <a:r>
              <a:rPr lang="en-US" sz="2400" dirty="0">
                <a:solidFill>
                  <a:srgbClr val="FFFFFF"/>
                </a:solidFill>
              </a:rPr>
              <a:t>78.5% for Full-scale Budget</a:t>
            </a:r>
            <a:endParaRPr sz="2400" dirty="0">
              <a:solidFill>
                <a:srgbClr val="FFFFFF"/>
              </a:solidFill>
            </a:endParaRPr>
          </a:p>
        </p:txBody>
      </p:sp>
      <p:pic>
        <p:nvPicPr>
          <p:cNvPr id="66" name="Google Shape;133;p3">
            <a:extLst>
              <a:ext uri="{FF2B5EF4-FFF2-40B4-BE49-F238E27FC236}">
                <a16:creationId xmlns:a16="http://schemas.microsoft.com/office/drawing/2014/main" id="{A1DAC2DC-36BE-4413-876C-1DB47EF34A50}"/>
              </a:ext>
            </a:extLst>
          </p:cNvPr>
          <p:cNvPicPr preferRelativeResize="0"/>
          <p:nvPr/>
        </p:nvPicPr>
        <p:blipFill>
          <a:blip r:embed="rId16">
            <a:alphaModFix/>
          </a:blip>
          <a:stretch>
            <a:fillRect/>
          </a:stretch>
        </p:blipFill>
        <p:spPr>
          <a:xfrm>
            <a:off x="32088800" y="6826532"/>
            <a:ext cx="7515225" cy="4686300"/>
          </a:xfrm>
          <a:prstGeom prst="rect">
            <a:avLst/>
          </a:prstGeom>
          <a:noFill/>
          <a:ln>
            <a:noFill/>
          </a:ln>
        </p:spPr>
      </p:pic>
      <p:sp>
        <p:nvSpPr>
          <p:cNvPr id="67" name="Google Shape;135;p3">
            <a:extLst>
              <a:ext uri="{FF2B5EF4-FFF2-40B4-BE49-F238E27FC236}">
                <a16:creationId xmlns:a16="http://schemas.microsoft.com/office/drawing/2014/main" id="{B338E0BE-3346-4E1C-8994-B1490CA55D1A}"/>
              </a:ext>
            </a:extLst>
          </p:cNvPr>
          <p:cNvSpPr/>
          <p:nvPr/>
        </p:nvSpPr>
        <p:spPr>
          <a:xfrm>
            <a:off x="31942036" y="23955288"/>
            <a:ext cx="11658600" cy="1338000"/>
          </a:xfrm>
          <a:prstGeom prst="round2SameRect">
            <a:avLst>
              <a:gd name="adj1" fmla="val 50000"/>
              <a:gd name="adj2" fmla="val 0"/>
            </a:avLst>
          </a:prstGeom>
          <a:solidFill>
            <a:srgbClr val="479F6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dirty="0">
                <a:solidFill>
                  <a:srgbClr val="FFFFFF"/>
                </a:solidFill>
                <a:latin typeface="Raleway"/>
                <a:ea typeface="Raleway"/>
                <a:cs typeface="Raleway"/>
                <a:sym typeface="Raleway"/>
              </a:rPr>
              <a:t>Full Assembly</a:t>
            </a:r>
            <a:endParaRPr sz="4800" b="0" i="0" u="none" strike="noStrike" cap="none" dirty="0">
              <a:solidFill>
                <a:srgbClr val="FFFFFF"/>
              </a:solidFill>
              <a:latin typeface="Raleway"/>
              <a:ea typeface="Raleway"/>
              <a:cs typeface="Raleway"/>
              <a:sym typeface="Raleway"/>
            </a:endParaRPr>
          </a:p>
        </p:txBody>
      </p:sp>
      <p:sp>
        <p:nvSpPr>
          <p:cNvPr id="68" name="Google Shape;137;p3">
            <a:extLst>
              <a:ext uri="{FF2B5EF4-FFF2-40B4-BE49-F238E27FC236}">
                <a16:creationId xmlns:a16="http://schemas.microsoft.com/office/drawing/2014/main" id="{20B6EEB5-DCEC-4826-97B6-241C4D5DD073}"/>
              </a:ext>
            </a:extLst>
          </p:cNvPr>
          <p:cNvSpPr/>
          <p:nvPr/>
        </p:nvSpPr>
        <p:spPr>
          <a:xfrm rot="10800000" flipH="1">
            <a:off x="31942037" y="25535456"/>
            <a:ext cx="11658600" cy="6988269"/>
          </a:xfrm>
          <a:prstGeom prst="round2SameRect">
            <a:avLst>
              <a:gd name="adj1" fmla="val 10347"/>
              <a:gd name="adj2" fmla="val 0"/>
            </a:avLst>
          </a:prstGeom>
          <a:solidFill>
            <a:srgbClr val="479F65">
              <a:alpha val="6157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69" name="Google Shape;141;p3">
            <a:extLst>
              <a:ext uri="{FF2B5EF4-FFF2-40B4-BE49-F238E27FC236}">
                <a16:creationId xmlns:a16="http://schemas.microsoft.com/office/drawing/2014/main" id="{A7D0515F-E292-438B-BB5D-84C4927C8245}"/>
              </a:ext>
            </a:extLst>
          </p:cNvPr>
          <p:cNvPicPr preferRelativeResize="0"/>
          <p:nvPr/>
        </p:nvPicPr>
        <p:blipFill>
          <a:blip r:embed="rId17">
            <a:alphaModFix/>
          </a:blip>
          <a:stretch>
            <a:fillRect/>
          </a:stretch>
        </p:blipFill>
        <p:spPr>
          <a:xfrm>
            <a:off x="32250438" y="25627857"/>
            <a:ext cx="6036108" cy="6604368"/>
          </a:xfrm>
          <a:prstGeom prst="rect">
            <a:avLst/>
          </a:prstGeom>
          <a:noFill/>
          <a:ln>
            <a:noFill/>
          </a:ln>
        </p:spPr>
      </p:pic>
      <p:sp>
        <p:nvSpPr>
          <p:cNvPr id="70" name="Google Shape;143;p3">
            <a:extLst>
              <a:ext uri="{FF2B5EF4-FFF2-40B4-BE49-F238E27FC236}">
                <a16:creationId xmlns:a16="http://schemas.microsoft.com/office/drawing/2014/main" id="{CBA65F37-3D6B-4759-AC76-E9267F280A8F}"/>
              </a:ext>
            </a:extLst>
          </p:cNvPr>
          <p:cNvSpPr txBox="1"/>
          <p:nvPr/>
        </p:nvSpPr>
        <p:spPr>
          <a:xfrm>
            <a:off x="38763575" y="25474382"/>
            <a:ext cx="4267200" cy="6891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Granite table creates stable metrology base</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This shows how the die would be positioned</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Not pictured:</a:t>
            </a: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air fitting and hoses</a:t>
            </a: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power/data cables</a:t>
            </a: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encoder system</a:t>
            </a: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sensor controllers</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914400" lvl="1"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These parts will be fitted during assembly</a:t>
            </a:r>
            <a:endParaRPr sz="2400" dirty="0">
              <a:solidFill>
                <a:srgbClr val="FFFFFF"/>
              </a:solidFill>
              <a:latin typeface="Raleway"/>
              <a:ea typeface="Raleway"/>
              <a:cs typeface="Raleway"/>
              <a:sym typeface="Raleway"/>
            </a:endParaRPr>
          </a:p>
          <a:p>
            <a:pPr marL="0" lvl="0" indent="0" algn="l" rtl="0">
              <a:spcBef>
                <a:spcPts val="0"/>
              </a:spcBef>
              <a:spcAft>
                <a:spcPts val="0"/>
              </a:spcAft>
              <a:buNone/>
            </a:pPr>
            <a:endParaRPr sz="2400" dirty="0">
              <a:solidFill>
                <a:srgbClr val="FFFFFF"/>
              </a:solidFill>
              <a:latin typeface="Raleway"/>
              <a:ea typeface="Raleway"/>
              <a:cs typeface="Raleway"/>
              <a:sym typeface="Raleway"/>
            </a:endParaRPr>
          </a:p>
          <a:p>
            <a:pPr marL="457200" lvl="0" indent="-381000" algn="l" rtl="0">
              <a:spcBef>
                <a:spcPts val="0"/>
              </a:spcBef>
              <a:spcAft>
                <a:spcPts val="0"/>
              </a:spcAft>
              <a:buClr>
                <a:srgbClr val="FFFFFF"/>
              </a:buClr>
              <a:buSzPts val="2400"/>
              <a:buFont typeface="Raleway"/>
              <a:buChar char="●"/>
            </a:pPr>
            <a:r>
              <a:rPr lang="en-US" sz="2400" dirty="0">
                <a:solidFill>
                  <a:srgbClr val="FFFFFF"/>
                </a:solidFill>
                <a:latin typeface="Raleway"/>
                <a:ea typeface="Raleway"/>
                <a:cs typeface="Raleway"/>
                <a:sym typeface="Raleway"/>
              </a:rPr>
              <a:t>LMS length is not to scale</a:t>
            </a:r>
            <a:endParaRPr sz="2400" dirty="0">
              <a:solidFill>
                <a:srgbClr val="FFFFFF"/>
              </a:solidFill>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slow" p14:dur="2000" advTm="24863"/>
    </mc:Choice>
    <mc:Fallback xmlns="">
      <p:transition spd="slow" advTm="2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6013</Words>
  <Application>Microsoft Office PowerPoint</Application>
  <PresentationFormat>Custom</PresentationFormat>
  <Paragraphs>906</Paragraphs>
  <Slides>9</Slides>
  <Notes>9</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Raleway</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beagreatbanker@gmail.com</cp:lastModifiedBy>
  <cp:revision>14</cp:revision>
  <dcterms:created xsi:type="dcterms:W3CDTF">2005-10-27T22:02:18Z</dcterms:created>
  <dcterms:modified xsi:type="dcterms:W3CDTF">2020-04-28T23:27:15Z</dcterms:modified>
</cp:coreProperties>
</file>