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2"/>
  </p:notesMasterIdLst>
  <p:sldIdLst>
    <p:sldId id="256" r:id="rId2"/>
    <p:sldId id="265" r:id="rId3"/>
    <p:sldId id="259" r:id="rId4"/>
    <p:sldId id="261" r:id="rId5"/>
    <p:sldId id="260" r:id="rId6"/>
    <p:sldId id="257" r:id="rId7"/>
    <p:sldId id="258" r:id="rId8"/>
    <p:sldId id="262" r:id="rId9"/>
    <p:sldId id="263" r:id="rId10"/>
    <p:sldId id="264" r:id="rId11"/>
  </p:sldIdLst>
  <p:sldSz cx="12192000" cy="9144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3" autoAdjust="0"/>
    <p:restoredTop sz="79553" autoAdjust="0"/>
  </p:normalViewPr>
  <p:slideViewPr>
    <p:cSldViewPr snapToGrid="0">
      <p:cViewPr varScale="1">
        <p:scale>
          <a:sx n="68" d="100"/>
          <a:sy n="68" d="100"/>
        </p:scale>
        <p:origin x="217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D6D65D-53B1-4536-AD56-438DFFF548F5}" type="datetimeFigureOut">
              <a:rPr lang="en-US" smtClean="0"/>
              <a:t>4/27/2020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A8C07B-9A37-4D0F-A982-7AB0A5B6707E}" type="slidenum">
              <a:rPr lang="en-US" smtClean="0"/>
              <a:t>‹#›</a:t>
            </a:fld>
            <a:endParaRPr lang="en-US"/>
          </a:p>
        </p:txBody>
      </p:sp>
    </p:spTree>
    <p:extLst>
      <p:ext uri="{BB962C8B-B14F-4D97-AF65-F5344CB8AC3E}">
        <p14:creationId xmlns:p14="http://schemas.microsoft.com/office/powerpoint/2010/main" val="2916805631"/>
      </p:ext>
    </p:extLst>
  </p:cSld>
  <p:clrMap bg1="lt1" tx1="dk1" bg2="lt2" tx2="dk2" accent1="accent1" accent2="accent2" accent3="accent3" accent4="accent4" accent5="accent5" accent6="accent6" hlink="hlink" folHlink="folHlink"/>
  <p:notesStyle>
    <a:lvl1pPr marL="0" algn="l" defTabSz="1149492" rtl="0" eaLnBrk="1" latinLnBrk="0" hangingPunct="1">
      <a:defRPr sz="1509" kern="1200">
        <a:solidFill>
          <a:schemeClr val="tx1"/>
        </a:solidFill>
        <a:latin typeface="+mn-lt"/>
        <a:ea typeface="+mn-ea"/>
        <a:cs typeface="+mn-cs"/>
      </a:defRPr>
    </a:lvl1pPr>
    <a:lvl2pPr marL="574746" algn="l" defTabSz="1149492" rtl="0" eaLnBrk="1" latinLnBrk="0" hangingPunct="1">
      <a:defRPr sz="1509" kern="1200">
        <a:solidFill>
          <a:schemeClr val="tx1"/>
        </a:solidFill>
        <a:latin typeface="+mn-lt"/>
        <a:ea typeface="+mn-ea"/>
        <a:cs typeface="+mn-cs"/>
      </a:defRPr>
    </a:lvl2pPr>
    <a:lvl3pPr marL="1149492" algn="l" defTabSz="1149492" rtl="0" eaLnBrk="1" latinLnBrk="0" hangingPunct="1">
      <a:defRPr sz="1509" kern="1200">
        <a:solidFill>
          <a:schemeClr val="tx1"/>
        </a:solidFill>
        <a:latin typeface="+mn-lt"/>
        <a:ea typeface="+mn-ea"/>
        <a:cs typeface="+mn-cs"/>
      </a:defRPr>
    </a:lvl3pPr>
    <a:lvl4pPr marL="1724238" algn="l" defTabSz="1149492" rtl="0" eaLnBrk="1" latinLnBrk="0" hangingPunct="1">
      <a:defRPr sz="1509" kern="1200">
        <a:solidFill>
          <a:schemeClr val="tx1"/>
        </a:solidFill>
        <a:latin typeface="+mn-lt"/>
        <a:ea typeface="+mn-ea"/>
        <a:cs typeface="+mn-cs"/>
      </a:defRPr>
    </a:lvl4pPr>
    <a:lvl5pPr marL="2298984" algn="l" defTabSz="1149492" rtl="0" eaLnBrk="1" latinLnBrk="0" hangingPunct="1">
      <a:defRPr sz="1509" kern="1200">
        <a:solidFill>
          <a:schemeClr val="tx1"/>
        </a:solidFill>
        <a:latin typeface="+mn-lt"/>
        <a:ea typeface="+mn-ea"/>
        <a:cs typeface="+mn-cs"/>
      </a:defRPr>
    </a:lvl5pPr>
    <a:lvl6pPr marL="2873731" algn="l" defTabSz="1149492" rtl="0" eaLnBrk="1" latinLnBrk="0" hangingPunct="1">
      <a:defRPr sz="1509" kern="1200">
        <a:solidFill>
          <a:schemeClr val="tx1"/>
        </a:solidFill>
        <a:latin typeface="+mn-lt"/>
        <a:ea typeface="+mn-ea"/>
        <a:cs typeface="+mn-cs"/>
      </a:defRPr>
    </a:lvl6pPr>
    <a:lvl7pPr marL="3448477" algn="l" defTabSz="1149492" rtl="0" eaLnBrk="1" latinLnBrk="0" hangingPunct="1">
      <a:defRPr sz="1509" kern="1200">
        <a:solidFill>
          <a:schemeClr val="tx1"/>
        </a:solidFill>
        <a:latin typeface="+mn-lt"/>
        <a:ea typeface="+mn-ea"/>
        <a:cs typeface="+mn-cs"/>
      </a:defRPr>
    </a:lvl7pPr>
    <a:lvl8pPr marL="4023223" algn="l" defTabSz="1149492" rtl="0" eaLnBrk="1" latinLnBrk="0" hangingPunct="1">
      <a:defRPr sz="1509" kern="1200">
        <a:solidFill>
          <a:schemeClr val="tx1"/>
        </a:solidFill>
        <a:latin typeface="+mn-lt"/>
        <a:ea typeface="+mn-ea"/>
        <a:cs typeface="+mn-cs"/>
      </a:defRPr>
    </a:lvl8pPr>
    <a:lvl9pPr marL="4597969" algn="l" defTabSz="1149492" rtl="0" eaLnBrk="1" latinLnBrk="0" hangingPunct="1">
      <a:defRPr sz="150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my name is Daniel Hayes and my project is about Securing the Internet of Things with 5eroRISC.  The project mentor is Dr. Deborah Sharer.  </a:t>
            </a:r>
          </a:p>
        </p:txBody>
      </p:sp>
      <p:sp>
        <p:nvSpPr>
          <p:cNvPr id="4" name="Slide Number Placeholder 3"/>
          <p:cNvSpPr>
            <a:spLocks noGrp="1"/>
          </p:cNvSpPr>
          <p:nvPr>
            <p:ph type="sldNum" sz="quarter" idx="5"/>
          </p:nvPr>
        </p:nvSpPr>
        <p:spPr/>
        <p:txBody>
          <a:bodyPr/>
          <a:lstStyle/>
          <a:p>
            <a:fld id="{50A8C07B-9A37-4D0F-A982-7AB0A5B6707E}" type="slidenum">
              <a:rPr lang="en-US" smtClean="0"/>
              <a:t>1</a:t>
            </a:fld>
            <a:endParaRPr lang="en-US"/>
          </a:p>
        </p:txBody>
      </p:sp>
    </p:spTree>
    <p:extLst>
      <p:ext uri="{BB962C8B-B14F-4D97-AF65-F5344CB8AC3E}">
        <p14:creationId xmlns:p14="http://schemas.microsoft.com/office/powerpoint/2010/main" val="4107187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plans for senior design II is to have a working prototype by September 17</a:t>
            </a:r>
            <a:r>
              <a:rPr lang="en-US" baseline="30000" dirty="0"/>
              <a:t>th</a:t>
            </a:r>
            <a:r>
              <a:rPr lang="en-US" dirty="0"/>
              <a:t>.  This will allow time for benchmarking, testing, and updates.  The finalized security model will have a mounted display to demonstrate the entire project system.  PAUSE!  I’m Daniel Hayes and this concludes the presentation of the 5eroRISC Project, thank you for your attention. </a:t>
            </a:r>
          </a:p>
        </p:txBody>
      </p:sp>
      <p:sp>
        <p:nvSpPr>
          <p:cNvPr id="4" name="Slide Number Placeholder 3"/>
          <p:cNvSpPr>
            <a:spLocks noGrp="1"/>
          </p:cNvSpPr>
          <p:nvPr>
            <p:ph type="sldNum" sz="quarter" idx="5"/>
          </p:nvPr>
        </p:nvSpPr>
        <p:spPr/>
        <p:txBody>
          <a:bodyPr/>
          <a:lstStyle/>
          <a:p>
            <a:fld id="{50A8C07B-9A37-4D0F-A982-7AB0A5B6707E}" type="slidenum">
              <a:rPr lang="en-US" smtClean="0"/>
              <a:t>10</a:t>
            </a:fld>
            <a:endParaRPr lang="en-US"/>
          </a:p>
        </p:txBody>
      </p:sp>
    </p:spTree>
    <p:extLst>
      <p:ext uri="{BB962C8B-B14F-4D97-AF65-F5344CB8AC3E}">
        <p14:creationId xmlns:p14="http://schemas.microsoft.com/office/powerpoint/2010/main" val="881842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A8C07B-9A37-4D0F-A982-7AB0A5B6707E}" type="slidenum">
              <a:rPr lang="en-US" smtClean="0"/>
              <a:t>2</a:t>
            </a:fld>
            <a:endParaRPr lang="en-US"/>
          </a:p>
        </p:txBody>
      </p:sp>
    </p:spTree>
    <p:extLst>
      <p:ext uri="{BB962C8B-B14F-4D97-AF65-F5344CB8AC3E}">
        <p14:creationId xmlns:p14="http://schemas.microsoft.com/office/powerpoint/2010/main" val="2295758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no standards that exists for internet of things, or IoT, devices.  This lack of standards means that most devices have minimal, if any, security.  The project addresses this problem with a foundation on a free and open instruction set architecture called RISC-V that requires no usage royalties and offers custom SoCs with fast turn around.  The 5eroRISC project will focus on memory protection as a key aspect.  The Rust programming language will be coupled with the RISC-V ISA as it is a memory safe language without sacrificing performance.  The goal of the 5eroRISC project is to generate a proof-of-concept security model that can be used for further research.</a:t>
            </a:r>
          </a:p>
        </p:txBody>
      </p:sp>
      <p:sp>
        <p:nvSpPr>
          <p:cNvPr id="4" name="Slide Number Placeholder 3"/>
          <p:cNvSpPr>
            <a:spLocks noGrp="1"/>
          </p:cNvSpPr>
          <p:nvPr>
            <p:ph type="sldNum" sz="quarter" idx="5"/>
          </p:nvPr>
        </p:nvSpPr>
        <p:spPr/>
        <p:txBody>
          <a:bodyPr/>
          <a:lstStyle/>
          <a:p>
            <a:fld id="{50A8C07B-9A37-4D0F-A982-7AB0A5B6707E}" type="slidenum">
              <a:rPr lang="en-US" smtClean="0"/>
              <a:t>3</a:t>
            </a:fld>
            <a:endParaRPr lang="en-US"/>
          </a:p>
        </p:txBody>
      </p:sp>
    </p:spTree>
    <p:extLst>
      <p:ext uri="{BB962C8B-B14F-4D97-AF65-F5344CB8AC3E}">
        <p14:creationId xmlns:p14="http://schemas.microsoft.com/office/powerpoint/2010/main" val="498166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performance specifications have been set to determine project success.  First, the development platform must contain a RISC-V processor core that supports physical memory protection, or PMP, registers and multiple privilege modes.  A secure bootloader must be present to maintain firmware integrity.  Network communications should use encryption, for example TLS.  Any applications that run in the 5eroRISC model should have user-level privileges.  Any remote access to the device should not have machine-level privileges.  The security model should require less than 5% of the processor’s computing power.  The project’s code should be written the Rust language to maximize memory safety.  As stretch goals, the project should not require any extra hardware for implementation and will contain more than one user application. </a:t>
            </a:r>
          </a:p>
        </p:txBody>
      </p:sp>
      <p:sp>
        <p:nvSpPr>
          <p:cNvPr id="4" name="Slide Number Placeholder 3"/>
          <p:cNvSpPr>
            <a:spLocks noGrp="1"/>
          </p:cNvSpPr>
          <p:nvPr>
            <p:ph type="sldNum" sz="quarter" idx="5"/>
          </p:nvPr>
        </p:nvSpPr>
        <p:spPr/>
        <p:txBody>
          <a:bodyPr/>
          <a:lstStyle/>
          <a:p>
            <a:fld id="{50A8C07B-9A37-4D0F-A982-7AB0A5B6707E}" type="slidenum">
              <a:rPr lang="en-US" smtClean="0"/>
              <a:t>4</a:t>
            </a:fld>
            <a:endParaRPr lang="en-US"/>
          </a:p>
        </p:txBody>
      </p:sp>
    </p:spTree>
    <p:extLst>
      <p:ext uri="{BB962C8B-B14F-4D97-AF65-F5344CB8AC3E}">
        <p14:creationId xmlns:p14="http://schemas.microsoft.com/office/powerpoint/2010/main" val="2937465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describes the physical memory protection register layout.  These registers are control and status registers that are only available in machine mode.  The </a:t>
            </a:r>
            <a:r>
              <a:rPr lang="en-US" dirty="0" err="1"/>
              <a:t>pmp</a:t>
            </a:r>
            <a:r>
              <a:rPr lang="en-US" dirty="0"/>
              <a:t> configuration registers determine the attributes for the allocated memory addresses.  These attributes includes things like the addressing mode, register locking, and whether the memory space allows reading, writing, or execution operations.  The 5eroRISC project has at total of 8 PMP registers available.</a:t>
            </a:r>
          </a:p>
        </p:txBody>
      </p:sp>
      <p:sp>
        <p:nvSpPr>
          <p:cNvPr id="4" name="Slide Number Placeholder 3"/>
          <p:cNvSpPr>
            <a:spLocks noGrp="1"/>
          </p:cNvSpPr>
          <p:nvPr>
            <p:ph type="sldNum" sz="quarter" idx="5"/>
          </p:nvPr>
        </p:nvSpPr>
        <p:spPr/>
        <p:txBody>
          <a:bodyPr/>
          <a:lstStyle/>
          <a:p>
            <a:fld id="{50A8C07B-9A37-4D0F-A982-7AB0A5B6707E}" type="slidenum">
              <a:rPr lang="en-US" smtClean="0"/>
              <a:t>5</a:t>
            </a:fld>
            <a:endParaRPr lang="en-US"/>
          </a:p>
        </p:txBody>
      </p:sp>
    </p:spTree>
    <p:extLst>
      <p:ext uri="{BB962C8B-B14F-4D97-AF65-F5344CB8AC3E}">
        <p14:creationId xmlns:p14="http://schemas.microsoft.com/office/powerpoint/2010/main" val="2489665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system architecture builds up from the development hardware.  The secure bootloader is trusted code, meaning that it has machine level privileges.  The bootloader authenticates the encrypted firmware.  Next, is a nano kernel that can be thought of as the operating system.  At the top is the user application space that does not share memory and is considered untrusted code.</a:t>
            </a:r>
          </a:p>
        </p:txBody>
      </p:sp>
      <p:sp>
        <p:nvSpPr>
          <p:cNvPr id="4" name="Slide Number Placeholder 3"/>
          <p:cNvSpPr>
            <a:spLocks noGrp="1"/>
          </p:cNvSpPr>
          <p:nvPr>
            <p:ph type="sldNum" sz="quarter" idx="5"/>
          </p:nvPr>
        </p:nvSpPr>
        <p:spPr/>
        <p:txBody>
          <a:bodyPr/>
          <a:lstStyle/>
          <a:p>
            <a:fld id="{50A8C07B-9A37-4D0F-A982-7AB0A5B6707E}" type="slidenum">
              <a:rPr lang="en-US" smtClean="0"/>
              <a:t>6</a:t>
            </a:fld>
            <a:endParaRPr lang="en-US"/>
          </a:p>
        </p:txBody>
      </p:sp>
    </p:spTree>
    <p:extLst>
      <p:ext uri="{BB962C8B-B14F-4D97-AF65-F5344CB8AC3E}">
        <p14:creationId xmlns:p14="http://schemas.microsoft.com/office/powerpoint/2010/main" val="2544091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development hardware is a HiFive1 Rev B microcontroller made by </a:t>
            </a:r>
            <a:r>
              <a:rPr lang="en-US" dirty="0" err="1"/>
              <a:t>SiFive</a:t>
            </a:r>
            <a:r>
              <a:rPr lang="en-US" dirty="0"/>
              <a:t>.  It contains a FE310-G002 core that contains 8 PMP registers and supports machine and user modes.  The microcontroller has an on-board ESP32 chip for wireless communication and supports I2C, </a:t>
            </a:r>
            <a:r>
              <a:rPr lang="en-US" dirty="0" err="1"/>
              <a:t>Spi</a:t>
            </a:r>
            <a:r>
              <a:rPr lang="en-US" dirty="0"/>
              <a:t>, Serial, and pulse width modulation. The secure bootloader to be used is </a:t>
            </a:r>
            <a:r>
              <a:rPr lang="en-US" dirty="0" err="1"/>
              <a:t>wolfBoot</a:t>
            </a:r>
            <a:r>
              <a:rPr lang="en-US" dirty="0"/>
              <a:t> from </a:t>
            </a:r>
            <a:r>
              <a:rPr lang="en-US" dirty="0" err="1"/>
              <a:t>WolfSSL</a:t>
            </a:r>
            <a:r>
              <a:rPr lang="en-US" dirty="0"/>
              <a:t>.  </a:t>
            </a:r>
            <a:r>
              <a:rPr lang="en-US" dirty="0" err="1"/>
              <a:t>WolfBoot</a:t>
            </a:r>
            <a:r>
              <a:rPr lang="en-US" dirty="0"/>
              <a:t> supports firmware encryption and authentication along with secure updates.  </a:t>
            </a:r>
            <a:r>
              <a:rPr lang="en-US" dirty="0" err="1"/>
              <a:t>WolfBoot</a:t>
            </a:r>
            <a:r>
              <a:rPr lang="en-US" dirty="0"/>
              <a:t> like RISC-V is open source.  The nano kernel will control the </a:t>
            </a:r>
            <a:r>
              <a:rPr lang="en-US" dirty="0" err="1"/>
              <a:t>pmp</a:t>
            </a:r>
            <a:r>
              <a:rPr lang="en-US" dirty="0"/>
              <a:t> registers and handle any interrupts or exceptions.  It will also handle inter-process communications and scheduling. Being written in Rust, the kernel will be memory safe.  The kernel should have a small code base to decrease performance degradation.  The user level applications have overflow protection from the </a:t>
            </a:r>
            <a:r>
              <a:rPr lang="en-US" dirty="0" err="1"/>
              <a:t>pmp</a:t>
            </a:r>
            <a:r>
              <a:rPr lang="en-US" dirty="0"/>
              <a:t> registers.  Having each possible application sandboxed means that the apps cannot share any secrets stored in their memory space.  For added measure, the user apps will also be written in Rust and will not be able to elevate to machine mode.   </a:t>
            </a:r>
          </a:p>
        </p:txBody>
      </p:sp>
      <p:sp>
        <p:nvSpPr>
          <p:cNvPr id="4" name="Slide Number Placeholder 3"/>
          <p:cNvSpPr>
            <a:spLocks noGrp="1"/>
          </p:cNvSpPr>
          <p:nvPr>
            <p:ph type="sldNum" sz="quarter" idx="5"/>
          </p:nvPr>
        </p:nvSpPr>
        <p:spPr/>
        <p:txBody>
          <a:bodyPr/>
          <a:lstStyle/>
          <a:p>
            <a:fld id="{50A8C07B-9A37-4D0F-A982-7AB0A5B6707E}" type="slidenum">
              <a:rPr lang="en-US" smtClean="0"/>
              <a:t>7</a:t>
            </a:fld>
            <a:endParaRPr lang="en-US"/>
          </a:p>
        </p:txBody>
      </p:sp>
    </p:spTree>
    <p:extLst>
      <p:ext uri="{BB962C8B-B14F-4D97-AF65-F5344CB8AC3E}">
        <p14:creationId xmlns:p14="http://schemas.microsoft.com/office/powerpoint/2010/main" val="1591718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A8C07B-9A37-4D0F-A982-7AB0A5B6707E}" type="slidenum">
              <a:rPr lang="en-US" smtClean="0"/>
              <a:t>8</a:t>
            </a:fld>
            <a:endParaRPr lang="en-US"/>
          </a:p>
        </p:txBody>
      </p:sp>
    </p:spTree>
    <p:extLst>
      <p:ext uri="{BB962C8B-B14F-4D97-AF65-F5344CB8AC3E}">
        <p14:creationId xmlns:p14="http://schemas.microsoft.com/office/powerpoint/2010/main" val="3776526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summary of the entire security model operation is as follows.  The bootloader verifies firmware updates and versions.  The kernel manages all </a:t>
            </a:r>
            <a:r>
              <a:rPr lang="en-US" dirty="0" err="1"/>
              <a:t>pmp</a:t>
            </a:r>
            <a:r>
              <a:rPr lang="en-US" dirty="0"/>
              <a:t> registers, scheduling, interrupts and inter-process communications.  Applications are sandboxed and do not share any memory space.  User mode applications do not have access to any control and status registers.  Each sandbox can use all 8 of the PMP registers.  The PMP configuration enforces the application sandboxing and prevents any overflows.  </a:t>
            </a:r>
          </a:p>
        </p:txBody>
      </p:sp>
      <p:sp>
        <p:nvSpPr>
          <p:cNvPr id="4" name="Slide Number Placeholder 3"/>
          <p:cNvSpPr>
            <a:spLocks noGrp="1"/>
          </p:cNvSpPr>
          <p:nvPr>
            <p:ph type="sldNum" sz="quarter" idx="5"/>
          </p:nvPr>
        </p:nvSpPr>
        <p:spPr/>
        <p:txBody>
          <a:bodyPr/>
          <a:lstStyle/>
          <a:p>
            <a:fld id="{50A8C07B-9A37-4D0F-A982-7AB0A5B6707E}" type="slidenum">
              <a:rPr lang="en-US" smtClean="0"/>
              <a:t>9</a:t>
            </a:fld>
            <a:endParaRPr lang="en-US"/>
          </a:p>
        </p:txBody>
      </p:sp>
    </p:spTree>
    <p:extLst>
      <p:ext uri="{BB962C8B-B14F-4D97-AF65-F5344CB8AC3E}">
        <p14:creationId xmlns:p14="http://schemas.microsoft.com/office/powerpoint/2010/main" val="1707857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496484"/>
            <a:ext cx="10363200" cy="3183467"/>
          </a:xfrm>
        </p:spPr>
        <p:txBody>
          <a:bodyPr anchor="b"/>
          <a:lstStyle>
            <a:lvl1pPr algn="ctr">
              <a:defRPr sz="8000"/>
            </a:lvl1pPr>
          </a:lstStyle>
          <a:p>
            <a:r>
              <a:rPr lang="en-US"/>
              <a:t>Click to edit Master title style</a:t>
            </a:r>
            <a:endParaRPr lang="en-US" dirty="0"/>
          </a:p>
        </p:txBody>
      </p:sp>
      <p:sp>
        <p:nvSpPr>
          <p:cNvPr id="3" name="Subtitle 2"/>
          <p:cNvSpPr>
            <a:spLocks noGrp="1"/>
          </p:cNvSpPr>
          <p:nvPr>
            <p:ph type="subTitle" idx="1"/>
          </p:nvPr>
        </p:nvSpPr>
        <p:spPr>
          <a:xfrm>
            <a:off x="1524000" y="4802717"/>
            <a:ext cx="91440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5B5ED1-AF00-4BFF-9FE9-B65884ADC031}"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28BC1C-CC75-4913-BA8F-28C168EE1F88}" type="slidenum">
              <a:rPr lang="en-US" smtClean="0"/>
              <a:t>‹#›</a:t>
            </a:fld>
            <a:endParaRPr lang="en-US"/>
          </a:p>
        </p:txBody>
      </p:sp>
    </p:spTree>
    <p:extLst>
      <p:ext uri="{BB962C8B-B14F-4D97-AF65-F5344CB8AC3E}">
        <p14:creationId xmlns:p14="http://schemas.microsoft.com/office/powerpoint/2010/main" val="4206038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5B5ED1-AF00-4BFF-9FE9-B65884ADC031}"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28BC1C-CC75-4913-BA8F-28C168EE1F88}" type="slidenum">
              <a:rPr lang="en-US" smtClean="0"/>
              <a:t>‹#›</a:t>
            </a:fld>
            <a:endParaRPr lang="en-US"/>
          </a:p>
        </p:txBody>
      </p:sp>
    </p:spTree>
    <p:extLst>
      <p:ext uri="{BB962C8B-B14F-4D97-AF65-F5344CB8AC3E}">
        <p14:creationId xmlns:p14="http://schemas.microsoft.com/office/powerpoint/2010/main" val="3174423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486834"/>
            <a:ext cx="2628900"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86834"/>
            <a:ext cx="773430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5B5ED1-AF00-4BFF-9FE9-B65884ADC031}"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28BC1C-CC75-4913-BA8F-28C168EE1F88}" type="slidenum">
              <a:rPr lang="en-US" smtClean="0"/>
              <a:t>‹#›</a:t>
            </a:fld>
            <a:endParaRPr lang="en-US"/>
          </a:p>
        </p:txBody>
      </p:sp>
    </p:spTree>
    <p:extLst>
      <p:ext uri="{BB962C8B-B14F-4D97-AF65-F5344CB8AC3E}">
        <p14:creationId xmlns:p14="http://schemas.microsoft.com/office/powerpoint/2010/main" val="4173078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5B5ED1-AF00-4BFF-9FE9-B65884ADC031}"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28BC1C-CC75-4913-BA8F-28C168EE1F88}" type="slidenum">
              <a:rPr lang="en-US" smtClean="0"/>
              <a:t>‹#›</a:t>
            </a:fld>
            <a:endParaRPr lang="en-US"/>
          </a:p>
        </p:txBody>
      </p:sp>
    </p:spTree>
    <p:extLst>
      <p:ext uri="{BB962C8B-B14F-4D97-AF65-F5344CB8AC3E}">
        <p14:creationId xmlns:p14="http://schemas.microsoft.com/office/powerpoint/2010/main" val="312959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2279653"/>
            <a:ext cx="10515600" cy="3803649"/>
          </a:xfrm>
        </p:spPr>
        <p:txBody>
          <a:bodyPr anchor="b"/>
          <a:lstStyle>
            <a:lvl1pPr>
              <a:defRPr sz="8000"/>
            </a:lvl1pPr>
          </a:lstStyle>
          <a:p>
            <a:r>
              <a:rPr lang="en-US"/>
              <a:t>Click to edit Master title style</a:t>
            </a:r>
            <a:endParaRPr lang="en-US" dirty="0"/>
          </a:p>
        </p:txBody>
      </p:sp>
      <p:sp>
        <p:nvSpPr>
          <p:cNvPr id="3" name="Text Placeholder 2"/>
          <p:cNvSpPr>
            <a:spLocks noGrp="1"/>
          </p:cNvSpPr>
          <p:nvPr>
            <p:ph type="body" idx="1"/>
          </p:nvPr>
        </p:nvSpPr>
        <p:spPr>
          <a:xfrm>
            <a:off x="831851" y="6119286"/>
            <a:ext cx="10515600" cy="2000249"/>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5B5ED1-AF00-4BFF-9FE9-B65884ADC031}"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28BC1C-CC75-4913-BA8F-28C168EE1F88}" type="slidenum">
              <a:rPr lang="en-US" smtClean="0"/>
              <a:t>‹#›</a:t>
            </a:fld>
            <a:endParaRPr lang="en-US"/>
          </a:p>
        </p:txBody>
      </p:sp>
    </p:spTree>
    <p:extLst>
      <p:ext uri="{BB962C8B-B14F-4D97-AF65-F5344CB8AC3E}">
        <p14:creationId xmlns:p14="http://schemas.microsoft.com/office/powerpoint/2010/main" val="1965517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2434167"/>
            <a:ext cx="51816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434167"/>
            <a:ext cx="51816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5B5ED1-AF00-4BFF-9FE9-B65884ADC031}"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28BC1C-CC75-4913-BA8F-28C168EE1F88}" type="slidenum">
              <a:rPr lang="en-US" smtClean="0"/>
              <a:t>‹#›</a:t>
            </a:fld>
            <a:endParaRPr lang="en-US"/>
          </a:p>
        </p:txBody>
      </p:sp>
    </p:spTree>
    <p:extLst>
      <p:ext uri="{BB962C8B-B14F-4D97-AF65-F5344CB8AC3E}">
        <p14:creationId xmlns:p14="http://schemas.microsoft.com/office/powerpoint/2010/main" val="3782853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486836"/>
            <a:ext cx="10515600"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2241551"/>
            <a:ext cx="5157787"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39789" y="3340100"/>
            <a:ext cx="5157787"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2241551"/>
            <a:ext cx="5183188"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72201" y="3340100"/>
            <a:ext cx="5183188"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5B5ED1-AF00-4BFF-9FE9-B65884ADC031}" type="datetimeFigureOut">
              <a:rPr lang="en-US" smtClean="0"/>
              <a:t>4/27/2020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28BC1C-CC75-4913-BA8F-28C168EE1F88}" type="slidenum">
              <a:rPr lang="en-US" smtClean="0"/>
              <a:t>‹#›</a:t>
            </a:fld>
            <a:endParaRPr lang="en-US"/>
          </a:p>
        </p:txBody>
      </p:sp>
    </p:spTree>
    <p:extLst>
      <p:ext uri="{BB962C8B-B14F-4D97-AF65-F5344CB8AC3E}">
        <p14:creationId xmlns:p14="http://schemas.microsoft.com/office/powerpoint/2010/main" val="383513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5B5ED1-AF00-4BFF-9FE9-B65884ADC031}" type="datetimeFigureOut">
              <a:rPr lang="en-US" smtClean="0"/>
              <a:t>4/27/2020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28BC1C-CC75-4913-BA8F-28C168EE1F88}" type="slidenum">
              <a:rPr lang="en-US" smtClean="0"/>
              <a:t>‹#›</a:t>
            </a:fld>
            <a:endParaRPr lang="en-US"/>
          </a:p>
        </p:txBody>
      </p:sp>
    </p:spTree>
    <p:extLst>
      <p:ext uri="{BB962C8B-B14F-4D97-AF65-F5344CB8AC3E}">
        <p14:creationId xmlns:p14="http://schemas.microsoft.com/office/powerpoint/2010/main" val="4046743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5B5ED1-AF00-4BFF-9FE9-B65884ADC031}" type="datetimeFigureOut">
              <a:rPr lang="en-US" smtClean="0"/>
              <a:t>4/27/2020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28BC1C-CC75-4913-BA8F-28C168EE1F88}" type="slidenum">
              <a:rPr lang="en-US" smtClean="0"/>
              <a:t>‹#›</a:t>
            </a:fld>
            <a:endParaRPr lang="en-US"/>
          </a:p>
        </p:txBody>
      </p:sp>
    </p:spTree>
    <p:extLst>
      <p:ext uri="{BB962C8B-B14F-4D97-AF65-F5344CB8AC3E}">
        <p14:creationId xmlns:p14="http://schemas.microsoft.com/office/powerpoint/2010/main" val="4286974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609600"/>
            <a:ext cx="3932237" cy="2133600"/>
          </a:xfrm>
        </p:spPr>
        <p:txBody>
          <a:bodyPr anchor="b"/>
          <a:lstStyle>
            <a:lvl1pPr>
              <a:defRPr sz="4267"/>
            </a:lvl1pPr>
          </a:lstStyle>
          <a:p>
            <a:r>
              <a:rPr lang="en-US"/>
              <a:t>Click to edit Master title style</a:t>
            </a:r>
            <a:endParaRPr lang="en-US" dirty="0"/>
          </a:p>
        </p:txBody>
      </p:sp>
      <p:sp>
        <p:nvSpPr>
          <p:cNvPr id="3" name="Content Placeholder 2"/>
          <p:cNvSpPr>
            <a:spLocks noGrp="1"/>
          </p:cNvSpPr>
          <p:nvPr>
            <p:ph idx="1"/>
          </p:nvPr>
        </p:nvSpPr>
        <p:spPr>
          <a:xfrm>
            <a:off x="5183188" y="1316569"/>
            <a:ext cx="61722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743200"/>
            <a:ext cx="3932237"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885B5ED1-AF00-4BFF-9FE9-B65884ADC031}"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28BC1C-CC75-4913-BA8F-28C168EE1F88}" type="slidenum">
              <a:rPr lang="en-US" smtClean="0"/>
              <a:t>‹#›</a:t>
            </a:fld>
            <a:endParaRPr lang="en-US"/>
          </a:p>
        </p:txBody>
      </p:sp>
    </p:spTree>
    <p:extLst>
      <p:ext uri="{BB962C8B-B14F-4D97-AF65-F5344CB8AC3E}">
        <p14:creationId xmlns:p14="http://schemas.microsoft.com/office/powerpoint/2010/main" val="2689652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609600"/>
            <a:ext cx="3932237" cy="2133600"/>
          </a:xfrm>
        </p:spPr>
        <p:txBody>
          <a:bodyPr anchor="b"/>
          <a:lstStyle>
            <a:lvl1pPr>
              <a:defRPr sz="4267"/>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1316569"/>
            <a:ext cx="6172200" cy="6498167"/>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4" name="Text Placeholder 3"/>
          <p:cNvSpPr>
            <a:spLocks noGrp="1"/>
          </p:cNvSpPr>
          <p:nvPr>
            <p:ph type="body" sz="half" idx="2"/>
          </p:nvPr>
        </p:nvSpPr>
        <p:spPr>
          <a:xfrm>
            <a:off x="839788" y="2743200"/>
            <a:ext cx="3932237"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885B5ED1-AF00-4BFF-9FE9-B65884ADC031}"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28BC1C-CC75-4913-BA8F-28C168EE1F88}" type="slidenum">
              <a:rPr lang="en-US" smtClean="0"/>
              <a:t>‹#›</a:t>
            </a:fld>
            <a:endParaRPr lang="en-US"/>
          </a:p>
        </p:txBody>
      </p:sp>
    </p:spTree>
    <p:extLst>
      <p:ext uri="{BB962C8B-B14F-4D97-AF65-F5344CB8AC3E}">
        <p14:creationId xmlns:p14="http://schemas.microsoft.com/office/powerpoint/2010/main" val="2938630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6836"/>
            <a:ext cx="10515600"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2434167"/>
            <a:ext cx="105156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8475136"/>
            <a:ext cx="27432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885B5ED1-AF00-4BFF-9FE9-B65884ADC031}" type="datetimeFigureOut">
              <a:rPr lang="en-US" smtClean="0"/>
              <a:t>4/27/2020</a:t>
            </a:fld>
            <a:endParaRPr lang="en-US"/>
          </a:p>
        </p:txBody>
      </p:sp>
      <p:sp>
        <p:nvSpPr>
          <p:cNvPr id="5" name="Footer Placeholder 4"/>
          <p:cNvSpPr>
            <a:spLocks noGrp="1"/>
          </p:cNvSpPr>
          <p:nvPr>
            <p:ph type="ftr" sz="quarter" idx="3"/>
          </p:nvPr>
        </p:nvSpPr>
        <p:spPr>
          <a:xfrm>
            <a:off x="4038600" y="8475136"/>
            <a:ext cx="41148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8475136"/>
            <a:ext cx="27432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5128BC1C-CC75-4913-BA8F-28C168EE1F88}" type="slidenum">
              <a:rPr lang="en-US" smtClean="0"/>
              <a:t>‹#›</a:t>
            </a:fld>
            <a:endParaRPr lang="en-US"/>
          </a:p>
        </p:txBody>
      </p:sp>
    </p:spTree>
    <p:extLst>
      <p:ext uri="{BB962C8B-B14F-4D97-AF65-F5344CB8AC3E}">
        <p14:creationId xmlns:p14="http://schemas.microsoft.com/office/powerpoint/2010/main" val="135604228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7.png"/><Relationship Id="rId18" Type="http://schemas.openxmlformats.org/officeDocument/2006/relationships/image" Target="../media/image8.png"/><Relationship Id="rId26" Type="http://schemas.openxmlformats.org/officeDocument/2006/relationships/slide" Target="slide10.xml"/><Relationship Id="rId3" Type="http://schemas.openxmlformats.org/officeDocument/2006/relationships/image" Target="../media/image3.jpeg"/><Relationship Id="rId21" Type="http://schemas.openxmlformats.org/officeDocument/2006/relationships/image" Target="../media/image9.png"/><Relationship Id="rId7" Type="http://schemas.openxmlformats.org/officeDocument/2006/relationships/image" Target="../media/image5.png"/><Relationship Id="rId12" Type="http://schemas.openxmlformats.org/officeDocument/2006/relationships/image" Target="../media/image6.png"/><Relationship Id="rId17" Type="http://schemas.openxmlformats.org/officeDocument/2006/relationships/slide" Target="slide5.xml"/><Relationship Id="rId25" Type="http://schemas.openxmlformats.org/officeDocument/2006/relationships/image" Target="../media/image11.png"/><Relationship Id="rId2" Type="http://schemas.openxmlformats.org/officeDocument/2006/relationships/notesSlide" Target="../notesSlides/notesSlide2.xml"/><Relationship Id="rId16" Type="http://schemas.openxmlformats.org/officeDocument/2006/relationships/image" Target="../media/image8.png"/><Relationship Id="rId20" Type="http://schemas.openxmlformats.org/officeDocument/2006/relationships/slide" Target="slide8.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3.xml"/><Relationship Id="rId24" Type="http://schemas.openxmlformats.org/officeDocument/2006/relationships/image" Target="../media/image10.png"/><Relationship Id="rId5" Type="http://schemas.openxmlformats.org/officeDocument/2006/relationships/slide" Target="slide6.xml"/><Relationship Id="rId15" Type="http://schemas.openxmlformats.org/officeDocument/2006/relationships/image" Target="../media/image7.png"/><Relationship Id="rId23" Type="http://schemas.openxmlformats.org/officeDocument/2006/relationships/slide" Target="slide9.xml"/><Relationship Id="rId10" Type="http://schemas.openxmlformats.org/officeDocument/2006/relationships/image" Target="../media/image6.png"/><Relationship Id="rId19"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5.png"/><Relationship Id="rId14" Type="http://schemas.openxmlformats.org/officeDocument/2006/relationships/slide" Target="slide4.xml"/><Relationship Id="rId22" Type="http://schemas.openxmlformats.org/officeDocument/2006/relationships/image" Target="../media/image10.png"/><Relationship Id="rId27"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3.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5.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A screenshot of a cell phone&#10;&#10;Description automatically generated">
            <a:extLst>
              <a:ext uri="{FF2B5EF4-FFF2-40B4-BE49-F238E27FC236}">
                <a16:creationId xmlns:a16="http://schemas.microsoft.com/office/drawing/2014/main" id="{CCB8CCBE-F29F-4846-8AA4-7B25348FBE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pic>
        <p:nvPicPr>
          <p:cNvPr id="42" name="Audio 41">
            <a:hlinkClick r:id="" action="ppaction://media"/>
            <a:extLst>
              <a:ext uri="{FF2B5EF4-FFF2-40B4-BE49-F238E27FC236}">
                <a16:creationId xmlns:a16="http://schemas.microsoft.com/office/drawing/2014/main" id="{0B37EB53-960F-431A-AFD3-9DE6FFC43D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8585200"/>
            <a:ext cx="406400" cy="406400"/>
          </a:xfrm>
          <a:prstGeom prst="rect">
            <a:avLst/>
          </a:prstGeom>
        </p:spPr>
      </p:pic>
    </p:spTree>
    <p:extLst>
      <p:ext uri="{BB962C8B-B14F-4D97-AF65-F5344CB8AC3E}">
        <p14:creationId xmlns:p14="http://schemas.microsoft.com/office/powerpoint/2010/main" val="1447970787"/>
      </p:ext>
    </p:extLst>
  </p:cSld>
  <p:clrMapOvr>
    <a:masterClrMapping/>
  </p:clrMapOvr>
  <mc:AlternateContent xmlns:mc="http://schemas.openxmlformats.org/markup-compatibility/2006">
    <mc:Choice xmlns:p14="http://schemas.microsoft.com/office/powerpoint/2010/main" Requires="p14">
      <p:transition spd="slow" p14:dur="2000" advClick="0" advTm="13000"/>
    </mc:Choice>
    <mc:Fallback>
      <p:transition spd="slow" advClick="0"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7E0063-9F24-40E2-9B6D-ABBA1FC71875}"/>
              </a:ext>
            </a:extLst>
          </p:cNvPr>
          <p:cNvSpPr txBox="1"/>
          <p:nvPr/>
        </p:nvSpPr>
        <p:spPr>
          <a:xfrm>
            <a:off x="133997" y="0"/>
            <a:ext cx="10234314" cy="6586418"/>
          </a:xfrm>
          <a:prstGeom prst="rect">
            <a:avLst/>
          </a:prstGeom>
          <a:noFill/>
        </p:spPr>
        <p:txBody>
          <a:bodyPr wrap="square" rtlCol="0">
            <a:spAutoFit/>
          </a:bodyPr>
          <a:lstStyle/>
          <a:p>
            <a:pPr algn="ctr"/>
            <a:r>
              <a:rPr lang="en-US" sz="3600" u="sng" dirty="0"/>
              <a:t>Senior Design II Plans</a:t>
            </a:r>
            <a:r>
              <a:rPr lang="en-US" dirty="0"/>
              <a:t> </a:t>
            </a:r>
          </a:p>
          <a:p>
            <a:endParaRPr lang="en-US" dirty="0"/>
          </a:p>
          <a:p>
            <a:pPr marL="457200" indent="-457200">
              <a:lnSpc>
                <a:spcPct val="150000"/>
              </a:lnSpc>
              <a:buFont typeface="Arial" panose="020B0604020202020204" pitchFamily="34" charset="0"/>
              <a:buChar char="•"/>
            </a:pPr>
            <a:r>
              <a:rPr lang="en-US" sz="3200" dirty="0"/>
              <a:t>Have a working prototype by September 17th </a:t>
            </a:r>
          </a:p>
          <a:p>
            <a:pPr marL="457200" indent="-457200">
              <a:lnSpc>
                <a:spcPct val="150000"/>
              </a:lnSpc>
              <a:buFont typeface="Arial" panose="020B0604020202020204" pitchFamily="34" charset="0"/>
              <a:buChar char="•"/>
            </a:pPr>
            <a:r>
              <a:rPr lang="en-US" sz="3200" dirty="0"/>
              <a:t>Benchmark the security to verify performance </a:t>
            </a:r>
          </a:p>
          <a:p>
            <a:pPr marL="457200" indent="-457200">
              <a:lnSpc>
                <a:spcPct val="150000"/>
              </a:lnSpc>
              <a:buFont typeface="Arial" panose="020B0604020202020204" pitchFamily="34" charset="0"/>
              <a:buChar char="•"/>
            </a:pPr>
            <a:r>
              <a:rPr lang="en-US" sz="3200" dirty="0"/>
              <a:t>Review and test security measures </a:t>
            </a:r>
          </a:p>
          <a:p>
            <a:pPr marL="457200" indent="-457200">
              <a:lnSpc>
                <a:spcPct val="150000"/>
              </a:lnSpc>
              <a:buFont typeface="Arial" panose="020B0604020202020204" pitchFamily="34" charset="0"/>
              <a:buChar char="•"/>
            </a:pPr>
            <a:r>
              <a:rPr lang="en-US" sz="3200" dirty="0"/>
              <a:t>Apply any updates or bug fixes </a:t>
            </a:r>
          </a:p>
          <a:p>
            <a:pPr marL="457200" indent="-457200">
              <a:lnSpc>
                <a:spcPct val="150000"/>
              </a:lnSpc>
              <a:buFont typeface="Arial" panose="020B0604020202020204" pitchFamily="34" charset="0"/>
              <a:buChar char="•"/>
            </a:pPr>
            <a:r>
              <a:rPr lang="en-US" sz="3200" dirty="0"/>
              <a:t>Finalize the security model </a:t>
            </a:r>
          </a:p>
          <a:p>
            <a:pPr marL="457200" indent="-457200">
              <a:lnSpc>
                <a:spcPct val="150000"/>
              </a:lnSpc>
              <a:buFont typeface="Arial" panose="020B0604020202020204" pitchFamily="34" charset="0"/>
              <a:buChar char="•"/>
            </a:pPr>
            <a:r>
              <a:rPr lang="en-US" sz="3200" dirty="0"/>
              <a:t>Fabricate and implement prototype display for demonstration </a:t>
            </a:r>
          </a:p>
          <a:p>
            <a:pPr algn="ctr"/>
            <a:endParaRPr lang="en-US" sz="3200" u="sng" dirty="0"/>
          </a:p>
        </p:txBody>
      </p:sp>
      <p:sp>
        <p:nvSpPr>
          <p:cNvPr id="3" name="Rectangle 2">
            <a:extLst>
              <a:ext uri="{FF2B5EF4-FFF2-40B4-BE49-F238E27FC236}">
                <a16:creationId xmlns:a16="http://schemas.microsoft.com/office/drawing/2014/main" id="{CCE00B80-815C-49EE-BBA6-19DAC6C692DF}"/>
              </a:ext>
            </a:extLst>
          </p:cNvPr>
          <p:cNvSpPr/>
          <p:nvPr/>
        </p:nvSpPr>
        <p:spPr>
          <a:xfrm>
            <a:off x="10460094" y="0"/>
            <a:ext cx="669925" cy="9144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F9D1079-8D50-4B07-86DB-1B80DC215711}"/>
              </a:ext>
            </a:extLst>
          </p:cNvPr>
          <p:cNvSpPr/>
          <p:nvPr/>
        </p:nvSpPr>
        <p:spPr>
          <a:xfrm>
            <a:off x="11061415" y="0"/>
            <a:ext cx="513552" cy="9144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1B9AA13-0CDB-4312-B9EC-9A8BEE6B4626}"/>
              </a:ext>
            </a:extLst>
          </p:cNvPr>
          <p:cNvSpPr txBox="1"/>
          <p:nvPr/>
        </p:nvSpPr>
        <p:spPr>
          <a:xfrm>
            <a:off x="133997" y="6122013"/>
            <a:ext cx="10234314" cy="3177986"/>
          </a:xfrm>
          <a:prstGeom prst="rect">
            <a:avLst/>
          </a:prstGeom>
          <a:noFill/>
        </p:spPr>
        <p:txBody>
          <a:bodyPr wrap="square" rtlCol="0">
            <a:spAutoFit/>
          </a:bodyPr>
          <a:lstStyle/>
          <a:p>
            <a:pPr algn="ctr">
              <a:lnSpc>
                <a:spcPct val="119000"/>
              </a:lnSpc>
              <a:spcAft>
                <a:spcPts val="600"/>
              </a:spcAft>
            </a:pPr>
            <a:r>
              <a:rPr lang="en-US" sz="3600" u="sng" kern="1400" dirty="0">
                <a:solidFill>
                  <a:srgbClr val="000000"/>
                </a:solidFill>
                <a:latin typeface="Calibri" panose="020F0502020204030204" pitchFamily="34" charset="0"/>
              </a:rPr>
              <a:t>References:</a:t>
            </a:r>
          </a:p>
          <a:p>
            <a:pPr>
              <a:lnSpc>
                <a:spcPct val="119000"/>
              </a:lnSpc>
              <a:spcAft>
                <a:spcPts val="600"/>
              </a:spcAft>
            </a:pPr>
            <a:r>
              <a:rPr lang="en-US" sz="2600" kern="1400" dirty="0">
                <a:solidFill>
                  <a:srgbClr val="000000"/>
                </a:solidFill>
                <a:latin typeface="Calibri" panose="020F0502020204030204" pitchFamily="34" charset="0"/>
              </a:rPr>
              <a:t>Rust Programming. https://www.rust-lang.org/. Accessed 4/21/20.</a:t>
            </a:r>
          </a:p>
          <a:p>
            <a:pPr>
              <a:lnSpc>
                <a:spcPct val="119000"/>
              </a:lnSpc>
              <a:spcAft>
                <a:spcPts val="600"/>
              </a:spcAft>
            </a:pPr>
            <a:r>
              <a:rPr lang="en-US" sz="2600" kern="1400" dirty="0">
                <a:solidFill>
                  <a:srgbClr val="000000"/>
                </a:solidFill>
                <a:latin typeface="Calibri" panose="020F0502020204030204" pitchFamily="34" charset="0"/>
              </a:rPr>
              <a:t>RISC-V Cores. https://www.sifive.com/risc-v-core-ip. Accessed 4/21/20.</a:t>
            </a:r>
          </a:p>
          <a:p>
            <a:pPr>
              <a:lnSpc>
                <a:spcPct val="119000"/>
              </a:lnSpc>
              <a:spcAft>
                <a:spcPts val="600"/>
              </a:spcAft>
            </a:pPr>
            <a:r>
              <a:rPr lang="en-US" sz="2600" kern="1400" dirty="0">
                <a:solidFill>
                  <a:srgbClr val="000000"/>
                </a:solidFill>
                <a:latin typeface="Calibri" panose="020F0502020204030204" pitchFamily="34" charset="0"/>
              </a:rPr>
              <a:t>RISC-V ISA. https://riscv.org/. Accessed 4/22/20.</a:t>
            </a:r>
          </a:p>
          <a:p>
            <a:pPr>
              <a:lnSpc>
                <a:spcPct val="119000"/>
              </a:lnSpc>
              <a:spcAft>
                <a:spcPts val="600"/>
              </a:spcAft>
            </a:pPr>
            <a:r>
              <a:rPr lang="en-US" sz="2600" kern="1400" dirty="0" err="1">
                <a:solidFill>
                  <a:srgbClr val="000000"/>
                </a:solidFill>
                <a:latin typeface="Calibri" panose="020F0502020204030204" pitchFamily="34" charset="0"/>
              </a:rPr>
              <a:t>WolfBoot</a:t>
            </a:r>
            <a:r>
              <a:rPr lang="en-US" sz="2600" kern="1400" dirty="0">
                <a:solidFill>
                  <a:srgbClr val="000000"/>
                </a:solidFill>
                <a:latin typeface="Calibri" panose="020F0502020204030204" pitchFamily="34" charset="0"/>
              </a:rPr>
              <a:t>. https://www.wolfssl.com/. Accessed 4/22/20.</a:t>
            </a:r>
          </a:p>
          <a:p>
            <a:pPr>
              <a:lnSpc>
                <a:spcPct val="119000"/>
              </a:lnSpc>
              <a:spcAft>
                <a:spcPts val="600"/>
              </a:spcAft>
            </a:pPr>
            <a:endParaRPr lang="en-US" sz="800" kern="1400" dirty="0">
              <a:solidFill>
                <a:srgbClr val="000000"/>
              </a:solidFill>
              <a:latin typeface="Calibri" panose="020F0502020204030204" pitchFamily="34" charset="0"/>
            </a:endParaRPr>
          </a:p>
        </p:txBody>
      </p:sp>
      <p:pic>
        <p:nvPicPr>
          <p:cNvPr id="19" name="Audio 18">
            <a:hlinkClick r:id="" action="ppaction://media"/>
            <a:extLst>
              <a:ext uri="{FF2B5EF4-FFF2-40B4-BE49-F238E27FC236}">
                <a16:creationId xmlns:a16="http://schemas.microsoft.com/office/drawing/2014/main" id="{872CB71E-12EF-42BC-833C-B914E57436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8585200"/>
            <a:ext cx="406400" cy="406400"/>
          </a:xfrm>
          <a:prstGeom prst="rect">
            <a:avLst/>
          </a:prstGeom>
        </p:spPr>
      </p:pic>
    </p:spTree>
    <p:extLst>
      <p:ext uri="{BB962C8B-B14F-4D97-AF65-F5344CB8AC3E}">
        <p14:creationId xmlns:p14="http://schemas.microsoft.com/office/powerpoint/2010/main" val="3466165896"/>
      </p:ext>
    </p:extLst>
  </p:cSld>
  <p:clrMapOvr>
    <a:masterClrMapping/>
  </p:clrMapOvr>
  <mc:AlternateContent xmlns:mc="http://schemas.openxmlformats.org/markup-compatibility/2006">
    <mc:Choice xmlns:p14="http://schemas.microsoft.com/office/powerpoint/2010/main" Requires="p14">
      <p:transition spd="slow" p14:dur="2000" advClick="0" advTm="25265"/>
    </mc:Choice>
    <mc:Fallback>
      <p:transition spd="slow" advClick="0" advTm="25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screenshot of a social media post&#10;&#10;Description automatically generated">
            <a:extLst>
              <a:ext uri="{FF2B5EF4-FFF2-40B4-BE49-F238E27FC236}">
                <a16:creationId xmlns:a16="http://schemas.microsoft.com/office/drawing/2014/main" id="{E44A9981-1B2A-4111-BF54-3BB8B33D73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mc:AlternateContent xmlns:mc="http://schemas.openxmlformats.org/markup-compatibility/2006" xmlns:pslz="http://schemas.microsoft.com/office/powerpoint/2016/slidezoom">
        <mc:Choice Requires="pslz">
          <p:graphicFrame>
            <p:nvGraphicFramePr>
              <p:cNvPr id="16" name="Slide Zoom 15">
                <a:extLst>
                  <a:ext uri="{FF2B5EF4-FFF2-40B4-BE49-F238E27FC236}">
                    <a16:creationId xmlns:a16="http://schemas.microsoft.com/office/drawing/2014/main" id="{A51CA9F1-CAE0-4BE2-83E9-C95F66D6EF93}"/>
                  </a:ext>
                </a:extLst>
              </p:cNvPr>
              <p:cNvGraphicFramePr>
                <a:graphicFrameLocks noChangeAspect="1"/>
              </p:cNvGraphicFramePr>
              <p:nvPr>
                <p:extLst>
                  <p:ext uri="{D42A27DB-BD31-4B8C-83A1-F6EECF244321}">
                    <p14:modId xmlns:p14="http://schemas.microsoft.com/office/powerpoint/2010/main" val="4184803699"/>
                  </p:ext>
                </p:extLst>
              </p:nvPr>
            </p:nvGraphicFramePr>
            <p:xfrm>
              <a:off x="3484359" y="1619522"/>
              <a:ext cx="5279815" cy="3959862"/>
            </p:xfrm>
            <a:graphic>
              <a:graphicData uri="http://schemas.microsoft.com/office/powerpoint/2016/slidezoom">
                <pslz:sldZm>
                  <pslz:sldZmObj sldId="257" cId="3263250757">
                    <pslz:zmPr id="{964AC5B6-71B9-4479-B832-85941BD2A116}" transitionDur="1000">
                      <p166:blipFill xmlns:p166="http://schemas.microsoft.com/office/powerpoint/2016/6/main">
                        <a:blip r:embed="rId4"/>
                        <a:stretch>
                          <a:fillRect/>
                        </a:stretch>
                      </p166:blipFill>
                      <p166:spPr xmlns:p166="http://schemas.microsoft.com/office/powerpoint/2016/6/main">
                        <a:xfrm>
                          <a:off x="0" y="0"/>
                          <a:ext cx="5279815" cy="3959862"/>
                        </a:xfrm>
                        <a:prstGeom prst="rect">
                          <a:avLst/>
                        </a:prstGeom>
                        <a:ln w="3175">
                          <a:noFill/>
                        </a:ln>
                      </p166:spPr>
                    </pslz:zmPr>
                  </pslz:sldZmObj>
                </pslz:sldZm>
              </a:graphicData>
            </a:graphic>
          </p:graphicFrame>
        </mc:Choice>
        <mc:Fallback xmlns="">
          <p:pic>
            <p:nvPicPr>
              <p:cNvPr id="16" name="Slide Zoom 15">
                <a:hlinkClick r:id="rId5" action="ppaction://hlinksldjump"/>
                <a:extLst>
                  <a:ext uri="{FF2B5EF4-FFF2-40B4-BE49-F238E27FC236}">
                    <a16:creationId xmlns:a16="http://schemas.microsoft.com/office/drawing/2014/main" id="{A51CA9F1-CAE0-4BE2-83E9-C95F66D6EF93}"/>
                  </a:ext>
                </a:extLst>
              </p:cNvPr>
              <p:cNvPicPr>
                <a:picLocks noGrp="1" noRot="1" noChangeAspect="1" noMove="1" noResize="1" noEditPoints="1" noAdjustHandles="1" noChangeArrowheads="1" noChangeShapeType="1"/>
              </p:cNvPicPr>
              <p:nvPr/>
            </p:nvPicPr>
            <p:blipFill>
              <a:blip r:embed="rId6"/>
              <a:stretch>
                <a:fillRect/>
              </a:stretch>
            </p:blipFill>
            <p:spPr>
              <a:xfrm>
                <a:off x="3484359" y="1619522"/>
                <a:ext cx="5279815" cy="3959862"/>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18" name="Slide Zoom 17">
                <a:extLst>
                  <a:ext uri="{FF2B5EF4-FFF2-40B4-BE49-F238E27FC236}">
                    <a16:creationId xmlns:a16="http://schemas.microsoft.com/office/drawing/2014/main" id="{B39E94A3-E254-444C-ADB4-8AC6DF732DA9}"/>
                  </a:ext>
                </a:extLst>
              </p:cNvPr>
              <p:cNvGraphicFramePr>
                <a:graphicFrameLocks noChangeAspect="1"/>
              </p:cNvGraphicFramePr>
              <p:nvPr>
                <p:extLst>
                  <p:ext uri="{D42A27DB-BD31-4B8C-83A1-F6EECF244321}">
                    <p14:modId xmlns:p14="http://schemas.microsoft.com/office/powerpoint/2010/main" val="89997160"/>
                  </p:ext>
                </p:extLst>
              </p:nvPr>
            </p:nvGraphicFramePr>
            <p:xfrm>
              <a:off x="3151165" y="4527327"/>
              <a:ext cx="5908432" cy="4431323"/>
            </p:xfrm>
            <a:graphic>
              <a:graphicData uri="http://schemas.microsoft.com/office/powerpoint/2016/slidezoom">
                <pslz:sldZm>
                  <pslz:sldZmObj sldId="258" cId="4172836367">
                    <pslz:zmPr id="{68B72BF1-6E3A-49B2-BFAC-95B948A46973}" transitionDur="1000">
                      <p166:blipFill xmlns:p166="http://schemas.microsoft.com/office/powerpoint/2016/6/main">
                        <a:blip r:embed="rId7"/>
                        <a:stretch>
                          <a:fillRect/>
                        </a:stretch>
                      </p166:blipFill>
                      <p166:spPr xmlns:p166="http://schemas.microsoft.com/office/powerpoint/2016/6/main">
                        <a:xfrm>
                          <a:off x="0" y="0"/>
                          <a:ext cx="5908432" cy="4431323"/>
                        </a:xfrm>
                        <a:prstGeom prst="rect">
                          <a:avLst/>
                        </a:prstGeom>
                        <a:ln w="3175">
                          <a:noFill/>
                        </a:ln>
                      </p166:spPr>
                    </pslz:zmPr>
                  </pslz:sldZmObj>
                </pslz:sldZm>
              </a:graphicData>
            </a:graphic>
          </p:graphicFrame>
        </mc:Choice>
        <mc:Fallback xmlns="">
          <p:pic>
            <p:nvPicPr>
              <p:cNvPr id="18" name="Slide Zoom 17">
                <a:hlinkClick r:id="rId8" action="ppaction://hlinksldjump"/>
                <a:extLst>
                  <a:ext uri="{FF2B5EF4-FFF2-40B4-BE49-F238E27FC236}">
                    <a16:creationId xmlns:a16="http://schemas.microsoft.com/office/drawing/2014/main" id="{B39E94A3-E254-444C-ADB4-8AC6DF732DA9}"/>
                  </a:ext>
                </a:extLst>
              </p:cNvPr>
              <p:cNvPicPr>
                <a:picLocks noGrp="1" noRot="1" noChangeAspect="1" noMove="1" noResize="1" noEditPoints="1" noAdjustHandles="1" noChangeArrowheads="1" noChangeShapeType="1"/>
              </p:cNvPicPr>
              <p:nvPr/>
            </p:nvPicPr>
            <p:blipFill>
              <a:blip r:embed="rId9"/>
              <a:stretch>
                <a:fillRect/>
              </a:stretch>
            </p:blipFill>
            <p:spPr>
              <a:xfrm>
                <a:off x="3151165" y="4527327"/>
                <a:ext cx="5908432" cy="4431323"/>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20" name="Slide Zoom 19">
                <a:extLst>
                  <a:ext uri="{FF2B5EF4-FFF2-40B4-BE49-F238E27FC236}">
                    <a16:creationId xmlns:a16="http://schemas.microsoft.com/office/drawing/2014/main" id="{36C396AE-1151-450C-AEE4-2A42CCFED48D}"/>
                  </a:ext>
                </a:extLst>
              </p:cNvPr>
              <p:cNvGraphicFramePr>
                <a:graphicFrameLocks noChangeAspect="1"/>
              </p:cNvGraphicFramePr>
              <p:nvPr/>
            </p:nvGraphicFramePr>
            <p:xfrm>
              <a:off x="122190" y="1439533"/>
              <a:ext cx="2714118" cy="2035589"/>
            </p:xfrm>
            <a:graphic>
              <a:graphicData uri="http://schemas.microsoft.com/office/powerpoint/2016/slidezoom">
                <pslz:sldZm>
                  <pslz:sldZmObj sldId="259" cId="2309169788">
                    <pslz:zmPr id="{6B316146-B5C9-4054-8D9C-1E24561406BC}" transitionDur="1000">
                      <p166:blipFill xmlns:p166="http://schemas.microsoft.com/office/powerpoint/2016/6/main">
                        <a:blip r:embed="rId10"/>
                        <a:stretch>
                          <a:fillRect/>
                        </a:stretch>
                      </p166:blipFill>
                      <p166:spPr xmlns:p166="http://schemas.microsoft.com/office/powerpoint/2016/6/main">
                        <a:xfrm>
                          <a:off x="0" y="0"/>
                          <a:ext cx="2714118" cy="2035589"/>
                        </a:xfrm>
                        <a:prstGeom prst="rect">
                          <a:avLst/>
                        </a:prstGeom>
                        <a:ln w="3175">
                          <a:noFill/>
                        </a:ln>
                      </p166:spPr>
                    </pslz:zmPr>
                  </pslz:sldZmObj>
                </pslz:sldZm>
              </a:graphicData>
            </a:graphic>
          </p:graphicFrame>
        </mc:Choice>
        <mc:Fallback xmlns="">
          <p:pic>
            <p:nvPicPr>
              <p:cNvPr id="20" name="Slide Zoom 19">
                <a:hlinkClick r:id="rId11" action="ppaction://hlinksldjump"/>
                <a:extLst>
                  <a:ext uri="{FF2B5EF4-FFF2-40B4-BE49-F238E27FC236}">
                    <a16:creationId xmlns:a16="http://schemas.microsoft.com/office/drawing/2014/main" id="{36C396AE-1151-450C-AEE4-2A42CCFED48D}"/>
                  </a:ext>
                </a:extLst>
              </p:cNvPr>
              <p:cNvPicPr>
                <a:picLocks noGrp="1" noRot="1" noChangeAspect="1" noMove="1" noResize="1" noEditPoints="1" noAdjustHandles="1" noChangeArrowheads="1" noChangeShapeType="1"/>
              </p:cNvPicPr>
              <p:nvPr/>
            </p:nvPicPr>
            <p:blipFill>
              <a:blip r:embed="rId12"/>
              <a:stretch>
                <a:fillRect/>
              </a:stretch>
            </p:blipFill>
            <p:spPr>
              <a:xfrm>
                <a:off x="122190" y="1439533"/>
                <a:ext cx="2714118" cy="2035589"/>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22" name="Slide Zoom 21">
                <a:extLst>
                  <a:ext uri="{FF2B5EF4-FFF2-40B4-BE49-F238E27FC236}">
                    <a16:creationId xmlns:a16="http://schemas.microsoft.com/office/drawing/2014/main" id="{B949CD56-0CC8-4A43-BC8F-4BBF8D2CBC2E}"/>
                  </a:ext>
                </a:extLst>
              </p:cNvPr>
              <p:cNvGraphicFramePr>
                <a:graphicFrameLocks noChangeAspect="1"/>
              </p:cNvGraphicFramePr>
              <p:nvPr/>
            </p:nvGraphicFramePr>
            <p:xfrm>
              <a:off x="122662" y="4042316"/>
              <a:ext cx="2714118" cy="2035589"/>
            </p:xfrm>
            <a:graphic>
              <a:graphicData uri="http://schemas.microsoft.com/office/powerpoint/2016/slidezoom">
                <pslz:sldZm>
                  <pslz:sldZmObj sldId="261" cId="1361483878">
                    <pslz:zmPr id="{47053408-36A4-48AD-9199-3030055D8D76}" transitionDur="1000">
                      <p166:blipFill xmlns:p166="http://schemas.microsoft.com/office/powerpoint/2016/6/main">
                        <a:blip r:embed="rId13"/>
                        <a:stretch>
                          <a:fillRect/>
                        </a:stretch>
                      </p166:blipFill>
                      <p166:spPr xmlns:p166="http://schemas.microsoft.com/office/powerpoint/2016/6/main">
                        <a:xfrm>
                          <a:off x="0" y="0"/>
                          <a:ext cx="2714118" cy="2035589"/>
                        </a:xfrm>
                        <a:prstGeom prst="rect">
                          <a:avLst/>
                        </a:prstGeom>
                        <a:ln w="3175">
                          <a:noFill/>
                        </a:ln>
                      </p166:spPr>
                    </pslz:zmPr>
                  </pslz:sldZmObj>
                </pslz:sldZm>
              </a:graphicData>
            </a:graphic>
          </p:graphicFrame>
        </mc:Choice>
        <mc:Fallback xmlns="">
          <p:pic>
            <p:nvPicPr>
              <p:cNvPr id="22" name="Slide Zoom 21">
                <a:hlinkClick r:id="rId14" action="ppaction://hlinksldjump"/>
                <a:extLst>
                  <a:ext uri="{FF2B5EF4-FFF2-40B4-BE49-F238E27FC236}">
                    <a16:creationId xmlns:a16="http://schemas.microsoft.com/office/drawing/2014/main" id="{B949CD56-0CC8-4A43-BC8F-4BBF8D2CBC2E}"/>
                  </a:ext>
                </a:extLst>
              </p:cNvPr>
              <p:cNvPicPr>
                <a:picLocks noGrp="1" noRot="1" noChangeAspect="1" noMove="1" noResize="1" noEditPoints="1" noAdjustHandles="1" noChangeArrowheads="1" noChangeShapeType="1"/>
              </p:cNvPicPr>
              <p:nvPr/>
            </p:nvPicPr>
            <p:blipFill>
              <a:blip r:embed="rId15"/>
              <a:stretch>
                <a:fillRect/>
              </a:stretch>
            </p:blipFill>
            <p:spPr>
              <a:xfrm>
                <a:off x="122662" y="4042316"/>
                <a:ext cx="2714118" cy="2035589"/>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24" name="Slide Zoom 23">
                <a:extLst>
                  <a:ext uri="{FF2B5EF4-FFF2-40B4-BE49-F238E27FC236}">
                    <a16:creationId xmlns:a16="http://schemas.microsoft.com/office/drawing/2014/main" id="{F9CFFA06-8F21-4DB1-B386-86379DCC61EE}"/>
                  </a:ext>
                </a:extLst>
              </p:cNvPr>
              <p:cNvGraphicFramePr>
                <a:graphicFrameLocks noChangeAspect="1"/>
              </p:cNvGraphicFramePr>
              <p:nvPr/>
            </p:nvGraphicFramePr>
            <p:xfrm>
              <a:off x="0" y="6645099"/>
              <a:ext cx="2846348" cy="2313550"/>
            </p:xfrm>
            <a:graphic>
              <a:graphicData uri="http://schemas.microsoft.com/office/powerpoint/2016/slidezoom">
                <pslz:sldZm>
                  <pslz:sldZmObj sldId="260" cId="2979489586">
                    <pslz:zmPr id="{ABA4BF09-7072-49CA-AB04-A74C15DFAA10}" transitionDur="1000">
                      <p166:blipFill xmlns:p166="http://schemas.microsoft.com/office/powerpoint/2016/6/main">
                        <a:blip r:embed="rId16"/>
                        <a:stretch>
                          <a:fillRect/>
                        </a:stretch>
                      </p166:blipFill>
                      <p166:spPr xmlns:p166="http://schemas.microsoft.com/office/powerpoint/2016/6/main">
                        <a:xfrm>
                          <a:off x="0" y="0"/>
                          <a:ext cx="2846348" cy="2313550"/>
                        </a:xfrm>
                        <a:prstGeom prst="rect">
                          <a:avLst/>
                        </a:prstGeom>
                        <a:ln w="3175">
                          <a:noFill/>
                        </a:ln>
                      </p166:spPr>
                    </pslz:zmPr>
                  </pslz:sldZmObj>
                </pslz:sldZm>
              </a:graphicData>
            </a:graphic>
          </p:graphicFrame>
        </mc:Choice>
        <mc:Fallback xmlns="">
          <p:pic>
            <p:nvPicPr>
              <p:cNvPr id="24" name="Slide Zoom 23">
                <a:hlinkClick r:id="rId17" action="ppaction://hlinksldjump"/>
                <a:extLst>
                  <a:ext uri="{FF2B5EF4-FFF2-40B4-BE49-F238E27FC236}">
                    <a16:creationId xmlns:a16="http://schemas.microsoft.com/office/drawing/2014/main" id="{F9CFFA06-8F21-4DB1-B386-86379DCC61EE}"/>
                  </a:ext>
                </a:extLst>
              </p:cNvPr>
              <p:cNvPicPr>
                <a:picLocks noGrp="1" noRot="1" noChangeAspect="1" noMove="1" noResize="1" noEditPoints="1" noAdjustHandles="1" noChangeArrowheads="1" noChangeShapeType="1"/>
              </p:cNvPicPr>
              <p:nvPr/>
            </p:nvPicPr>
            <p:blipFill>
              <a:blip r:embed="rId18"/>
              <a:stretch>
                <a:fillRect/>
              </a:stretch>
            </p:blipFill>
            <p:spPr>
              <a:xfrm>
                <a:off x="0" y="6645099"/>
                <a:ext cx="2846348" cy="2313550"/>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28" name="Slide Zoom 27">
                <a:extLst>
                  <a:ext uri="{FF2B5EF4-FFF2-40B4-BE49-F238E27FC236}">
                    <a16:creationId xmlns:a16="http://schemas.microsoft.com/office/drawing/2014/main" id="{110F0643-5F04-4910-BE2C-EE4B6E5C3504}"/>
                  </a:ext>
                </a:extLst>
              </p:cNvPr>
              <p:cNvGraphicFramePr>
                <a:graphicFrameLocks noChangeAspect="1"/>
              </p:cNvGraphicFramePr>
              <p:nvPr/>
            </p:nvGraphicFramePr>
            <p:xfrm>
              <a:off x="9392773" y="1398005"/>
              <a:ext cx="2799227" cy="2099420"/>
            </p:xfrm>
            <a:graphic>
              <a:graphicData uri="http://schemas.microsoft.com/office/powerpoint/2016/slidezoom">
                <pslz:sldZm>
                  <pslz:sldZmObj sldId="262" cId="4210720546">
                    <pslz:zmPr id="{8B55033C-E4A7-4A5A-972A-66EA28D6EE3A}" transitionDur="1000">
                      <p166:blipFill xmlns:p166="http://schemas.microsoft.com/office/powerpoint/2016/6/main">
                        <a:blip r:embed="rId19"/>
                        <a:stretch>
                          <a:fillRect/>
                        </a:stretch>
                      </p166:blipFill>
                      <p166:spPr xmlns:p166="http://schemas.microsoft.com/office/powerpoint/2016/6/main">
                        <a:xfrm>
                          <a:off x="0" y="0"/>
                          <a:ext cx="2799227" cy="2099420"/>
                        </a:xfrm>
                        <a:prstGeom prst="rect">
                          <a:avLst/>
                        </a:prstGeom>
                        <a:ln w="3175">
                          <a:noFill/>
                        </a:ln>
                      </p166:spPr>
                    </pslz:zmPr>
                  </pslz:sldZmObj>
                </pslz:sldZm>
              </a:graphicData>
            </a:graphic>
          </p:graphicFrame>
        </mc:Choice>
        <mc:Fallback xmlns="">
          <p:pic>
            <p:nvPicPr>
              <p:cNvPr id="28" name="Slide Zoom 27">
                <a:hlinkClick r:id="rId20" action="ppaction://hlinksldjump"/>
                <a:extLst>
                  <a:ext uri="{FF2B5EF4-FFF2-40B4-BE49-F238E27FC236}">
                    <a16:creationId xmlns:a16="http://schemas.microsoft.com/office/drawing/2014/main" id="{110F0643-5F04-4910-BE2C-EE4B6E5C3504}"/>
                  </a:ext>
                </a:extLst>
              </p:cNvPr>
              <p:cNvPicPr>
                <a:picLocks noGrp="1" noRot="1" noChangeAspect="1" noMove="1" noResize="1" noEditPoints="1" noAdjustHandles="1" noChangeArrowheads="1" noChangeShapeType="1"/>
              </p:cNvPicPr>
              <p:nvPr/>
            </p:nvPicPr>
            <p:blipFill>
              <a:blip r:embed="rId21"/>
              <a:stretch>
                <a:fillRect/>
              </a:stretch>
            </p:blipFill>
            <p:spPr>
              <a:xfrm>
                <a:off x="9392773" y="1398005"/>
                <a:ext cx="2799227" cy="2099420"/>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30" name="Slide Zoom 29">
                <a:extLst>
                  <a:ext uri="{FF2B5EF4-FFF2-40B4-BE49-F238E27FC236}">
                    <a16:creationId xmlns:a16="http://schemas.microsoft.com/office/drawing/2014/main" id="{F5D39280-D29D-4AB6-B24E-9A8898204458}"/>
                  </a:ext>
                </a:extLst>
              </p:cNvPr>
              <p:cNvGraphicFramePr>
                <a:graphicFrameLocks noChangeAspect="1"/>
              </p:cNvGraphicFramePr>
              <p:nvPr/>
            </p:nvGraphicFramePr>
            <p:xfrm>
              <a:off x="9386918" y="4070237"/>
              <a:ext cx="2799227" cy="2099420"/>
            </p:xfrm>
            <a:graphic>
              <a:graphicData uri="http://schemas.microsoft.com/office/powerpoint/2016/slidezoom">
                <pslz:sldZm>
                  <pslz:sldZmObj sldId="263" cId="217755399">
                    <pslz:zmPr id="{5F49BB01-D979-4786-B2C2-4BD66D7B5873}" transitionDur="1000">
                      <p166:blipFill xmlns:p166="http://schemas.microsoft.com/office/powerpoint/2016/6/main">
                        <a:blip r:embed="rId22"/>
                        <a:stretch>
                          <a:fillRect/>
                        </a:stretch>
                      </p166:blipFill>
                      <p166:spPr xmlns:p166="http://schemas.microsoft.com/office/powerpoint/2016/6/main">
                        <a:xfrm>
                          <a:off x="0" y="0"/>
                          <a:ext cx="2799227" cy="2099420"/>
                        </a:xfrm>
                        <a:prstGeom prst="rect">
                          <a:avLst/>
                        </a:prstGeom>
                        <a:ln w="3175">
                          <a:noFill/>
                        </a:ln>
                      </p166:spPr>
                    </pslz:zmPr>
                  </pslz:sldZmObj>
                </pslz:sldZm>
              </a:graphicData>
            </a:graphic>
          </p:graphicFrame>
        </mc:Choice>
        <mc:Fallback xmlns="">
          <p:pic>
            <p:nvPicPr>
              <p:cNvPr id="30" name="Slide Zoom 29">
                <a:hlinkClick r:id="rId23" action="ppaction://hlinksldjump"/>
                <a:extLst>
                  <a:ext uri="{FF2B5EF4-FFF2-40B4-BE49-F238E27FC236}">
                    <a16:creationId xmlns:a16="http://schemas.microsoft.com/office/drawing/2014/main" id="{F5D39280-D29D-4AB6-B24E-9A8898204458}"/>
                  </a:ext>
                </a:extLst>
              </p:cNvPr>
              <p:cNvPicPr>
                <a:picLocks noGrp="1" noRot="1" noChangeAspect="1" noMove="1" noResize="1" noEditPoints="1" noAdjustHandles="1" noChangeArrowheads="1" noChangeShapeType="1"/>
              </p:cNvPicPr>
              <p:nvPr/>
            </p:nvPicPr>
            <p:blipFill>
              <a:blip r:embed="rId24"/>
              <a:stretch>
                <a:fillRect/>
              </a:stretch>
            </p:blipFill>
            <p:spPr>
              <a:xfrm>
                <a:off x="9386918" y="4070237"/>
                <a:ext cx="2799227" cy="2099420"/>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34" name="Slide Zoom 33">
                <a:extLst>
                  <a:ext uri="{FF2B5EF4-FFF2-40B4-BE49-F238E27FC236}">
                    <a16:creationId xmlns:a16="http://schemas.microsoft.com/office/drawing/2014/main" id="{19CF6AAD-0760-4A2F-8197-A3D8AFAE8B2C}"/>
                  </a:ext>
                </a:extLst>
              </p:cNvPr>
              <p:cNvGraphicFramePr>
                <a:graphicFrameLocks noChangeAspect="1"/>
              </p:cNvGraphicFramePr>
              <p:nvPr/>
            </p:nvGraphicFramePr>
            <p:xfrm>
              <a:off x="9392772" y="6645099"/>
              <a:ext cx="2799228" cy="2099421"/>
            </p:xfrm>
            <a:graphic>
              <a:graphicData uri="http://schemas.microsoft.com/office/powerpoint/2016/slidezoom">
                <pslz:sldZm>
                  <pslz:sldZmObj sldId="264" cId="3466165896">
                    <pslz:zmPr id="{E90CD7C9-6B95-4A0A-9140-859E6E474A39}" transitionDur="1000">
                      <p166:blipFill xmlns:p166="http://schemas.microsoft.com/office/powerpoint/2016/6/main">
                        <a:blip r:embed="rId25"/>
                        <a:stretch>
                          <a:fillRect/>
                        </a:stretch>
                      </p166:blipFill>
                      <p166:spPr xmlns:p166="http://schemas.microsoft.com/office/powerpoint/2016/6/main">
                        <a:xfrm>
                          <a:off x="0" y="0"/>
                          <a:ext cx="2799228" cy="2099421"/>
                        </a:xfrm>
                        <a:prstGeom prst="rect">
                          <a:avLst/>
                        </a:prstGeom>
                        <a:ln w="3175">
                          <a:noFill/>
                        </a:ln>
                      </p166:spPr>
                    </pslz:zmPr>
                  </pslz:sldZmObj>
                </pslz:sldZm>
              </a:graphicData>
            </a:graphic>
          </p:graphicFrame>
        </mc:Choice>
        <mc:Fallback xmlns="">
          <p:pic>
            <p:nvPicPr>
              <p:cNvPr id="34" name="Slide Zoom 33">
                <a:hlinkClick r:id="rId26" action="ppaction://hlinksldjump"/>
                <a:extLst>
                  <a:ext uri="{FF2B5EF4-FFF2-40B4-BE49-F238E27FC236}">
                    <a16:creationId xmlns:a16="http://schemas.microsoft.com/office/drawing/2014/main" id="{19CF6AAD-0760-4A2F-8197-A3D8AFAE8B2C}"/>
                  </a:ext>
                </a:extLst>
              </p:cNvPr>
              <p:cNvPicPr>
                <a:picLocks noGrp="1" noRot="1" noChangeAspect="1" noMove="1" noResize="1" noEditPoints="1" noAdjustHandles="1" noChangeArrowheads="1" noChangeShapeType="1"/>
              </p:cNvPicPr>
              <p:nvPr/>
            </p:nvPicPr>
            <p:blipFill>
              <a:blip r:embed="rId27"/>
              <a:stretch>
                <a:fillRect/>
              </a:stretch>
            </p:blipFill>
            <p:spPr>
              <a:xfrm>
                <a:off x="9392772" y="6645099"/>
                <a:ext cx="2799228" cy="2099421"/>
              </a:xfrm>
              <a:prstGeom prst="rect">
                <a:avLst/>
              </a:prstGeom>
              <a:ln w="3175">
                <a:noFill/>
              </a:ln>
            </p:spPr>
          </p:pic>
        </mc:Fallback>
      </mc:AlternateContent>
    </p:spTree>
    <p:extLst>
      <p:ext uri="{BB962C8B-B14F-4D97-AF65-F5344CB8AC3E}">
        <p14:creationId xmlns:p14="http://schemas.microsoft.com/office/powerpoint/2010/main" val="3243699453"/>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7E0063-9F24-40E2-9B6D-ABBA1FC71875}"/>
              </a:ext>
            </a:extLst>
          </p:cNvPr>
          <p:cNvSpPr txBox="1"/>
          <p:nvPr/>
        </p:nvSpPr>
        <p:spPr>
          <a:xfrm>
            <a:off x="1817649" y="0"/>
            <a:ext cx="10234314" cy="9642640"/>
          </a:xfrm>
          <a:prstGeom prst="rect">
            <a:avLst/>
          </a:prstGeom>
          <a:noFill/>
        </p:spPr>
        <p:txBody>
          <a:bodyPr wrap="square" rtlCol="0">
            <a:spAutoFit/>
          </a:bodyPr>
          <a:lstStyle/>
          <a:p>
            <a:pPr algn="ctr"/>
            <a:r>
              <a:rPr lang="en-US" sz="3600" u="sng" dirty="0"/>
              <a:t>Overview</a:t>
            </a:r>
            <a:endParaRPr lang="en-US" sz="3200" u="sng" dirty="0"/>
          </a:p>
          <a:p>
            <a:pPr marL="457200" indent="-457200">
              <a:lnSpc>
                <a:spcPct val="135000"/>
              </a:lnSpc>
              <a:buFont typeface="Arial" panose="020B0604020202020204" pitchFamily="34" charset="0"/>
              <a:buChar char="•"/>
            </a:pPr>
            <a:r>
              <a:rPr lang="en-US" sz="3600" dirty="0"/>
              <a:t>The project addresses the lack of security for IoT devices</a:t>
            </a:r>
          </a:p>
          <a:p>
            <a:pPr marL="457200" indent="-457200">
              <a:lnSpc>
                <a:spcPct val="135000"/>
              </a:lnSpc>
              <a:buFont typeface="Arial" panose="020B0604020202020204" pitchFamily="34" charset="0"/>
              <a:buChar char="•"/>
            </a:pPr>
            <a:r>
              <a:rPr lang="en-US" sz="3600" dirty="0"/>
              <a:t>Hardware uses the open-source RISC-V Instruction set architecture</a:t>
            </a:r>
          </a:p>
          <a:p>
            <a:pPr marL="457200" indent="-457200">
              <a:lnSpc>
                <a:spcPct val="135000"/>
              </a:lnSpc>
              <a:buFont typeface="Arial" panose="020B0604020202020204" pitchFamily="34" charset="0"/>
              <a:buChar char="•"/>
            </a:pPr>
            <a:r>
              <a:rPr lang="en-US" sz="3600" dirty="0"/>
              <a:t>RISC-V offers free licensing, no royalties, and custom system on chips (SoCs)</a:t>
            </a:r>
          </a:p>
          <a:p>
            <a:pPr marL="457200" indent="-457200">
              <a:lnSpc>
                <a:spcPct val="135000"/>
              </a:lnSpc>
              <a:buFont typeface="Arial" panose="020B0604020202020204" pitchFamily="34" charset="0"/>
              <a:buChar char="•"/>
            </a:pPr>
            <a:r>
              <a:rPr lang="en-US" sz="3600" dirty="0"/>
              <a:t>Memory protection is a key aspect </a:t>
            </a:r>
          </a:p>
          <a:p>
            <a:pPr marL="457200" indent="-457200">
              <a:lnSpc>
                <a:spcPct val="135000"/>
              </a:lnSpc>
              <a:buFont typeface="Arial" panose="020B0604020202020204" pitchFamily="34" charset="0"/>
              <a:buChar char="•"/>
            </a:pPr>
            <a:r>
              <a:rPr lang="en-US" sz="3600" dirty="0"/>
              <a:t>Rust programing is memory safe with performance equal to C and C++</a:t>
            </a:r>
          </a:p>
          <a:p>
            <a:pPr marL="457200" indent="-457200">
              <a:lnSpc>
                <a:spcPct val="135000"/>
              </a:lnSpc>
              <a:buFont typeface="Arial" panose="020B0604020202020204" pitchFamily="34" charset="0"/>
              <a:buChar char="•"/>
            </a:pPr>
            <a:r>
              <a:rPr lang="en-US" sz="3600" dirty="0"/>
              <a:t>The project is a proof-of-concept model to aid   further research</a:t>
            </a:r>
          </a:p>
          <a:p>
            <a:r>
              <a:rPr lang="en-US" dirty="0"/>
              <a:t> </a:t>
            </a:r>
          </a:p>
          <a:p>
            <a:pPr algn="ctr"/>
            <a:endParaRPr lang="en-US" sz="3200" u="sng" dirty="0"/>
          </a:p>
        </p:txBody>
      </p:sp>
      <p:sp>
        <p:nvSpPr>
          <p:cNvPr id="3" name="Rectangle 2">
            <a:extLst>
              <a:ext uri="{FF2B5EF4-FFF2-40B4-BE49-F238E27FC236}">
                <a16:creationId xmlns:a16="http://schemas.microsoft.com/office/drawing/2014/main" id="{CCE00B80-815C-49EE-BBA6-19DAC6C692DF}"/>
              </a:ext>
            </a:extLst>
          </p:cNvPr>
          <p:cNvSpPr/>
          <p:nvPr/>
        </p:nvSpPr>
        <p:spPr>
          <a:xfrm>
            <a:off x="641350" y="0"/>
            <a:ext cx="669925" cy="9144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F9D1079-8D50-4B07-86DB-1B80DC215711}"/>
              </a:ext>
            </a:extLst>
          </p:cNvPr>
          <p:cNvSpPr/>
          <p:nvPr/>
        </p:nvSpPr>
        <p:spPr>
          <a:xfrm>
            <a:off x="71437" y="0"/>
            <a:ext cx="585789" cy="9144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35D4929E-FC3B-4D06-A8F1-96308E6ED8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rot="21415153">
            <a:off x="11633200" y="8585200"/>
            <a:ext cx="406400" cy="406400"/>
          </a:xfrm>
          <a:prstGeom prst="rect">
            <a:avLst/>
          </a:prstGeom>
        </p:spPr>
      </p:pic>
    </p:spTree>
    <p:extLst>
      <p:ext uri="{BB962C8B-B14F-4D97-AF65-F5344CB8AC3E}">
        <p14:creationId xmlns:p14="http://schemas.microsoft.com/office/powerpoint/2010/main" val="2309169788"/>
      </p:ext>
    </p:extLst>
  </p:cSld>
  <p:clrMapOvr>
    <a:masterClrMapping/>
  </p:clrMapOvr>
  <mc:AlternateContent xmlns:mc="http://schemas.openxmlformats.org/markup-compatibility/2006">
    <mc:Choice xmlns:p14="http://schemas.microsoft.com/office/powerpoint/2010/main" Requires="p14">
      <p:transition spd="slow" p14:dur="2000" advClick="0" advTm="46088"/>
    </mc:Choice>
    <mc:Fallback>
      <p:transition spd="slow" advClick="0" advTm="46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51515"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7E0063-9F24-40E2-9B6D-ABBA1FC71875}"/>
              </a:ext>
            </a:extLst>
          </p:cNvPr>
          <p:cNvSpPr txBox="1"/>
          <p:nvPr/>
        </p:nvSpPr>
        <p:spPr>
          <a:xfrm>
            <a:off x="1817649" y="0"/>
            <a:ext cx="10234314" cy="9725739"/>
          </a:xfrm>
          <a:prstGeom prst="rect">
            <a:avLst/>
          </a:prstGeom>
          <a:noFill/>
        </p:spPr>
        <p:txBody>
          <a:bodyPr wrap="square" rtlCol="0">
            <a:spAutoFit/>
          </a:bodyPr>
          <a:lstStyle/>
          <a:p>
            <a:pPr algn="ctr"/>
            <a:r>
              <a:rPr lang="en-US" sz="3600" u="sng" dirty="0"/>
              <a:t>Performance Specifications</a:t>
            </a:r>
            <a:endParaRPr lang="en-US" sz="3200" u="sng" dirty="0"/>
          </a:p>
          <a:p>
            <a:pPr marL="457200" indent="-457200">
              <a:lnSpc>
                <a:spcPct val="150000"/>
              </a:lnSpc>
              <a:buFont typeface="Arial" panose="020B0604020202020204" pitchFamily="34" charset="0"/>
              <a:buChar char="•"/>
            </a:pPr>
            <a:r>
              <a:rPr lang="en-US" sz="3600" dirty="0"/>
              <a:t>RISC-V core with PMP registers and multiple    privilege modes</a:t>
            </a:r>
          </a:p>
          <a:p>
            <a:pPr marL="457200" indent="-457200">
              <a:lnSpc>
                <a:spcPct val="150000"/>
              </a:lnSpc>
              <a:buFont typeface="Arial" panose="020B0604020202020204" pitchFamily="34" charset="0"/>
              <a:buChar char="•"/>
            </a:pPr>
            <a:r>
              <a:rPr lang="en-US" sz="3600" dirty="0"/>
              <a:t>Secure bootloader to maintain firmware integrity</a:t>
            </a:r>
          </a:p>
          <a:p>
            <a:pPr marL="457200" indent="-457200">
              <a:lnSpc>
                <a:spcPct val="150000"/>
              </a:lnSpc>
              <a:buFont typeface="Arial" panose="020B0604020202020204" pitchFamily="34" charset="0"/>
              <a:buChar char="•"/>
            </a:pPr>
            <a:r>
              <a:rPr lang="en-US" sz="3600" dirty="0"/>
              <a:t>Encrypted networking communications</a:t>
            </a:r>
          </a:p>
          <a:p>
            <a:pPr marL="457200" indent="-457200">
              <a:lnSpc>
                <a:spcPct val="150000"/>
              </a:lnSpc>
              <a:buFont typeface="Arial" panose="020B0604020202020204" pitchFamily="34" charset="0"/>
              <a:buChar char="•"/>
            </a:pPr>
            <a:r>
              <a:rPr lang="en-US" sz="3600" dirty="0"/>
              <a:t>All applications run in user mode</a:t>
            </a:r>
          </a:p>
          <a:p>
            <a:pPr marL="457200" indent="-457200">
              <a:lnSpc>
                <a:spcPct val="150000"/>
              </a:lnSpc>
              <a:buFont typeface="Arial" panose="020B0604020202020204" pitchFamily="34" charset="0"/>
              <a:buChar char="•"/>
            </a:pPr>
            <a:r>
              <a:rPr lang="en-US" sz="3600" dirty="0"/>
              <a:t>No remote access at machine mode privilege</a:t>
            </a:r>
          </a:p>
          <a:p>
            <a:pPr marL="457200" indent="-457200">
              <a:lnSpc>
                <a:spcPct val="150000"/>
              </a:lnSpc>
              <a:buFont typeface="Arial" panose="020B0604020202020204" pitchFamily="34" charset="0"/>
              <a:buChar char="•"/>
            </a:pPr>
            <a:r>
              <a:rPr lang="en-US" sz="3600" dirty="0"/>
              <a:t>Less than 5% dedicated to security operations</a:t>
            </a:r>
          </a:p>
          <a:p>
            <a:pPr marL="457200" indent="-457200">
              <a:lnSpc>
                <a:spcPct val="150000"/>
              </a:lnSpc>
              <a:buFont typeface="Arial" panose="020B0604020202020204" pitchFamily="34" charset="0"/>
              <a:buChar char="•"/>
            </a:pPr>
            <a:r>
              <a:rPr lang="en-US" sz="3600" dirty="0"/>
              <a:t>Programming in Rust for memory safety features</a:t>
            </a:r>
          </a:p>
          <a:p>
            <a:pPr marL="457200" indent="-457200">
              <a:lnSpc>
                <a:spcPct val="150000"/>
              </a:lnSpc>
              <a:buFont typeface="Arial" panose="020B0604020202020204" pitchFamily="34" charset="0"/>
              <a:buChar char="•"/>
            </a:pPr>
            <a:r>
              <a:rPr lang="en-US" sz="3600" dirty="0"/>
              <a:t>Stretch Goal: No extra hardware required  </a:t>
            </a:r>
          </a:p>
          <a:p>
            <a:pPr marL="457200" indent="-457200">
              <a:lnSpc>
                <a:spcPct val="150000"/>
              </a:lnSpc>
              <a:buFont typeface="Arial" panose="020B0604020202020204" pitchFamily="34" charset="0"/>
              <a:buChar char="•"/>
            </a:pPr>
            <a:r>
              <a:rPr lang="en-US" sz="3600" dirty="0"/>
              <a:t>Stretch Goal: Implement multiple user apps</a:t>
            </a:r>
          </a:p>
          <a:p>
            <a:r>
              <a:rPr lang="en-US" dirty="0"/>
              <a:t> </a:t>
            </a:r>
          </a:p>
          <a:p>
            <a:pPr algn="ctr"/>
            <a:endParaRPr lang="en-US" sz="3200" u="sng" dirty="0"/>
          </a:p>
        </p:txBody>
      </p:sp>
      <p:sp>
        <p:nvSpPr>
          <p:cNvPr id="3" name="Rectangle 2">
            <a:extLst>
              <a:ext uri="{FF2B5EF4-FFF2-40B4-BE49-F238E27FC236}">
                <a16:creationId xmlns:a16="http://schemas.microsoft.com/office/drawing/2014/main" id="{CCE00B80-815C-49EE-BBA6-19DAC6C692DF}"/>
              </a:ext>
            </a:extLst>
          </p:cNvPr>
          <p:cNvSpPr/>
          <p:nvPr/>
        </p:nvSpPr>
        <p:spPr>
          <a:xfrm>
            <a:off x="641350" y="0"/>
            <a:ext cx="669925" cy="9144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F9D1079-8D50-4B07-86DB-1B80DC215711}"/>
              </a:ext>
            </a:extLst>
          </p:cNvPr>
          <p:cNvSpPr/>
          <p:nvPr/>
        </p:nvSpPr>
        <p:spPr>
          <a:xfrm>
            <a:off x="76200" y="0"/>
            <a:ext cx="585789" cy="9144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58702B0E-1B14-402A-9E8D-C36BD9BA68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8585200"/>
            <a:ext cx="406400" cy="406400"/>
          </a:xfrm>
          <a:prstGeom prst="rect">
            <a:avLst/>
          </a:prstGeom>
        </p:spPr>
      </p:pic>
    </p:spTree>
    <p:extLst>
      <p:ext uri="{BB962C8B-B14F-4D97-AF65-F5344CB8AC3E}">
        <p14:creationId xmlns:p14="http://schemas.microsoft.com/office/powerpoint/2010/main" val="1361483878"/>
      </p:ext>
    </p:extLst>
  </p:cSld>
  <p:clrMapOvr>
    <a:masterClrMapping/>
  </p:clrMapOvr>
  <mc:AlternateContent xmlns:mc="http://schemas.openxmlformats.org/markup-compatibility/2006">
    <mc:Choice xmlns:p14="http://schemas.microsoft.com/office/powerpoint/2010/main" Requires="p14">
      <p:transition spd="slow" p14:dur="2000" advClick="0" advTm="60842"/>
    </mc:Choice>
    <mc:Fallback>
      <p:transition spd="slow" advClick="0" advTm="60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7E0063-9F24-40E2-9B6D-ABBA1FC71875}"/>
              </a:ext>
            </a:extLst>
          </p:cNvPr>
          <p:cNvSpPr txBox="1"/>
          <p:nvPr/>
        </p:nvSpPr>
        <p:spPr>
          <a:xfrm>
            <a:off x="3223990" y="-152400"/>
            <a:ext cx="7603546" cy="1138773"/>
          </a:xfrm>
          <a:prstGeom prst="rect">
            <a:avLst/>
          </a:prstGeom>
          <a:noFill/>
        </p:spPr>
        <p:txBody>
          <a:bodyPr wrap="square" rtlCol="0">
            <a:spAutoFit/>
          </a:bodyPr>
          <a:lstStyle/>
          <a:p>
            <a:pPr algn="ctr"/>
            <a:r>
              <a:rPr lang="en-US" sz="3600" u="sng" dirty="0"/>
              <a:t>Memory Protection Registers</a:t>
            </a:r>
            <a:r>
              <a:rPr lang="en-US" dirty="0"/>
              <a:t> </a:t>
            </a:r>
          </a:p>
          <a:p>
            <a:pPr algn="ctr"/>
            <a:endParaRPr lang="en-US" sz="3200" u="sng" dirty="0"/>
          </a:p>
        </p:txBody>
      </p:sp>
      <p:sp>
        <p:nvSpPr>
          <p:cNvPr id="3" name="Rectangle 2">
            <a:extLst>
              <a:ext uri="{FF2B5EF4-FFF2-40B4-BE49-F238E27FC236}">
                <a16:creationId xmlns:a16="http://schemas.microsoft.com/office/drawing/2014/main" id="{CCE00B80-815C-49EE-BBA6-19DAC6C692DF}"/>
              </a:ext>
            </a:extLst>
          </p:cNvPr>
          <p:cNvSpPr/>
          <p:nvPr/>
        </p:nvSpPr>
        <p:spPr>
          <a:xfrm>
            <a:off x="1145858" y="-15172"/>
            <a:ext cx="632142" cy="915917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F9D1079-8D50-4B07-86DB-1B80DC215711}"/>
              </a:ext>
            </a:extLst>
          </p:cNvPr>
          <p:cNvSpPr/>
          <p:nvPr/>
        </p:nvSpPr>
        <p:spPr>
          <a:xfrm>
            <a:off x="599441" y="-15171"/>
            <a:ext cx="546417" cy="915917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social media post&#10;&#10;Description automatically generated">
            <a:extLst>
              <a:ext uri="{FF2B5EF4-FFF2-40B4-BE49-F238E27FC236}">
                <a16:creationId xmlns:a16="http://schemas.microsoft.com/office/drawing/2014/main" id="{B2328DBD-7B48-4AC7-9A84-D995EE30DEC0}"/>
              </a:ext>
            </a:extLst>
          </p:cNvPr>
          <p:cNvPicPr>
            <a:picLocks noChangeAspect="1"/>
          </p:cNvPicPr>
          <p:nvPr/>
        </p:nvPicPr>
        <p:blipFill rotWithShape="1">
          <a:blip r:embed="rId5">
            <a:extLst>
              <a:ext uri="{28A0092B-C50C-407E-A947-70E740481C1C}">
                <a14:useLocalDpi xmlns:a14="http://schemas.microsoft.com/office/drawing/2010/main" val="0"/>
              </a:ext>
            </a:extLst>
          </a:blip>
          <a:srcRect l="2378" r="57282" b="6961"/>
          <a:stretch/>
        </p:blipFill>
        <p:spPr>
          <a:xfrm>
            <a:off x="3223990" y="427615"/>
            <a:ext cx="7603546" cy="7535285"/>
          </a:xfrm>
          <a:prstGeom prst="rect">
            <a:avLst/>
          </a:prstGeom>
        </p:spPr>
      </p:pic>
      <p:sp>
        <p:nvSpPr>
          <p:cNvPr id="8" name="TextBox 7">
            <a:extLst>
              <a:ext uri="{FF2B5EF4-FFF2-40B4-BE49-F238E27FC236}">
                <a16:creationId xmlns:a16="http://schemas.microsoft.com/office/drawing/2014/main" id="{7BB8EB33-7DE3-4B94-AFA6-F494BF8116D8}"/>
              </a:ext>
            </a:extLst>
          </p:cNvPr>
          <p:cNvSpPr txBox="1"/>
          <p:nvPr/>
        </p:nvSpPr>
        <p:spPr>
          <a:xfrm>
            <a:off x="2592351" y="7975780"/>
            <a:ext cx="9193251" cy="1231106"/>
          </a:xfrm>
          <a:prstGeom prst="rect">
            <a:avLst/>
          </a:prstGeom>
          <a:noFill/>
        </p:spPr>
        <p:txBody>
          <a:bodyPr wrap="square" rtlCol="0">
            <a:spAutoFit/>
          </a:bodyPr>
          <a:lstStyle/>
          <a:p>
            <a:r>
              <a:rPr lang="en-US" sz="2800" dirty="0"/>
              <a:t>Each configuration determines the addressing mode, register locking, reading, writing, and execution privileges</a:t>
            </a:r>
          </a:p>
          <a:p>
            <a:r>
              <a:rPr lang="en-US" dirty="0"/>
              <a:t> </a:t>
            </a:r>
          </a:p>
        </p:txBody>
      </p:sp>
      <p:pic>
        <p:nvPicPr>
          <p:cNvPr id="17" name="Audio 16">
            <a:hlinkClick r:id="" action="ppaction://media"/>
            <a:extLst>
              <a:ext uri="{FF2B5EF4-FFF2-40B4-BE49-F238E27FC236}">
                <a16:creationId xmlns:a16="http://schemas.microsoft.com/office/drawing/2014/main" id="{55E50201-85EF-4BCF-A329-045E29F230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8585200"/>
            <a:ext cx="406400" cy="406400"/>
          </a:xfrm>
          <a:prstGeom prst="rect">
            <a:avLst/>
          </a:prstGeom>
        </p:spPr>
      </p:pic>
    </p:spTree>
    <p:extLst>
      <p:ext uri="{BB962C8B-B14F-4D97-AF65-F5344CB8AC3E}">
        <p14:creationId xmlns:p14="http://schemas.microsoft.com/office/powerpoint/2010/main" val="2979489586"/>
      </p:ext>
    </p:extLst>
  </p:cSld>
  <p:clrMapOvr>
    <a:masterClrMapping/>
  </p:clrMapOvr>
  <mc:AlternateContent xmlns:mc="http://schemas.openxmlformats.org/markup-compatibility/2006">
    <mc:Choice xmlns:p14="http://schemas.microsoft.com/office/powerpoint/2010/main" Requires="p14">
      <p:transition spd="slow" p14:dur="2000" advClick="0" advTm="32442"/>
    </mc:Choice>
    <mc:Fallback>
      <p:transition spd="slow" advClick="0" advTm="32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65152"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26" name="Picture 25" descr="A screenshot of a cell phone&#10;&#10;Description automatically generated">
            <a:extLst>
              <a:ext uri="{FF2B5EF4-FFF2-40B4-BE49-F238E27FC236}">
                <a16:creationId xmlns:a16="http://schemas.microsoft.com/office/drawing/2014/main" id="{222287B1-8135-45B1-95D7-B075AB1C7F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99329"/>
            <a:ext cx="12192000" cy="6164141"/>
          </a:xfrm>
          <a:prstGeom prst="rect">
            <a:avLst/>
          </a:prstGeom>
        </p:spPr>
      </p:pic>
      <p:sp>
        <p:nvSpPr>
          <p:cNvPr id="27" name="TextBox 26">
            <a:extLst>
              <a:ext uri="{FF2B5EF4-FFF2-40B4-BE49-F238E27FC236}">
                <a16:creationId xmlns:a16="http://schemas.microsoft.com/office/drawing/2014/main" id="{1A06A63A-E236-4C5E-A900-57043B3553B2}"/>
              </a:ext>
            </a:extLst>
          </p:cNvPr>
          <p:cNvSpPr txBox="1"/>
          <p:nvPr/>
        </p:nvSpPr>
        <p:spPr>
          <a:xfrm>
            <a:off x="3695700" y="-110613"/>
            <a:ext cx="4781550" cy="819070"/>
          </a:xfrm>
          <a:prstGeom prst="rect">
            <a:avLst/>
          </a:prstGeom>
          <a:noFill/>
        </p:spPr>
        <p:txBody>
          <a:bodyPr wrap="square" rtlCol="0" anchor="ctr">
            <a:spAutoFit/>
          </a:bodyPr>
          <a:lstStyle/>
          <a:p>
            <a:pPr algn="ctr">
              <a:lnSpc>
                <a:spcPct val="119000"/>
              </a:lnSpc>
              <a:spcAft>
                <a:spcPts val="600"/>
              </a:spcAft>
            </a:pPr>
            <a:r>
              <a:rPr lang="en-US" sz="2800" kern="1400" dirty="0">
                <a:solidFill>
                  <a:srgbClr val="FFFFFF"/>
                </a:solidFill>
                <a:latin typeface="Franklin Gothic Medium" panose="020B0603020102020204" pitchFamily="34" charset="0"/>
              </a:rPr>
              <a:t>Description of Design</a:t>
            </a:r>
            <a:endParaRPr lang="en-US" sz="1050" kern="1400" dirty="0">
              <a:solidFill>
                <a:srgbClr val="000000"/>
              </a:solidFill>
              <a:latin typeface="Calibri" panose="020F0502020204030204" pitchFamily="34" charset="0"/>
            </a:endParaRPr>
          </a:p>
          <a:p>
            <a:pPr>
              <a:lnSpc>
                <a:spcPct val="119000"/>
              </a:lnSpc>
              <a:spcAft>
                <a:spcPts val="600"/>
              </a:spcAft>
            </a:pPr>
            <a:r>
              <a:rPr lang="en-US" sz="800" kern="1400" dirty="0">
                <a:solidFill>
                  <a:srgbClr val="000000"/>
                </a:solidFill>
                <a:latin typeface="Calibri" panose="020F0502020204030204" pitchFamily="34" charset="0"/>
              </a:rPr>
              <a:t> </a:t>
            </a:r>
          </a:p>
        </p:txBody>
      </p:sp>
      <p:pic>
        <p:nvPicPr>
          <p:cNvPr id="36" name="Audio 35">
            <a:hlinkClick r:id="" action="ppaction://media"/>
            <a:extLst>
              <a:ext uri="{FF2B5EF4-FFF2-40B4-BE49-F238E27FC236}">
                <a16:creationId xmlns:a16="http://schemas.microsoft.com/office/drawing/2014/main" id="{8354C663-9273-4791-96E6-E7A33B43AC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8585200"/>
            <a:ext cx="406400" cy="406400"/>
          </a:xfrm>
          <a:prstGeom prst="rect">
            <a:avLst/>
          </a:prstGeom>
        </p:spPr>
      </p:pic>
    </p:spTree>
    <p:extLst>
      <p:ext uri="{BB962C8B-B14F-4D97-AF65-F5344CB8AC3E}">
        <p14:creationId xmlns:p14="http://schemas.microsoft.com/office/powerpoint/2010/main" val="3263250757"/>
      </p:ext>
    </p:extLst>
  </p:cSld>
  <p:clrMapOvr>
    <a:masterClrMapping/>
  </p:clrMapOvr>
  <mc:AlternateContent xmlns:mc="http://schemas.openxmlformats.org/markup-compatibility/2006">
    <mc:Choice xmlns:p14="http://schemas.microsoft.com/office/powerpoint/2010/main" Requires="p14">
      <p:transition spd="slow" p14:dur="2000" advClick="0" advTm="23629"/>
    </mc:Choice>
    <mc:Fallback>
      <p:transition spd="slow" advClick="0" advTm="23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6189B2-58DD-4E47-B7FE-1883A6045486}"/>
              </a:ext>
            </a:extLst>
          </p:cNvPr>
          <p:cNvPicPr>
            <a:picLocks noChangeAspect="1"/>
          </p:cNvPicPr>
          <p:nvPr/>
        </p:nvPicPr>
        <p:blipFill>
          <a:blip r:embed="rId5"/>
          <a:stretch>
            <a:fillRect/>
          </a:stretch>
        </p:blipFill>
        <p:spPr>
          <a:xfrm>
            <a:off x="63320" y="228600"/>
            <a:ext cx="12109629" cy="7996238"/>
          </a:xfrm>
          <a:prstGeom prst="rect">
            <a:avLst/>
          </a:prstGeom>
        </p:spPr>
      </p:pic>
      <p:sp>
        <p:nvSpPr>
          <p:cNvPr id="3" name="Rectangle 2">
            <a:extLst>
              <a:ext uri="{FF2B5EF4-FFF2-40B4-BE49-F238E27FC236}">
                <a16:creationId xmlns:a16="http://schemas.microsoft.com/office/drawing/2014/main" id="{CA3DA12F-D058-4EB4-B2FC-9657897CCA0C}"/>
              </a:ext>
            </a:extLst>
          </p:cNvPr>
          <p:cNvSpPr/>
          <p:nvPr/>
        </p:nvSpPr>
        <p:spPr>
          <a:xfrm>
            <a:off x="0" y="8839386"/>
            <a:ext cx="12192000" cy="31223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Audio 17">
            <a:hlinkClick r:id="" action="ppaction://media"/>
            <a:extLst>
              <a:ext uri="{FF2B5EF4-FFF2-40B4-BE49-F238E27FC236}">
                <a16:creationId xmlns:a16="http://schemas.microsoft.com/office/drawing/2014/main" id="{879F861B-7D08-4A02-B51F-4189C9BCDA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8585200"/>
            <a:ext cx="406400" cy="406400"/>
          </a:xfrm>
          <a:prstGeom prst="rect">
            <a:avLst/>
          </a:prstGeom>
        </p:spPr>
      </p:pic>
    </p:spTree>
    <p:extLst>
      <p:ext uri="{BB962C8B-B14F-4D97-AF65-F5344CB8AC3E}">
        <p14:creationId xmlns:p14="http://schemas.microsoft.com/office/powerpoint/2010/main" val="4172836367"/>
      </p:ext>
    </p:extLst>
  </p:cSld>
  <p:clrMapOvr>
    <a:masterClrMapping/>
  </p:clrMapOvr>
  <mc:AlternateContent xmlns:mc="http://schemas.openxmlformats.org/markup-compatibility/2006">
    <mc:Choice xmlns:p14="http://schemas.microsoft.com/office/powerpoint/2010/main" Requires="p14">
      <p:transition spd="slow" p14:dur="2000" advClick="0" advTm="80254"/>
    </mc:Choice>
    <mc:Fallback>
      <p:transition spd="slow" advClick="0" advTm="80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7E0063-9F24-40E2-9B6D-ABBA1FC71875}"/>
              </a:ext>
            </a:extLst>
          </p:cNvPr>
          <p:cNvSpPr txBox="1"/>
          <p:nvPr/>
        </p:nvSpPr>
        <p:spPr>
          <a:xfrm>
            <a:off x="133997" y="0"/>
            <a:ext cx="10234314" cy="1200329"/>
          </a:xfrm>
          <a:prstGeom prst="rect">
            <a:avLst/>
          </a:prstGeom>
          <a:noFill/>
        </p:spPr>
        <p:txBody>
          <a:bodyPr wrap="square" rtlCol="0">
            <a:spAutoFit/>
          </a:bodyPr>
          <a:lstStyle/>
          <a:p>
            <a:pPr algn="ctr"/>
            <a:r>
              <a:rPr lang="en-US" sz="4000" u="sng" dirty="0"/>
              <a:t>Memory Protection Enforcement</a:t>
            </a:r>
            <a:r>
              <a:rPr lang="en-US" sz="2000" dirty="0"/>
              <a:t> </a:t>
            </a:r>
          </a:p>
          <a:p>
            <a:pPr algn="ctr"/>
            <a:endParaRPr lang="en-US" sz="3200" u="sng" dirty="0"/>
          </a:p>
        </p:txBody>
      </p:sp>
      <p:sp>
        <p:nvSpPr>
          <p:cNvPr id="3" name="Rectangle 2">
            <a:extLst>
              <a:ext uri="{FF2B5EF4-FFF2-40B4-BE49-F238E27FC236}">
                <a16:creationId xmlns:a16="http://schemas.microsoft.com/office/drawing/2014/main" id="{CCE00B80-815C-49EE-BBA6-19DAC6C692DF}"/>
              </a:ext>
            </a:extLst>
          </p:cNvPr>
          <p:cNvSpPr/>
          <p:nvPr/>
        </p:nvSpPr>
        <p:spPr>
          <a:xfrm>
            <a:off x="10437792" y="0"/>
            <a:ext cx="669925" cy="9144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F9D1079-8D50-4B07-86DB-1B80DC215711}"/>
              </a:ext>
            </a:extLst>
          </p:cNvPr>
          <p:cNvSpPr/>
          <p:nvPr/>
        </p:nvSpPr>
        <p:spPr>
          <a:xfrm>
            <a:off x="11083717" y="0"/>
            <a:ext cx="513552" cy="9144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map&#10;&#10;Description automatically generated">
            <a:extLst>
              <a:ext uri="{FF2B5EF4-FFF2-40B4-BE49-F238E27FC236}">
                <a16:creationId xmlns:a16="http://schemas.microsoft.com/office/drawing/2014/main" id="{9EDF256A-5B3D-4204-9FFC-635488011119}"/>
              </a:ext>
            </a:extLst>
          </p:cNvPr>
          <p:cNvPicPr>
            <a:picLocks noChangeAspect="1"/>
          </p:cNvPicPr>
          <p:nvPr/>
        </p:nvPicPr>
        <p:blipFill rotWithShape="1">
          <a:blip r:embed="rId5">
            <a:extLst>
              <a:ext uri="{28A0092B-C50C-407E-A947-70E740481C1C}">
                <a14:useLocalDpi xmlns:a14="http://schemas.microsoft.com/office/drawing/2010/main" val="0"/>
              </a:ext>
            </a:extLst>
          </a:blip>
          <a:srcRect t="7665"/>
          <a:stretch/>
        </p:blipFill>
        <p:spPr>
          <a:xfrm>
            <a:off x="1644528" y="735979"/>
            <a:ext cx="7104262" cy="8463776"/>
          </a:xfrm>
          <a:prstGeom prst="rect">
            <a:avLst/>
          </a:prstGeom>
        </p:spPr>
      </p:pic>
      <p:pic>
        <p:nvPicPr>
          <p:cNvPr id="13" name="Audio 12">
            <a:hlinkClick r:id="" action="ppaction://media"/>
            <a:extLst>
              <a:ext uri="{FF2B5EF4-FFF2-40B4-BE49-F238E27FC236}">
                <a16:creationId xmlns:a16="http://schemas.microsoft.com/office/drawing/2014/main" id="{272CD5C5-E3C0-47E4-9DA4-1ECACD3334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8585200"/>
            <a:ext cx="406400" cy="406400"/>
          </a:xfrm>
          <a:prstGeom prst="rect">
            <a:avLst/>
          </a:prstGeom>
        </p:spPr>
      </p:pic>
    </p:spTree>
    <p:extLst>
      <p:ext uri="{BB962C8B-B14F-4D97-AF65-F5344CB8AC3E}">
        <p14:creationId xmlns:p14="http://schemas.microsoft.com/office/powerpoint/2010/main" val="4210720546"/>
      </p:ext>
    </p:extLst>
  </p:cSld>
  <p:clrMapOvr>
    <a:masterClrMapping/>
  </p:clrMapOvr>
  <mc:AlternateContent xmlns:mc="http://schemas.openxmlformats.org/markup-compatibility/2006">
    <mc:Choice xmlns:p14="http://schemas.microsoft.com/office/powerpoint/2010/main" Requires="p14">
      <p:transition spd="slow" p14:dur="2000" advClick="0" advTm="72455"/>
    </mc:Choice>
    <mc:Fallback>
      <p:transition spd="slow" advClick="0" advTm="72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7E0063-9F24-40E2-9B6D-ABBA1FC71875}"/>
              </a:ext>
            </a:extLst>
          </p:cNvPr>
          <p:cNvSpPr txBox="1"/>
          <p:nvPr/>
        </p:nvSpPr>
        <p:spPr>
          <a:xfrm>
            <a:off x="133997" y="0"/>
            <a:ext cx="10359550" cy="9693423"/>
          </a:xfrm>
          <a:prstGeom prst="rect">
            <a:avLst/>
          </a:prstGeom>
          <a:noFill/>
        </p:spPr>
        <p:txBody>
          <a:bodyPr wrap="square" rtlCol="0">
            <a:spAutoFit/>
          </a:bodyPr>
          <a:lstStyle/>
          <a:p>
            <a:pPr algn="ctr"/>
            <a:r>
              <a:rPr lang="en-US" sz="3600" u="sng" dirty="0"/>
              <a:t>Operation</a:t>
            </a:r>
            <a:endParaRPr lang="en-US" dirty="0"/>
          </a:p>
          <a:p>
            <a:pPr marL="228600" indent="-228600">
              <a:lnSpc>
                <a:spcPct val="140000"/>
              </a:lnSpc>
              <a:spcAft>
                <a:spcPts val="600"/>
              </a:spcAft>
            </a:pPr>
            <a:r>
              <a:rPr lang="en-US" sz="2800" kern="1400" dirty="0">
                <a:solidFill>
                  <a:srgbClr val="000000"/>
                </a:solidFill>
                <a:latin typeface="Symbol" panose="05050102010706020507" pitchFamily="18" charset="2"/>
              </a:rPr>
              <a:t>·</a:t>
            </a:r>
            <a:r>
              <a:rPr lang="en-US" sz="1000" kern="1400" dirty="0">
                <a:solidFill>
                  <a:srgbClr val="000000"/>
                </a:solidFill>
                <a:latin typeface="Calibri" panose="020F0502020204030204" pitchFamily="34" charset="0"/>
              </a:rPr>
              <a:t> </a:t>
            </a:r>
            <a:r>
              <a:rPr lang="en-US" sz="3600" kern="1400" dirty="0">
                <a:solidFill>
                  <a:srgbClr val="000000"/>
                </a:solidFill>
                <a:latin typeface="Calibri" panose="020F0502020204030204" pitchFamily="34" charset="0"/>
              </a:rPr>
              <a:t>Bootloader verifies firmware before booting</a:t>
            </a:r>
            <a:endParaRPr lang="en-US" sz="1050" kern="1400" dirty="0">
              <a:solidFill>
                <a:srgbClr val="000000"/>
              </a:solidFill>
              <a:latin typeface="Calibri" panose="020F0502020204030204" pitchFamily="34" charset="0"/>
            </a:endParaRPr>
          </a:p>
          <a:p>
            <a:pPr marL="228600" indent="-228600">
              <a:lnSpc>
                <a:spcPct val="140000"/>
              </a:lnSpc>
              <a:spcAft>
                <a:spcPts val="600"/>
              </a:spcAft>
            </a:pPr>
            <a:r>
              <a:rPr lang="en-US" sz="3200" kern="1400" dirty="0">
                <a:solidFill>
                  <a:srgbClr val="000000"/>
                </a:solidFill>
                <a:latin typeface="Symbol" panose="05050102010706020507" pitchFamily="18" charset="2"/>
              </a:rPr>
              <a:t>·</a:t>
            </a:r>
            <a:r>
              <a:rPr lang="en-US" sz="1050" kern="1400" dirty="0">
                <a:solidFill>
                  <a:srgbClr val="000000"/>
                </a:solidFill>
                <a:latin typeface="Calibri" panose="020F0502020204030204" pitchFamily="34" charset="0"/>
              </a:rPr>
              <a:t> </a:t>
            </a:r>
            <a:r>
              <a:rPr lang="en-US" sz="3600" kern="1400" dirty="0">
                <a:solidFill>
                  <a:srgbClr val="000000"/>
                </a:solidFill>
                <a:latin typeface="Calibri" panose="020F0502020204030204" pitchFamily="34" charset="0"/>
              </a:rPr>
              <a:t>Updates are authenticated, and version checked</a:t>
            </a:r>
            <a:endParaRPr lang="en-US" sz="1050" kern="1400" dirty="0">
              <a:solidFill>
                <a:srgbClr val="000000"/>
              </a:solidFill>
              <a:latin typeface="Calibri" panose="020F0502020204030204" pitchFamily="34" charset="0"/>
            </a:endParaRPr>
          </a:p>
          <a:p>
            <a:pPr marL="228600" indent="-228600">
              <a:lnSpc>
                <a:spcPct val="140000"/>
              </a:lnSpc>
              <a:spcAft>
                <a:spcPts val="600"/>
              </a:spcAft>
            </a:pPr>
            <a:r>
              <a:rPr lang="en-US" sz="3200" kern="1400" dirty="0">
                <a:solidFill>
                  <a:srgbClr val="000000"/>
                </a:solidFill>
                <a:latin typeface="Symbol" panose="05050102010706020507" pitchFamily="18" charset="2"/>
              </a:rPr>
              <a:t>·</a:t>
            </a:r>
            <a:r>
              <a:rPr lang="en-US" sz="1050" kern="1400" dirty="0">
                <a:solidFill>
                  <a:srgbClr val="000000"/>
                </a:solidFill>
                <a:latin typeface="Calibri" panose="020F0502020204030204" pitchFamily="34" charset="0"/>
              </a:rPr>
              <a:t> </a:t>
            </a:r>
            <a:r>
              <a:rPr lang="en-US" sz="3600" kern="1400" dirty="0">
                <a:solidFill>
                  <a:srgbClr val="000000"/>
                </a:solidFill>
                <a:latin typeface="Calibri" panose="020F0502020204030204" pitchFamily="34" charset="0"/>
              </a:rPr>
              <a:t>Kernel manages PMP registers, scheduling,           interrupts, and inter-process communication</a:t>
            </a:r>
            <a:endParaRPr lang="en-US" sz="1050" kern="1400" dirty="0">
              <a:solidFill>
                <a:srgbClr val="000000"/>
              </a:solidFill>
              <a:latin typeface="Calibri" panose="020F0502020204030204" pitchFamily="34" charset="0"/>
            </a:endParaRPr>
          </a:p>
          <a:p>
            <a:pPr marL="228600" indent="-228600">
              <a:lnSpc>
                <a:spcPct val="140000"/>
              </a:lnSpc>
              <a:spcAft>
                <a:spcPts val="600"/>
              </a:spcAft>
            </a:pPr>
            <a:r>
              <a:rPr lang="en-US" sz="3200" kern="1400" dirty="0">
                <a:solidFill>
                  <a:srgbClr val="000000"/>
                </a:solidFill>
                <a:latin typeface="Symbol" panose="05050102010706020507" pitchFamily="18" charset="2"/>
              </a:rPr>
              <a:t>·</a:t>
            </a:r>
            <a:r>
              <a:rPr lang="en-US" sz="1050" kern="1400" dirty="0">
                <a:solidFill>
                  <a:srgbClr val="000000"/>
                </a:solidFill>
                <a:latin typeface="Calibri" panose="020F0502020204030204" pitchFamily="34" charset="0"/>
              </a:rPr>
              <a:t> </a:t>
            </a:r>
            <a:r>
              <a:rPr lang="en-US" sz="3600" kern="1400" dirty="0">
                <a:solidFill>
                  <a:srgbClr val="000000"/>
                </a:solidFill>
                <a:latin typeface="Calibri" panose="020F0502020204030204" pitchFamily="34" charset="0"/>
              </a:rPr>
              <a:t>Applications are sandboxed and do not share any memory space</a:t>
            </a:r>
            <a:endParaRPr lang="en-US" sz="1050" kern="1400" dirty="0">
              <a:solidFill>
                <a:srgbClr val="000000"/>
              </a:solidFill>
              <a:latin typeface="Calibri" panose="020F0502020204030204" pitchFamily="34" charset="0"/>
            </a:endParaRPr>
          </a:p>
          <a:p>
            <a:pPr marL="228600" indent="-228600">
              <a:lnSpc>
                <a:spcPct val="140000"/>
              </a:lnSpc>
              <a:spcAft>
                <a:spcPts val="600"/>
              </a:spcAft>
            </a:pPr>
            <a:r>
              <a:rPr lang="en-US" sz="3200" kern="1400" dirty="0">
                <a:solidFill>
                  <a:srgbClr val="000000"/>
                </a:solidFill>
                <a:latin typeface="Symbol" panose="05050102010706020507" pitchFamily="18" charset="2"/>
              </a:rPr>
              <a:t>·</a:t>
            </a:r>
            <a:r>
              <a:rPr lang="en-US" sz="1050" kern="1400" dirty="0">
                <a:solidFill>
                  <a:srgbClr val="000000"/>
                </a:solidFill>
                <a:latin typeface="Calibri" panose="020F0502020204030204" pitchFamily="34" charset="0"/>
              </a:rPr>
              <a:t> </a:t>
            </a:r>
            <a:r>
              <a:rPr lang="en-US" sz="3600" kern="1400" dirty="0">
                <a:solidFill>
                  <a:srgbClr val="000000"/>
                </a:solidFill>
                <a:latin typeface="Calibri" panose="020F0502020204030204" pitchFamily="34" charset="0"/>
              </a:rPr>
              <a:t>User-mode applications do not have access to  Control and Status Registers </a:t>
            </a:r>
            <a:endParaRPr lang="en-US" sz="1050" kern="1400" dirty="0">
              <a:solidFill>
                <a:srgbClr val="000000"/>
              </a:solidFill>
              <a:latin typeface="Calibri" panose="020F0502020204030204" pitchFamily="34" charset="0"/>
            </a:endParaRPr>
          </a:p>
          <a:p>
            <a:pPr marL="228600" indent="-228600">
              <a:lnSpc>
                <a:spcPct val="140000"/>
              </a:lnSpc>
              <a:spcAft>
                <a:spcPts val="600"/>
              </a:spcAft>
            </a:pPr>
            <a:r>
              <a:rPr lang="en-US" sz="3200" kern="1400" dirty="0">
                <a:solidFill>
                  <a:srgbClr val="000000"/>
                </a:solidFill>
                <a:latin typeface="Symbol" panose="05050102010706020507" pitchFamily="18" charset="2"/>
              </a:rPr>
              <a:t>·</a:t>
            </a:r>
            <a:r>
              <a:rPr lang="en-US" sz="1050" kern="1400" dirty="0">
                <a:solidFill>
                  <a:srgbClr val="000000"/>
                </a:solidFill>
                <a:latin typeface="Calibri" panose="020F0502020204030204" pitchFamily="34" charset="0"/>
              </a:rPr>
              <a:t> </a:t>
            </a:r>
            <a:r>
              <a:rPr lang="en-US" sz="3600" kern="1400" dirty="0">
                <a:solidFill>
                  <a:srgbClr val="000000"/>
                </a:solidFill>
                <a:latin typeface="Calibri" panose="020F0502020204030204" pitchFamily="34" charset="0"/>
              </a:rPr>
              <a:t>Each sandbox can use all 8 PMP registers</a:t>
            </a:r>
            <a:endParaRPr lang="en-US" sz="1050" kern="1400" dirty="0">
              <a:solidFill>
                <a:srgbClr val="000000"/>
              </a:solidFill>
              <a:latin typeface="Calibri" panose="020F0502020204030204" pitchFamily="34" charset="0"/>
            </a:endParaRPr>
          </a:p>
          <a:p>
            <a:pPr marL="228600" indent="-228600">
              <a:lnSpc>
                <a:spcPct val="140000"/>
              </a:lnSpc>
              <a:spcAft>
                <a:spcPts val="600"/>
              </a:spcAft>
            </a:pPr>
            <a:r>
              <a:rPr lang="en-US" sz="3200" kern="1400" dirty="0">
                <a:solidFill>
                  <a:srgbClr val="000000"/>
                </a:solidFill>
                <a:latin typeface="Symbol" panose="05050102010706020507" pitchFamily="18" charset="2"/>
              </a:rPr>
              <a:t>·</a:t>
            </a:r>
            <a:r>
              <a:rPr lang="en-US" sz="1050" kern="1400" dirty="0">
                <a:solidFill>
                  <a:srgbClr val="000000"/>
                </a:solidFill>
                <a:latin typeface="Calibri" panose="020F0502020204030204" pitchFamily="34" charset="0"/>
              </a:rPr>
              <a:t> </a:t>
            </a:r>
            <a:r>
              <a:rPr lang="en-US" sz="3600" kern="1400" dirty="0">
                <a:solidFill>
                  <a:srgbClr val="000000"/>
                </a:solidFill>
                <a:latin typeface="Calibri" panose="020F0502020204030204" pitchFamily="34" charset="0"/>
              </a:rPr>
              <a:t>PMPs prevent buffer overflows</a:t>
            </a:r>
            <a:endParaRPr lang="en-US" sz="1050" kern="1400" dirty="0">
              <a:solidFill>
                <a:srgbClr val="000000"/>
              </a:solidFill>
              <a:latin typeface="Calibri" panose="020F0502020204030204" pitchFamily="34" charset="0"/>
            </a:endParaRPr>
          </a:p>
          <a:p>
            <a:pPr>
              <a:lnSpc>
                <a:spcPct val="119000"/>
              </a:lnSpc>
              <a:spcAft>
                <a:spcPts val="600"/>
              </a:spcAft>
            </a:pPr>
            <a:r>
              <a:rPr lang="en-US" sz="1000" kern="1400" dirty="0">
                <a:solidFill>
                  <a:srgbClr val="000000"/>
                </a:solidFill>
                <a:latin typeface="Calibri" panose="020F0502020204030204" pitchFamily="34" charset="0"/>
              </a:rPr>
              <a:t> </a:t>
            </a:r>
          </a:p>
          <a:p>
            <a:pPr algn="ctr"/>
            <a:endParaRPr lang="en-US" sz="3200" u="sng" dirty="0"/>
          </a:p>
        </p:txBody>
      </p:sp>
      <p:sp>
        <p:nvSpPr>
          <p:cNvPr id="3" name="Rectangle 2">
            <a:extLst>
              <a:ext uri="{FF2B5EF4-FFF2-40B4-BE49-F238E27FC236}">
                <a16:creationId xmlns:a16="http://schemas.microsoft.com/office/drawing/2014/main" id="{CCE00B80-815C-49EE-BBA6-19DAC6C692DF}"/>
              </a:ext>
            </a:extLst>
          </p:cNvPr>
          <p:cNvSpPr/>
          <p:nvPr/>
        </p:nvSpPr>
        <p:spPr>
          <a:xfrm>
            <a:off x="10493547" y="0"/>
            <a:ext cx="669925" cy="9144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F9D1079-8D50-4B07-86DB-1B80DC215711}"/>
              </a:ext>
            </a:extLst>
          </p:cNvPr>
          <p:cNvSpPr/>
          <p:nvPr/>
        </p:nvSpPr>
        <p:spPr>
          <a:xfrm>
            <a:off x="11083717" y="0"/>
            <a:ext cx="513552" cy="9144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DAFB413D-8A42-4C74-80CC-8BE7BDF286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8585200"/>
            <a:ext cx="406400" cy="406400"/>
          </a:xfrm>
          <a:prstGeom prst="rect">
            <a:avLst/>
          </a:prstGeom>
        </p:spPr>
      </p:pic>
    </p:spTree>
    <p:extLst>
      <p:ext uri="{BB962C8B-B14F-4D97-AF65-F5344CB8AC3E}">
        <p14:creationId xmlns:p14="http://schemas.microsoft.com/office/powerpoint/2010/main" val="217755399"/>
      </p:ext>
    </p:extLst>
  </p:cSld>
  <p:clrMapOvr>
    <a:masterClrMapping/>
  </p:clrMapOvr>
  <mc:AlternateContent xmlns:mc="http://schemas.openxmlformats.org/markup-compatibility/2006">
    <mc:Choice xmlns:p14="http://schemas.microsoft.com/office/powerpoint/2010/main" Requires="p14">
      <p:transition spd="slow" p14:dur="2000" advClick="0" advTm="38976"/>
    </mc:Choice>
    <mc:Fallback>
      <p:transition spd="slow" advClick="0" advTm="38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536</TotalTime>
  <Words>1089</Words>
  <Application>Microsoft Office PowerPoint</Application>
  <PresentationFormat>Custom</PresentationFormat>
  <Paragraphs>65</Paragraphs>
  <Slides>10</Slides>
  <Notes>10</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Franklin Gothic Medium</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Hayes</dc:creator>
  <cp:lastModifiedBy>Daniel Hayes</cp:lastModifiedBy>
  <cp:revision>56</cp:revision>
  <dcterms:created xsi:type="dcterms:W3CDTF">2020-04-26T15:51:39Z</dcterms:created>
  <dcterms:modified xsi:type="dcterms:W3CDTF">2020-04-27T17:14:30Z</dcterms:modified>
</cp:coreProperties>
</file>